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notesSlides/notesSlide12.xml" ContentType="application/vnd.openxmlformats-officedocument.presentationml.notesSlide+xml"/>
  <Override PartName="/ppt/tags/tag18.xml" ContentType="application/vnd.openxmlformats-officedocument.presentationml.tags+xml"/>
  <Override PartName="/ppt/notesSlides/notesSlide13.xml" ContentType="application/vnd.openxmlformats-officedocument.presentationml.notesSlide+xml"/>
  <Override PartName="/ppt/tags/tag19.xml" ContentType="application/vnd.openxmlformats-officedocument.presentationml.tags+xml"/>
  <Override PartName="/ppt/notesSlides/notesSlide14.xml" ContentType="application/vnd.openxmlformats-officedocument.presentationml.notesSlide+xml"/>
  <Override PartName="/ppt/tags/tag20.xml" ContentType="application/vnd.openxmlformats-officedocument.presentationml.tags+xml"/>
  <Override PartName="/ppt/notesSlides/notesSlide15.xml" ContentType="application/vnd.openxmlformats-officedocument.presentationml.notesSlide+xml"/>
  <Override PartName="/ppt/tags/tag21.xml" ContentType="application/vnd.openxmlformats-officedocument.presentationml.tags+xml"/>
  <Override PartName="/ppt/notesSlides/notesSlide16.xml" ContentType="application/vnd.openxmlformats-officedocument.presentationml.notesSlide+xml"/>
  <Override PartName="/ppt/tags/tag22.xml" ContentType="application/vnd.openxmlformats-officedocument.presentationml.tags+xml"/>
  <Override PartName="/ppt/notesSlides/notesSlide17.xml" ContentType="application/vnd.openxmlformats-officedocument.presentationml.notesSlide+xml"/>
  <Override PartName="/ppt/tags/tag23.xml" ContentType="application/vnd.openxmlformats-officedocument.presentationml.tags+xml"/>
  <Override PartName="/ppt/notesSlides/notesSlide18.xml" ContentType="application/vnd.openxmlformats-officedocument.presentationml.notesSlide+xml"/>
  <Override PartName="/ppt/tags/tag24.xml" ContentType="application/vnd.openxmlformats-officedocument.presentationml.tags+xml"/>
  <Override PartName="/ppt/notesSlides/notesSlide19.xml" ContentType="application/vnd.openxmlformats-officedocument.presentationml.notesSlide+xml"/>
  <Override PartName="/ppt/tags/tag25.xml" ContentType="application/vnd.openxmlformats-officedocument.presentationml.tags+xml"/>
  <Override PartName="/ppt/notesSlides/notesSlide20.xml" ContentType="application/vnd.openxmlformats-officedocument.presentationml.notesSlide+xml"/>
  <Override PartName="/ppt/tags/tag26.xml" ContentType="application/vnd.openxmlformats-officedocument.presentationml.tags+xml"/>
  <Override PartName="/ppt/notesSlides/notesSlide21.xml" ContentType="application/vnd.openxmlformats-officedocument.presentationml.notesSlide+xml"/>
  <Override PartName="/ppt/tags/tag27.xml" ContentType="application/vnd.openxmlformats-officedocument.presentationml.tags+xml"/>
  <Override PartName="/ppt/notesSlides/notesSlide22.xml" ContentType="application/vnd.openxmlformats-officedocument.presentationml.notesSlide+xml"/>
  <Override PartName="/ppt/tags/tag28.xml" ContentType="application/vnd.openxmlformats-officedocument.presentationml.tags+xml"/>
  <Override PartName="/ppt/notesSlides/notesSlide23.xml" ContentType="application/vnd.openxmlformats-officedocument.presentationml.notesSlide+xml"/>
  <Override PartName="/ppt/tags/tag29.xml" ContentType="application/vnd.openxmlformats-officedocument.presentationml.tags+xml"/>
  <Override PartName="/ppt/notesSlides/notesSlide24.xml" ContentType="application/vnd.openxmlformats-officedocument.presentationml.notesSlide+xml"/>
  <Override PartName="/ppt/tags/tag30.xml" ContentType="application/vnd.openxmlformats-officedocument.presentationml.tags+xml"/>
  <Override PartName="/ppt/notesSlides/notesSlide25.xml" ContentType="application/vnd.openxmlformats-officedocument.presentationml.notesSlide+xml"/>
  <Override PartName="/ppt/tags/tag31.xml" ContentType="application/vnd.openxmlformats-officedocument.presentationml.tags+xml"/>
  <Override PartName="/ppt/notesSlides/notesSlide26.xml" ContentType="application/vnd.openxmlformats-officedocument.presentationml.notesSlide+xml"/>
  <Override PartName="/ppt/tags/tag32.xml" ContentType="application/vnd.openxmlformats-officedocument.presentationml.tags+xml"/>
  <Override PartName="/ppt/notesSlides/notesSlide27.xml" ContentType="application/vnd.openxmlformats-officedocument.presentationml.notesSlide+xml"/>
  <Override PartName="/ppt/tags/tag33.xml" ContentType="application/vnd.openxmlformats-officedocument.presentationml.tags+xml"/>
  <Override PartName="/ppt/notesSlides/notesSlide28.xml" ContentType="application/vnd.openxmlformats-officedocument.presentationml.notesSlide+xml"/>
  <Override PartName="/ppt/tags/tag34.xml" ContentType="application/vnd.openxmlformats-officedocument.presentationml.tags+xml"/>
  <Override PartName="/ppt/notesSlides/notesSlide29.xml" ContentType="application/vnd.openxmlformats-officedocument.presentationml.notesSlide+xml"/>
  <Override PartName="/ppt/tags/tag35.xml" ContentType="application/vnd.openxmlformats-officedocument.presentationml.tags+xml"/>
  <Override PartName="/ppt/notesSlides/notesSlide30.xml" ContentType="application/vnd.openxmlformats-officedocument.presentationml.notesSlide+xml"/>
  <Override PartName="/ppt/tags/tag36.xml" ContentType="application/vnd.openxmlformats-officedocument.presentationml.tags+xml"/>
  <Override PartName="/ppt/notesSlides/notesSlide31.xml" ContentType="application/vnd.openxmlformats-officedocument.presentationml.notesSlide+xml"/>
  <Override PartName="/ppt/tags/tag37.xml" ContentType="application/vnd.openxmlformats-officedocument.presentationml.tags+xml"/>
  <Override PartName="/ppt/notesSlides/notesSlide32.xml" ContentType="application/vnd.openxmlformats-officedocument.presentationml.notesSlide+xml"/>
  <Override PartName="/ppt/tags/tag38.xml" ContentType="application/vnd.openxmlformats-officedocument.presentationml.tags+xml"/>
  <Override PartName="/ppt/notesSlides/notesSlide33.xml" ContentType="application/vnd.openxmlformats-officedocument.presentationml.notesSlide+xml"/>
  <Override PartName="/ppt/tags/tag39.xml" ContentType="application/vnd.openxmlformats-officedocument.presentationml.tags+xml"/>
  <Override PartName="/ppt/notesSlides/notesSlide34.xml" ContentType="application/vnd.openxmlformats-officedocument.presentationml.notesSlide+xml"/>
  <Override PartName="/ppt/tags/tag40.xml" ContentType="application/vnd.openxmlformats-officedocument.presentationml.tags+xml"/>
  <Override PartName="/ppt/notesSlides/notesSlide35.xml" ContentType="application/vnd.openxmlformats-officedocument.presentationml.notesSlide+xml"/>
  <Override PartName="/ppt/tags/tag41.xml" ContentType="application/vnd.openxmlformats-officedocument.presentationml.tags+xml"/>
  <Override PartName="/ppt/notesSlides/notesSlide36.xml" ContentType="application/vnd.openxmlformats-officedocument.presentationml.notesSlide+xml"/>
  <Override PartName="/ppt/tags/tag42.xml" ContentType="application/vnd.openxmlformats-officedocument.presentationml.tags+xml"/>
  <Override PartName="/ppt/notesSlides/notesSlide37.xml" ContentType="application/vnd.openxmlformats-officedocument.presentationml.notesSlide+xml"/>
  <Override PartName="/ppt/tags/tag43.xml" ContentType="application/vnd.openxmlformats-officedocument.presentationml.tags+xml"/>
  <Override PartName="/ppt/notesSlides/notesSlide38.xml" ContentType="application/vnd.openxmlformats-officedocument.presentationml.notesSlide+xml"/>
  <Override PartName="/ppt/tags/tag44.xml" ContentType="application/vnd.openxmlformats-officedocument.presentationml.tags+xml"/>
  <Override PartName="/ppt/notesSlides/notesSlide39.xml" ContentType="application/vnd.openxmlformats-officedocument.presentationml.notesSlide+xml"/>
  <Override PartName="/ppt/tags/tag45.xml" ContentType="application/vnd.openxmlformats-officedocument.presentationml.tags+xml"/>
  <Override PartName="/ppt/notesSlides/notesSlide40.xml" ContentType="application/vnd.openxmlformats-officedocument.presentationml.notesSlide+xml"/>
  <Override PartName="/ppt/tags/tag46.xml" ContentType="application/vnd.openxmlformats-officedocument.presentationml.tags+xml"/>
  <Override PartName="/ppt/notesSlides/notesSlide41.xml" ContentType="application/vnd.openxmlformats-officedocument.presentationml.notesSlide+xml"/>
  <Override PartName="/ppt/tags/tag47.xml" ContentType="application/vnd.openxmlformats-officedocument.presentationml.tags+xml"/>
  <Override PartName="/ppt/notesSlides/notesSlide42.xml" ContentType="application/vnd.openxmlformats-officedocument.presentationml.notesSlide+xml"/>
  <Override PartName="/ppt/tags/tag48.xml" ContentType="application/vnd.openxmlformats-officedocument.presentationml.tags+xml"/>
  <Override PartName="/ppt/notesSlides/notesSlide43.xml" ContentType="application/vnd.openxmlformats-officedocument.presentationml.notesSlide+xml"/>
  <Override PartName="/ppt/tags/tag49.xml" ContentType="application/vnd.openxmlformats-officedocument.presentationml.tags+xml"/>
  <Override PartName="/ppt/notesSlides/notesSlide44.xml" ContentType="application/vnd.openxmlformats-officedocument.presentationml.notesSlide+xml"/>
  <Override PartName="/ppt/tags/tag50.xml" ContentType="application/vnd.openxmlformats-officedocument.presentationml.tags+xml"/>
  <Override PartName="/ppt/notesSlides/notesSlide45.xml" ContentType="application/vnd.openxmlformats-officedocument.presentationml.notesSlide+xml"/>
  <Override PartName="/ppt/tags/tag51.xml" ContentType="application/vnd.openxmlformats-officedocument.presentationml.tags+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48"/>
  </p:notesMasterIdLst>
  <p:handoutMasterIdLst>
    <p:handoutMasterId r:id="rId49"/>
  </p:handoutMasterIdLst>
  <p:sldIdLst>
    <p:sldId id="287" r:id="rId2"/>
    <p:sldId id="288" r:id="rId3"/>
    <p:sldId id="512" r:id="rId4"/>
    <p:sldId id="290" r:id="rId5"/>
    <p:sldId id="291" r:id="rId6"/>
    <p:sldId id="293" r:id="rId7"/>
    <p:sldId id="483" r:id="rId8"/>
    <p:sldId id="379" r:id="rId9"/>
    <p:sldId id="302" r:id="rId10"/>
    <p:sldId id="365" r:id="rId11"/>
    <p:sldId id="303" r:id="rId12"/>
    <p:sldId id="513" r:id="rId13"/>
    <p:sldId id="292" r:id="rId14"/>
    <p:sldId id="493" r:id="rId15"/>
    <p:sldId id="494" r:id="rId16"/>
    <p:sldId id="463" r:id="rId17"/>
    <p:sldId id="296" r:id="rId18"/>
    <p:sldId id="477" r:id="rId19"/>
    <p:sldId id="387" r:id="rId20"/>
    <p:sldId id="486" r:id="rId21"/>
    <p:sldId id="466" r:id="rId22"/>
    <p:sldId id="480" r:id="rId23"/>
    <p:sldId id="509" r:id="rId24"/>
    <p:sldId id="514" r:id="rId25"/>
    <p:sldId id="305" r:id="rId26"/>
    <p:sldId id="510" r:id="rId27"/>
    <p:sldId id="308" r:id="rId28"/>
    <p:sldId id="502" r:id="rId29"/>
    <p:sldId id="404" r:id="rId30"/>
    <p:sldId id="515" r:id="rId31"/>
    <p:sldId id="450" r:id="rId32"/>
    <p:sldId id="495" r:id="rId33"/>
    <p:sldId id="488" r:id="rId34"/>
    <p:sldId id="487" r:id="rId35"/>
    <p:sldId id="454" r:id="rId36"/>
    <p:sldId id="451" r:id="rId37"/>
    <p:sldId id="469" r:id="rId38"/>
    <p:sldId id="507" r:id="rId39"/>
    <p:sldId id="520" r:id="rId40"/>
    <p:sldId id="519" r:id="rId41"/>
    <p:sldId id="455" r:id="rId42"/>
    <p:sldId id="511" r:id="rId43"/>
    <p:sldId id="453" r:id="rId44"/>
    <p:sldId id="516" r:id="rId45"/>
    <p:sldId id="508" r:id="rId46"/>
    <p:sldId id="361" r:id="rId47"/>
  </p:sldIdLst>
  <p:sldSz cx="12192000" cy="6858000"/>
  <p:notesSz cx="6858000" cy="9144000"/>
  <p:custDataLst>
    <p:tags r:id="rId5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extLst/>
  </p:cmAuthor>
  <p:cmAuthor id="2" name="Adrienne Barrios" initials="AB" lastIdx="28" clrIdx="1">
    <p:extLst>
      <p:ext uri="{19B8F6BF-5375-455C-9EA6-DF929625EA0E}">
        <p15:presenceInfo xmlns:p15="http://schemas.microsoft.com/office/powerpoint/2012/main" userId="d2c66432c5bb4c3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93"/>
    <p:restoredTop sz="85085" autoAdjust="0"/>
  </p:normalViewPr>
  <p:slideViewPr>
    <p:cSldViewPr snapToGrid="0" snapToObjects="1">
      <p:cViewPr varScale="1">
        <p:scale>
          <a:sx n="76" d="100"/>
          <a:sy n="76" d="100"/>
        </p:scale>
        <p:origin x="208" y="296"/>
      </p:cViewPr>
      <p:guideLst/>
    </p:cSldViewPr>
  </p:slideViewPr>
  <p:notesTextViewPr>
    <p:cViewPr>
      <p:scale>
        <a:sx n="3" d="2"/>
        <a:sy n="3" d="2"/>
      </p:scale>
      <p:origin x="0" y="0"/>
    </p:cViewPr>
  </p:notesTextViewPr>
  <p:notesViewPr>
    <p:cSldViewPr snapToGrid="0" snapToObjects="1">
      <p:cViewPr varScale="1">
        <p:scale>
          <a:sx n="52" d="100"/>
          <a:sy n="52" d="100"/>
        </p:scale>
        <p:origin x="268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4/9/19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4/9/19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92397-0699-5249-96BB-FDA4CA85BF35}" type="slidenum">
              <a:rPr lang="en-US" smtClean="0"/>
              <a:t>‹#›</a:t>
            </a:fld>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ws.amazon.com/enterprise/hybrid/"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aws.amazon.com/about-aws/global-infrastructure/regional-product-services/"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www.amazonaws.cn/en/" TargetMode="External"/><Relationship Id="rId4" Type="http://schemas.openxmlformats.org/officeDocument/2006/relationships/hyperlink" Target="http://docs.aws.amazon.com/AWSEC2/latest/UserGuide/using-regions-availability-zones.html"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aws.amazon.com/about-aws/globalinfrastructur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aws.amazon.com/about-aws/global-infrastructure/regional-product-services/"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www.cloudping.info/"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aws.amazon.com/tools/#SDKs"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aws.amazon.com/elasticloadbalancing/" TargetMode="External"/><Relationship Id="rId5" Type="http://schemas.openxmlformats.org/officeDocument/2006/relationships/hyperlink" Target="http://docs.aws.amazon.com/elasticloadbalancing/2012-06-01/APIReference/Welcome.html" TargetMode="External"/><Relationship Id="rId4" Type="http://schemas.openxmlformats.org/officeDocument/2006/relationships/hyperlink" Target="http://docs.aws.amazon.com/elasticloadbalancing/latest/APIReference/Welcome.html"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ws.amazon.com/what-is-cloud-comput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aws.amazon.com/autoscaling/"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aws.amazon.co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Welcome</a:t>
            </a:r>
            <a:r>
              <a:rPr lang="en-US" sz="1000" baseline="0" dirty="0">
                <a:latin typeface="Calibri" panose="020F0502020204030204" pitchFamily="34" charset="0"/>
              </a:rPr>
              <a:t> to this review of Amazon Web Services. This module is optional and </a:t>
            </a:r>
            <a:r>
              <a:rPr lang="en-US" sz="1000" kern="1200" dirty="0">
                <a:solidFill>
                  <a:schemeClr val="tx1"/>
                </a:solidFill>
                <a:effectLst/>
                <a:latin typeface="Calibri" panose="020F0502020204030204" pitchFamily="34" charset="0"/>
              </a:rPr>
              <a:t>was included for those who desire a review of cloud concepts and AWS services.</a:t>
            </a:r>
          </a:p>
          <a:p>
            <a:endParaRPr lang="en-US" sz="800" dirty="0"/>
          </a:p>
        </p:txBody>
      </p:sp>
    </p:spTree>
    <p:extLst>
      <p:ext uri="{BB962C8B-B14F-4D97-AF65-F5344CB8AC3E}">
        <p14:creationId xmlns:p14="http://schemas.microsoft.com/office/powerpoint/2010/main" val="1464024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92037"/>
          </a:xfrm>
        </p:spPr>
        <p:txBody>
          <a:bodyPr/>
          <a:lstStyle/>
          <a:p>
            <a:r>
              <a:rPr lang="en-US" sz="1000" kern="1200" dirty="0">
                <a:solidFill>
                  <a:schemeClr val="tx1"/>
                </a:solidFill>
                <a:effectLst/>
                <a:latin typeface="Calibri" panose="020F0502020204030204" pitchFamily="34" charset="0"/>
                <a:ea typeface="+mn-ea"/>
                <a:cs typeface="+mn-cs"/>
              </a:rPr>
              <a:t>AWS solutions typically fall into one of two categories: "unmanaged" or "managed.”</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Unmanaged services are typically provisioned in discrete portions as specified by you. Unmanaged services require the user to manage how the service responds to changes in load, errors, and situations where resources become unavailable. For instance, if you launch a web server on an Amazon EC2 instance, that web server will not scale to handle increased traffic load or replace unhealthy instances with healthy ones unless you specify it to use a scaling solution such as Auto Scaling, because Amazon EC2 is an "unmanaged" solution.</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However, if you have a static website that you're hosting in a cloud-based storage solution such as Amazon S3 without a web server, those features (scaling, fault-tolerance, and availability) would be automatically handled internally by Amazon S3, because it is a managed solution. Managed services still require the user to configure them (for example, creating an Amazon S3 bucket and setting permissions for it); however, managed services typically require far less configuration.</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The benefit to using an unmanaged service, however, is that you have more fine-tuned control over how your solution handles changes in load, errors, and situations where resources become unavailable.</a:t>
            </a:r>
          </a:p>
        </p:txBody>
      </p:sp>
    </p:spTree>
    <p:extLst>
      <p:ext uri="{BB962C8B-B14F-4D97-AF65-F5344CB8AC3E}">
        <p14:creationId xmlns:p14="http://schemas.microsoft.com/office/powerpoint/2010/main" val="3117937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AWS offers several platform services that enable you to</a:t>
            </a:r>
            <a:r>
              <a:rPr lang="en-US" sz="1000" baseline="0" dirty="0">
                <a:latin typeface="Calibri" panose="020F0502020204030204" pitchFamily="34" charset="0"/>
              </a:rPr>
              <a:t> develop and deploy applications in the cloud. The platform services can be grouped into the following categories:</a:t>
            </a:r>
          </a:p>
          <a:p>
            <a:pPr marL="171450" indent="-171450">
              <a:buFont typeface="Arial" panose="020B0604020202020204" pitchFamily="34" charset="0"/>
              <a:buChar char="•"/>
            </a:pPr>
            <a:r>
              <a:rPr lang="en-US" sz="1000" b="1" baseline="0" dirty="0">
                <a:latin typeface="Calibri" panose="020F0502020204030204" pitchFamily="34" charset="0"/>
              </a:rPr>
              <a:t>Databases</a:t>
            </a:r>
            <a:r>
              <a:rPr lang="en-US" sz="1000" baseline="0" dirty="0">
                <a:latin typeface="Calibri" panose="020F0502020204030204" pitchFamily="34" charset="0"/>
              </a:rPr>
              <a:t>: AWS has several options to store data based on the type and usage of data. You can use RDS to work with relational databases, ElastiCache to cache frequently accessed data, DynamoDB to function as a NoSQL database, and Amazon Redshift for data warehouse capabilities.</a:t>
            </a:r>
          </a:p>
          <a:p>
            <a:pPr marL="171450" indent="-171450">
              <a:buFont typeface="Arial" panose="020B0604020202020204" pitchFamily="34" charset="0"/>
              <a:buChar char="•"/>
            </a:pPr>
            <a:r>
              <a:rPr lang="en-US" sz="1000" b="1" baseline="0" dirty="0">
                <a:latin typeface="Calibri" panose="020F0502020204030204" pitchFamily="34" charset="0"/>
              </a:rPr>
              <a:t>Analytics</a:t>
            </a:r>
            <a:r>
              <a:rPr lang="en-US" sz="1000" baseline="0" dirty="0">
                <a:latin typeface="Calibri" panose="020F0502020204030204" pitchFamily="34" charset="0"/>
              </a:rPr>
              <a:t>: Amazon Kinesis, Amazon EMR, and related services enable you to analyze vast amounts of data (big data).</a:t>
            </a:r>
          </a:p>
          <a:p>
            <a:pPr marL="171450" indent="-171450">
              <a:buFont typeface="Arial" panose="020B0604020202020204" pitchFamily="34" charset="0"/>
              <a:buChar char="•"/>
            </a:pPr>
            <a:r>
              <a:rPr lang="en-US" sz="1000" b="1" baseline="0" dirty="0">
                <a:latin typeface="Calibri" panose="020F0502020204030204" pitchFamily="34" charset="0"/>
              </a:rPr>
              <a:t>Development Tools</a:t>
            </a:r>
            <a:r>
              <a:rPr lang="en-US" sz="1000" baseline="0" dirty="0">
                <a:latin typeface="Calibri" panose="020F0502020204030204" pitchFamily="34" charset="0"/>
              </a:rPr>
              <a:t>: AWS CodeCommit, a source control service, in combination with deployment services like AWS CodeDeploy, AWS Elastic Beanstalk, and AWS CloudFormation, enables you to implement robust release practices with a strong DevOps model.</a:t>
            </a:r>
          </a:p>
          <a:p>
            <a:pPr marL="171450" indent="-171450">
              <a:buFont typeface="Arial" panose="020B0604020202020204" pitchFamily="34" charset="0"/>
              <a:buChar char="•"/>
            </a:pPr>
            <a:r>
              <a:rPr lang="en-US" sz="1000" b="1" baseline="0" dirty="0">
                <a:latin typeface="Calibri" panose="020F0502020204030204" pitchFamily="34" charset="0"/>
              </a:rPr>
              <a:t>Mobile</a:t>
            </a:r>
            <a:r>
              <a:rPr lang="en-US" sz="1000" baseline="0" dirty="0">
                <a:latin typeface="Calibri" panose="020F0502020204030204" pitchFamily="34" charset="0"/>
              </a:rPr>
              <a:t>: AWS offers mobile services such as Amazon SNS for notifications, Amazon Cognito for authentication and saving mobile user data, and Amazon Mobile Analytics to measure and analyze mobile application usage data.</a:t>
            </a:r>
          </a:p>
          <a:p>
            <a:pPr marL="171450" indent="-171450">
              <a:buFont typeface="Arial" panose="020B0604020202020204" pitchFamily="34" charset="0"/>
              <a:buChar char="•"/>
            </a:pPr>
            <a:endParaRPr lang="en-US" sz="1000" baseline="0" dirty="0">
              <a:latin typeface="Calibri" panose="020F0502020204030204" pitchFamily="34" charset="0"/>
            </a:endParaRPr>
          </a:p>
          <a:p>
            <a:pPr marL="171450" indent="-171450">
              <a:buFont typeface="Arial" panose="020B0604020202020204" pitchFamily="34" charset="0"/>
              <a:buChar char="•"/>
            </a:pPr>
            <a:endParaRPr lang="en-US" sz="1000" dirty="0">
              <a:latin typeface="Calibri" panose="020F0502020204030204" pitchFamily="34" charset="0"/>
            </a:endParaRPr>
          </a:p>
          <a:p>
            <a:endParaRPr lang="en-US" dirty="0"/>
          </a:p>
        </p:txBody>
      </p:sp>
    </p:spTree>
    <p:extLst>
      <p:ext uri="{BB962C8B-B14F-4D97-AF65-F5344CB8AC3E}">
        <p14:creationId xmlns:p14="http://schemas.microsoft.com/office/powerpoint/2010/main" val="1063492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Now,</a:t>
            </a:r>
            <a:r>
              <a:rPr lang="en-US" sz="1000" baseline="0" dirty="0">
                <a:latin typeface="Calibri" panose="020F0502020204030204" pitchFamily="34" charset="0"/>
              </a:rPr>
              <a:t> let’s review a few cloud scenarios. </a:t>
            </a:r>
            <a:endParaRPr lang="en-US" sz="1000" dirty="0">
              <a:latin typeface="Calibri" panose="020F0502020204030204" pitchFamily="34" charset="0"/>
            </a:endParaRPr>
          </a:p>
        </p:txBody>
      </p:sp>
    </p:spTree>
    <p:extLst>
      <p:ext uri="{BB962C8B-B14F-4D97-AF65-F5344CB8AC3E}">
        <p14:creationId xmlns:p14="http://schemas.microsoft.com/office/powerpoint/2010/main" val="1193522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52199"/>
          </a:xfrm>
        </p:spPr>
        <p:txBody>
          <a:bodyPr/>
          <a:lstStyle/>
          <a:p>
            <a:r>
              <a:rPr lang="en-US" sz="1000" b="1" dirty="0">
                <a:latin typeface="Calibri" panose="020F0502020204030204" pitchFamily="34" charset="0"/>
              </a:rPr>
              <a:t>All-In Cloud</a:t>
            </a:r>
          </a:p>
          <a:p>
            <a:r>
              <a:rPr lang="en-US" sz="1000" dirty="0">
                <a:latin typeface="Calibri" panose="020F0502020204030204" pitchFamily="34" charset="0"/>
              </a:rPr>
              <a:t>A cloud-based application is fully deployed in the cloud and all parts of the application run in the cloud. Applications in the cloud have either been created in the cloud or have been migrated from an existing infrastructure to take advantage of the benefits of cloud computing. Cloud-based applications can be built on low-level infrastructure pieces or can use higher level services that provide abstraction from the management, architecting, and scaling requirements of core infrastructure.</a:t>
            </a:r>
          </a:p>
          <a:p>
            <a:endParaRPr lang="en-US" sz="1000" dirty="0">
              <a:latin typeface="Calibri" panose="020F0502020204030204" pitchFamily="34" charset="0"/>
            </a:endParaRPr>
          </a:p>
          <a:p>
            <a:r>
              <a:rPr lang="en-US" sz="1000" b="1" i="0" kern="1200" baseline="0" dirty="0">
                <a:solidFill>
                  <a:schemeClr val="tx1"/>
                </a:solidFill>
                <a:effectLst/>
                <a:latin typeface="Calibri" panose="020F0502020204030204" pitchFamily="34" charset="0"/>
              </a:rPr>
              <a:t>Hybrid</a:t>
            </a:r>
          </a:p>
          <a:p>
            <a:r>
              <a:rPr lang="en-US" sz="1000" b="0" i="0" kern="1200" dirty="0">
                <a:solidFill>
                  <a:schemeClr val="tx1"/>
                </a:solidFill>
                <a:effectLst/>
                <a:latin typeface="Calibri" panose="020F0502020204030204" pitchFamily="34" charset="0"/>
              </a:rPr>
              <a:t>A hybrid deployment is a way to connect infrastructure and applications between cloud-based resources and existing resources that are not located in the cloud. The most common method of hybrid deployment is between the cloud and existing “on-prem” (On-premises:</a:t>
            </a:r>
            <a:r>
              <a:rPr lang="en-US" sz="1000" b="0" i="0" kern="1200" baseline="0" dirty="0">
                <a:solidFill>
                  <a:schemeClr val="tx1"/>
                </a:solidFill>
                <a:effectLst/>
                <a:latin typeface="Calibri" panose="020F0502020204030204" pitchFamily="34" charset="0"/>
              </a:rPr>
              <a:t> technology that is </a:t>
            </a:r>
            <a:r>
              <a:rPr lang="en-US" sz="1000" b="0" i="0" kern="1200" dirty="0">
                <a:solidFill>
                  <a:schemeClr val="tx1"/>
                </a:solidFill>
                <a:effectLst/>
                <a:latin typeface="Calibri" panose="020F0502020204030204" pitchFamily="34" charset="0"/>
              </a:rPr>
              <a:t>located within the physical confines of an enterprise – often in the company's data center) infrastructure to extend, and grow, an organization's infrastructure into the cloud while connecting cloud resources to internal system. </a:t>
            </a:r>
          </a:p>
          <a:p>
            <a:endParaRPr lang="en-US" sz="1000" dirty="0">
              <a:latin typeface="Calibri" panose="020F0502020204030204" pitchFamily="34" charset="0"/>
            </a:endParaRPr>
          </a:p>
          <a:p>
            <a:r>
              <a:rPr lang="en-US" sz="1000" b="0" i="0" kern="1200" dirty="0">
                <a:solidFill>
                  <a:schemeClr val="tx1"/>
                </a:solidFill>
                <a:effectLst/>
                <a:latin typeface="Calibri" panose="020F0502020204030204" pitchFamily="34" charset="0"/>
              </a:rPr>
              <a:t>Select the link to learn more about how AWS can help you with your hybrid deployment.</a:t>
            </a:r>
            <a:r>
              <a:rPr lang="en-US" sz="1000" b="0" i="0" kern="1200" baseline="0" dirty="0">
                <a:solidFill>
                  <a:schemeClr val="tx1"/>
                </a:solidFill>
                <a:effectLst/>
                <a:latin typeface="Calibri" panose="020F0502020204030204" pitchFamily="34" charset="0"/>
              </a:rPr>
              <a:t> </a:t>
            </a:r>
            <a:r>
              <a:rPr lang="en-US" sz="1000" dirty="0">
                <a:latin typeface="Calibri" panose="020F0502020204030204" pitchFamily="34" charset="0"/>
                <a:hlinkClick r:id="rId3"/>
              </a:rPr>
              <a:t>https://aws.amazon.com/enterprise/hybrid/</a:t>
            </a:r>
            <a:endParaRPr lang="en-US" sz="1000" dirty="0">
              <a:latin typeface="Calibri" panose="020F0502020204030204" pitchFamily="34" charset="0"/>
            </a:endParaRPr>
          </a:p>
          <a:p>
            <a:endParaRPr lang="en-US" dirty="0"/>
          </a:p>
        </p:txBody>
      </p:sp>
    </p:spTree>
    <p:extLst>
      <p:ext uri="{BB962C8B-B14F-4D97-AF65-F5344CB8AC3E}">
        <p14:creationId xmlns:p14="http://schemas.microsoft.com/office/powerpoint/2010/main" val="805379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With cloud adoption becoming the new normal for the enterprise, the next-level debate is now about the specific approach to take when migrating to the cloud. While it is usually not difficult to achieve consensus on a “cloud first” strategy for all new capabilities delivered, rarely do the same parties easily agree on a common approach to the hundreds or thousands of existing applications that still reside in company data centers. Teams responsible for effecting an enterprise’s transition to the cloud might initially find it easier to apply a one-size-fits-all approach and cut through devolving debates about risks and dependencies, but that approach could also jeopardize the trust and cooperation of the application owners they are asking to migrate.</a:t>
            </a:r>
          </a:p>
          <a:p>
            <a:endParaRPr lang="en-US" sz="1000" dirty="0">
              <a:latin typeface="Calibri" panose="020F0502020204030204" pitchFamily="34" charset="0"/>
            </a:endParaRPr>
          </a:p>
          <a:p>
            <a:r>
              <a:rPr lang="en-US" sz="1000" dirty="0">
                <a:latin typeface="Calibri" panose="020F0502020204030204" pitchFamily="34" charset="0"/>
              </a:rPr>
              <a:t>Yet many enterprise cloud teams have been successful earning this trust and cooperation while also delivering on aggressive timelines in so-called “lift-and-shift” cloud migrations, where the goal is to move a specific set of applications to the cloud as fast as possible without changing their core architecture, functionality, or performance characteristics. This is no small challenge since some application development teams will have the opinion that their software will require substantial refactoring to run in the cloud, while others don’t want to bring their technical debt to a pristine new cloud environment.</a:t>
            </a:r>
          </a:p>
          <a:p>
            <a:endParaRPr lang="en-US" sz="1000" dirty="0">
              <a:latin typeface="Calibri" panose="020F0502020204030204" pitchFamily="34" charset="0"/>
            </a:endParaRPr>
          </a:p>
          <a:p>
            <a:r>
              <a:rPr lang="en-US" sz="1000" dirty="0">
                <a:latin typeface="Calibri" panose="020F0502020204030204" pitchFamily="34" charset="0"/>
              </a:rPr>
              <a:t>The fundamental notion of software refactoring is to change application code for the better.</a:t>
            </a:r>
          </a:p>
          <a:p>
            <a:endParaRPr lang="en-US" b="0" baseline="0" dirty="0"/>
          </a:p>
        </p:txBody>
      </p:sp>
    </p:spTree>
    <p:extLst>
      <p:ext uri="{BB962C8B-B14F-4D97-AF65-F5344CB8AC3E}">
        <p14:creationId xmlns:p14="http://schemas.microsoft.com/office/powerpoint/2010/main" val="1945620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At the most fundamental level, hybrid computing can be viewed as having data that resides both on-premises and in the cloud. This is often done to economically store large data sets, utilize new cloud-native databases, move data closer to customers, or to create a backup and archive solution with cost-effective high availability. In all cases, AWS offers a range of storage and database services that can work together with your on-premises applications to store data reliably and securely.</a:t>
            </a:r>
            <a:endParaRPr lang="en-US" sz="1000" b="0" baseline="0" dirty="0">
              <a:latin typeface="Calibri" panose="020F0502020204030204" pitchFamily="34" charset="0"/>
            </a:endParaRPr>
          </a:p>
        </p:txBody>
      </p:sp>
    </p:spTree>
    <p:extLst>
      <p:ext uri="{BB962C8B-B14F-4D97-AF65-F5344CB8AC3E}">
        <p14:creationId xmlns:p14="http://schemas.microsoft.com/office/powerpoint/2010/main" val="3860170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Calibri" panose="020F0502020204030204" pitchFamily="34" charset="0"/>
              </a:rPr>
              <a:t>Traditional monolithic architectures are hard to scale. As an application's code base grows, it becomes complex to update and maintain. Introducing new features, languages, frameworks, and technologies becomes very hard, limiting innovation and new ideas.</a:t>
            </a:r>
            <a:br>
              <a:rPr lang="en-US" sz="1000" b="0" i="0" kern="1200" dirty="0">
                <a:solidFill>
                  <a:schemeClr val="tx1"/>
                </a:solidFill>
                <a:effectLst/>
                <a:latin typeface="Calibri" panose="020F0502020204030204" pitchFamily="34" charset="0"/>
              </a:rPr>
            </a:br>
            <a:endParaRPr lang="en-US" sz="1000" b="0" i="0" kern="1200" dirty="0">
              <a:solidFill>
                <a:schemeClr val="tx1"/>
              </a:solidFill>
              <a:effectLst/>
              <a:latin typeface="Calibri" panose="020F0502020204030204" pitchFamily="34" charset="0"/>
            </a:endParaRPr>
          </a:p>
          <a:p>
            <a:r>
              <a:rPr lang="en-US" sz="1000" b="0" i="0" kern="1200" dirty="0">
                <a:solidFill>
                  <a:schemeClr val="tx1"/>
                </a:solidFill>
                <a:effectLst/>
                <a:latin typeface="Calibri" panose="020F0502020204030204" pitchFamily="34" charset="0"/>
              </a:rPr>
              <a:t>Within a microservices architecture, each application component runs as its own service and communicates with other services via a well-defined API. Microservices are built around business capabilities, and each service performs a single function. Microservices can be written using different frameworks and programming languages, and you can deploy them independently, as a single service, or as a group of services.</a:t>
            </a:r>
          </a:p>
          <a:p>
            <a:endParaRPr lang="en-US" sz="1000" b="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Calibri" panose="020F0502020204030204" pitchFamily="34" charset="0"/>
              </a:rPr>
              <a:t>Microservices allow you to choose the best technology for your workload. For example you might use in-memory cache such as </a:t>
            </a:r>
            <a:r>
              <a:rPr lang="en-US" sz="1000" kern="1200" dirty="0" err="1">
                <a:solidFill>
                  <a:schemeClr val="tx1"/>
                </a:solidFill>
                <a:effectLst/>
                <a:latin typeface="Calibri" panose="020F0502020204030204" pitchFamily="34" charset="0"/>
              </a:rPr>
              <a:t>Memcached</a:t>
            </a:r>
            <a:r>
              <a:rPr lang="en-US" sz="1000" kern="1200" dirty="0">
                <a:solidFill>
                  <a:schemeClr val="tx1"/>
                </a:solidFill>
                <a:effectLst/>
                <a:latin typeface="Calibri" panose="020F0502020204030204" pitchFamily="34" charset="0"/>
              </a:rPr>
              <a:t> or </a:t>
            </a:r>
            <a:r>
              <a:rPr lang="en-US" sz="1000" kern="1200" dirty="0" err="1">
                <a:solidFill>
                  <a:schemeClr val="tx1"/>
                </a:solidFill>
                <a:effectLst/>
                <a:latin typeface="Calibri" panose="020F0502020204030204" pitchFamily="34" charset="0"/>
              </a:rPr>
              <a:t>Redis</a:t>
            </a:r>
            <a:r>
              <a:rPr lang="en-US" sz="1000" kern="1200" dirty="0">
                <a:solidFill>
                  <a:schemeClr val="tx1"/>
                </a:solidFill>
                <a:effectLst/>
                <a:latin typeface="Calibri" panose="020F0502020204030204" pitchFamily="34" charset="0"/>
              </a:rPr>
              <a:t> for fast access to your data, but in another service you might be better served with a traditional relational database. Same goes for your chosen programming language and other technology choices: remaining flexible about them is both a benefit and a mandate.</a:t>
            </a:r>
          </a:p>
          <a:p>
            <a:endParaRPr lang="en-US" b="0" dirty="0"/>
          </a:p>
        </p:txBody>
      </p:sp>
    </p:spTree>
    <p:extLst>
      <p:ext uri="{BB962C8B-B14F-4D97-AF65-F5344CB8AC3E}">
        <p14:creationId xmlns:p14="http://schemas.microsoft.com/office/powerpoint/2010/main" val="3201446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i="0" u="none" strike="noStrike" kern="1200" dirty="0">
                <a:solidFill>
                  <a:schemeClr val="tx1"/>
                </a:solidFill>
                <a:effectLst/>
                <a:latin typeface="Calibri" panose="020F0502020204030204" pitchFamily="34" charset="0"/>
                <a:ea typeface="+mn-ea"/>
                <a:cs typeface="+mn-cs"/>
              </a:rPr>
              <a:t>Agility</a:t>
            </a:r>
            <a:endParaRPr lang="en-US" sz="1000" b="0" i="0" u="none" strike="noStrike" kern="1200" dirty="0">
              <a:solidFill>
                <a:schemeClr val="tx1"/>
              </a:solidFill>
              <a:effectLst/>
              <a:latin typeface="Calibri" panose="020F0502020204030204" pitchFamily="34" charset="0"/>
              <a:ea typeface="+mn-ea"/>
              <a:cs typeface="+mn-cs"/>
            </a:endParaRPr>
          </a:p>
          <a:p>
            <a:r>
              <a:rPr lang="en-US" sz="1000" b="0" i="0" kern="1200" dirty="0" err="1">
                <a:solidFill>
                  <a:schemeClr val="tx1"/>
                </a:solidFill>
                <a:effectLst/>
                <a:latin typeface="Calibri" panose="020F0502020204030204" pitchFamily="34" charset="0"/>
                <a:ea typeface="+mn-ea"/>
                <a:cs typeface="+mn-cs"/>
              </a:rPr>
              <a:t>Microservices</a:t>
            </a:r>
            <a:r>
              <a:rPr lang="en-US" sz="1000" b="0" i="0" kern="1200" dirty="0">
                <a:solidFill>
                  <a:schemeClr val="tx1"/>
                </a:solidFill>
                <a:effectLst/>
                <a:latin typeface="Calibri" panose="020F0502020204030204" pitchFamily="34" charset="0"/>
                <a:ea typeface="+mn-ea"/>
                <a:cs typeface="+mn-cs"/>
              </a:rPr>
              <a:t> foster an organization of small, independent teams that take ownership of their services. Teams act within a small and well understood context, and are empowered to work more independently and more quickly. This shortens development cycle times. You benefit significantly from the aggregate throughput of the organization.</a:t>
            </a:r>
          </a:p>
          <a:p>
            <a:endParaRPr lang="en-US" sz="1000" b="0" i="0" kern="1200" dirty="0">
              <a:solidFill>
                <a:schemeClr val="tx1"/>
              </a:solidFill>
              <a:effectLst/>
              <a:latin typeface="Calibri" panose="020F0502020204030204" pitchFamily="34" charset="0"/>
              <a:ea typeface="+mn-ea"/>
              <a:cs typeface="+mn-cs"/>
            </a:endParaRPr>
          </a:p>
          <a:p>
            <a:r>
              <a:rPr lang="en-US" sz="1000" b="1" i="0" u="none" strike="noStrike" kern="1200" dirty="0">
                <a:solidFill>
                  <a:schemeClr val="tx1"/>
                </a:solidFill>
                <a:effectLst/>
                <a:latin typeface="Calibri" panose="020F0502020204030204" pitchFamily="34" charset="0"/>
                <a:ea typeface="+mn-ea"/>
                <a:cs typeface="+mn-cs"/>
              </a:rPr>
              <a:t>Flexible scaling</a:t>
            </a:r>
            <a:endParaRPr lang="en-US" sz="1000" b="0" i="0" u="none" strike="noStrike" kern="1200" dirty="0">
              <a:solidFill>
                <a:schemeClr val="tx1"/>
              </a:solidFill>
              <a:effectLst/>
              <a:latin typeface="Calibri" panose="020F0502020204030204" pitchFamily="34" charset="0"/>
              <a:ea typeface="+mn-ea"/>
              <a:cs typeface="+mn-cs"/>
            </a:endParaRPr>
          </a:p>
          <a:p>
            <a:r>
              <a:rPr lang="en-US" sz="1000" b="0" i="0" kern="1200" dirty="0" err="1">
                <a:solidFill>
                  <a:schemeClr val="tx1"/>
                </a:solidFill>
                <a:effectLst/>
                <a:latin typeface="Calibri" panose="020F0502020204030204" pitchFamily="34" charset="0"/>
                <a:ea typeface="+mn-ea"/>
                <a:cs typeface="+mn-cs"/>
              </a:rPr>
              <a:t>Microservices</a:t>
            </a:r>
            <a:r>
              <a:rPr lang="en-US" sz="1000" b="0" i="0" kern="1200" dirty="0">
                <a:solidFill>
                  <a:schemeClr val="tx1"/>
                </a:solidFill>
                <a:effectLst/>
                <a:latin typeface="Calibri" panose="020F0502020204030204" pitchFamily="34" charset="0"/>
                <a:ea typeface="+mn-ea"/>
                <a:cs typeface="+mn-cs"/>
              </a:rPr>
              <a:t> allow each service to be independently scaled to meet demand for the application feature it supports. This enables teams to right-size infrastructure needs, accurately measure the cost of a feature, and maintain availability if a service experiences a spike in demand.</a:t>
            </a:r>
          </a:p>
          <a:p>
            <a:endParaRPr lang="en-US" sz="1000" b="0" i="0" kern="1200" dirty="0">
              <a:solidFill>
                <a:schemeClr val="tx1"/>
              </a:solidFill>
              <a:effectLst/>
              <a:latin typeface="Calibri" panose="020F0502020204030204" pitchFamily="34" charset="0"/>
              <a:ea typeface="+mn-ea"/>
              <a:cs typeface="+mn-cs"/>
            </a:endParaRPr>
          </a:p>
          <a:p>
            <a:r>
              <a:rPr lang="en-US" sz="1000" b="1" i="0" u="none" strike="noStrike" kern="1200" dirty="0">
                <a:solidFill>
                  <a:schemeClr val="tx1"/>
                </a:solidFill>
                <a:effectLst/>
                <a:latin typeface="Calibri" panose="020F0502020204030204" pitchFamily="34" charset="0"/>
                <a:ea typeface="+mn-ea"/>
                <a:cs typeface="+mn-cs"/>
              </a:rPr>
              <a:t>Easy deployment</a:t>
            </a:r>
            <a:endParaRPr lang="en-US" sz="1000" b="0" i="0" u="none" strike="noStrike" kern="1200" dirty="0">
              <a:solidFill>
                <a:schemeClr val="tx1"/>
              </a:solidFill>
              <a:effectLst/>
              <a:latin typeface="Calibri" panose="020F0502020204030204" pitchFamily="34" charset="0"/>
              <a:ea typeface="+mn-ea"/>
              <a:cs typeface="+mn-cs"/>
            </a:endParaRPr>
          </a:p>
          <a:p>
            <a:r>
              <a:rPr lang="en-US" sz="1000" b="0" i="0" kern="1200" dirty="0" err="1">
                <a:solidFill>
                  <a:schemeClr val="tx1"/>
                </a:solidFill>
                <a:effectLst/>
                <a:latin typeface="Calibri" panose="020F0502020204030204" pitchFamily="34" charset="0"/>
                <a:ea typeface="+mn-ea"/>
                <a:cs typeface="+mn-cs"/>
              </a:rPr>
              <a:t>Microservices</a:t>
            </a:r>
            <a:r>
              <a:rPr lang="en-US" sz="1000" b="0" i="0" kern="1200" dirty="0">
                <a:solidFill>
                  <a:schemeClr val="tx1"/>
                </a:solidFill>
                <a:effectLst/>
                <a:latin typeface="Calibri" panose="020F0502020204030204" pitchFamily="34" charset="0"/>
                <a:ea typeface="+mn-ea"/>
                <a:cs typeface="+mn-cs"/>
              </a:rPr>
              <a:t> enable continuous integration and continuous delivery, making it easy to try out new ideas and to roll back if something doesn’t work. The low cost of failure enables experimentation, makes it easier to update code, and accelerates time-to-market for new features.</a:t>
            </a:r>
          </a:p>
          <a:p>
            <a:endParaRPr lang="en-US" sz="1000" b="0" i="0" kern="1200" dirty="0">
              <a:solidFill>
                <a:schemeClr val="tx1"/>
              </a:solidFill>
              <a:effectLst/>
              <a:latin typeface="Calibri" panose="020F0502020204030204" pitchFamily="34" charset="0"/>
              <a:ea typeface="+mn-ea"/>
              <a:cs typeface="+mn-cs"/>
            </a:endParaRPr>
          </a:p>
          <a:p>
            <a:r>
              <a:rPr lang="en-US" sz="1000" b="1" i="0" u="none" strike="noStrike" kern="1200" dirty="0">
                <a:solidFill>
                  <a:schemeClr val="tx1"/>
                </a:solidFill>
                <a:effectLst/>
                <a:latin typeface="Calibri" panose="020F0502020204030204" pitchFamily="34" charset="0"/>
                <a:ea typeface="+mn-ea"/>
                <a:cs typeface="+mn-cs"/>
              </a:rPr>
              <a:t>Technological freedom</a:t>
            </a:r>
            <a:endParaRPr lang="en-US" sz="1000" b="0" i="0" u="none" strike="noStrike" kern="1200" dirty="0">
              <a:solidFill>
                <a:schemeClr val="tx1"/>
              </a:solidFill>
              <a:effectLst/>
              <a:latin typeface="Calibri" panose="020F0502020204030204" pitchFamily="34" charset="0"/>
              <a:ea typeface="+mn-ea"/>
              <a:cs typeface="+mn-cs"/>
            </a:endParaRPr>
          </a:p>
          <a:p>
            <a:r>
              <a:rPr lang="en-US" sz="1000" b="0" i="0" kern="1200" dirty="0" err="1">
                <a:solidFill>
                  <a:schemeClr val="tx1"/>
                </a:solidFill>
                <a:effectLst/>
                <a:latin typeface="Calibri" panose="020F0502020204030204" pitchFamily="34" charset="0"/>
                <a:ea typeface="+mn-ea"/>
                <a:cs typeface="+mn-cs"/>
              </a:rPr>
              <a:t>Microservices</a:t>
            </a:r>
            <a:r>
              <a:rPr lang="en-US" sz="1000" b="0" i="0" kern="1200" dirty="0">
                <a:solidFill>
                  <a:schemeClr val="tx1"/>
                </a:solidFill>
                <a:effectLst/>
                <a:latin typeface="Calibri" panose="020F0502020204030204" pitchFamily="34" charset="0"/>
                <a:ea typeface="+mn-ea"/>
                <a:cs typeface="+mn-cs"/>
              </a:rPr>
              <a:t> architectures don’t follow a “one size fits all” approach. Teams have the freedom to choose the best tool to solve their specific problems. As a consequence, teams building microservices can choose the best tool for each job.</a:t>
            </a:r>
          </a:p>
          <a:p>
            <a:endParaRPr lang="en-US" sz="1000" b="0" i="0" kern="1200" dirty="0">
              <a:solidFill>
                <a:schemeClr val="tx1"/>
              </a:solidFill>
              <a:effectLst/>
              <a:latin typeface="Calibri" panose="020F0502020204030204" pitchFamily="34" charset="0"/>
              <a:ea typeface="+mn-ea"/>
              <a:cs typeface="+mn-cs"/>
            </a:endParaRPr>
          </a:p>
          <a:p>
            <a:r>
              <a:rPr lang="en-US" sz="1000" b="1" i="0" u="none" strike="noStrike" kern="1200" dirty="0">
                <a:solidFill>
                  <a:schemeClr val="tx1"/>
                </a:solidFill>
                <a:effectLst/>
                <a:latin typeface="Calibri" panose="020F0502020204030204" pitchFamily="34" charset="0"/>
                <a:ea typeface="+mn-ea"/>
                <a:cs typeface="+mn-cs"/>
              </a:rPr>
              <a:t>Reusable code</a:t>
            </a:r>
            <a:endParaRPr lang="en-US" sz="1000" b="0" i="0" u="none" strike="noStrike" kern="1200" dirty="0">
              <a:solidFill>
                <a:schemeClr val="tx1"/>
              </a:solidFill>
              <a:effectLst/>
              <a:latin typeface="Calibri" panose="020F0502020204030204" pitchFamily="34" charset="0"/>
              <a:ea typeface="+mn-ea"/>
              <a:cs typeface="+mn-cs"/>
            </a:endParaRPr>
          </a:p>
          <a:p>
            <a:r>
              <a:rPr lang="en-US" sz="1000" b="0" i="0" kern="1200" dirty="0">
                <a:solidFill>
                  <a:schemeClr val="tx1"/>
                </a:solidFill>
                <a:effectLst/>
                <a:latin typeface="Calibri" panose="020F0502020204030204" pitchFamily="34" charset="0"/>
                <a:ea typeface="+mn-ea"/>
                <a:cs typeface="+mn-cs"/>
              </a:rPr>
              <a:t>Dividing software into small, well-defined modules enables teams to use functions for multiple purposes. A service written for a certain function can be used as a building block for another feature. This allows an application to bootstrap off itself, as developers can create new capabilities without writing code from scratch.</a:t>
            </a:r>
          </a:p>
          <a:p>
            <a:endParaRPr lang="en-US" sz="1000" b="0" i="0" kern="1200" dirty="0">
              <a:solidFill>
                <a:schemeClr val="tx1"/>
              </a:solidFill>
              <a:effectLst/>
              <a:latin typeface="Calibri" panose="020F0502020204030204" pitchFamily="34" charset="0"/>
              <a:ea typeface="+mn-ea"/>
              <a:cs typeface="+mn-cs"/>
            </a:endParaRPr>
          </a:p>
          <a:p>
            <a:r>
              <a:rPr lang="en-US" sz="1000" b="1" i="0" u="none" strike="noStrike" kern="1200" dirty="0">
                <a:solidFill>
                  <a:schemeClr val="tx1"/>
                </a:solidFill>
                <a:effectLst/>
                <a:latin typeface="Calibri" panose="020F0502020204030204" pitchFamily="34" charset="0"/>
                <a:ea typeface="+mn-ea"/>
                <a:cs typeface="+mn-cs"/>
              </a:rPr>
              <a:t>Resilience</a:t>
            </a:r>
            <a:endParaRPr lang="en-US" sz="1000" b="0" i="0" u="none" strike="noStrike" kern="1200" dirty="0">
              <a:solidFill>
                <a:schemeClr val="tx1"/>
              </a:solidFill>
              <a:effectLst/>
              <a:latin typeface="Calibri" panose="020F0502020204030204" pitchFamily="34" charset="0"/>
              <a:ea typeface="+mn-ea"/>
              <a:cs typeface="+mn-cs"/>
            </a:endParaRPr>
          </a:p>
          <a:p>
            <a:r>
              <a:rPr lang="en-US" sz="1000" b="0" i="0" kern="1200" dirty="0">
                <a:solidFill>
                  <a:schemeClr val="tx1"/>
                </a:solidFill>
                <a:effectLst/>
                <a:latin typeface="Calibri" panose="020F0502020204030204" pitchFamily="34" charset="0"/>
                <a:ea typeface="+mn-ea"/>
                <a:cs typeface="+mn-cs"/>
              </a:rPr>
              <a:t>Service independence increases an application’s resistance to failure. In a monolithic architecture, if a single component fails, it can cause the entire application to fail. With microservices, applications handle total service failure by degrading functionality and not crashing the entire application.</a:t>
            </a:r>
          </a:p>
          <a:p>
            <a:endParaRPr lang="en-US" sz="1000" b="0" i="0" kern="1200" dirty="0">
              <a:solidFill>
                <a:schemeClr val="tx1"/>
              </a:solidFill>
              <a:effectLst/>
              <a:latin typeface="Calibri" panose="020F0502020204030204" pitchFamily="34" charset="0"/>
              <a:ea typeface="+mn-ea"/>
              <a:cs typeface="+mn-cs"/>
            </a:endParaRP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99692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kern="1200" dirty="0">
                <a:solidFill>
                  <a:schemeClr val="tx1"/>
                </a:solidFill>
                <a:effectLst/>
                <a:latin typeface="Calibri" panose="020F0502020204030204" pitchFamily="34" charset="0"/>
              </a:rPr>
              <a:t>In order to replicate the business domain you need to integrate the services that you have built. How can you do this in the best possible fashion? First, always be aware that you are maintaining a contract with your subscribers/clients. You want to iterate faster but not break functionality in the process. The interface is crucial. You need to be considerate of other teams that depend on your product. </a:t>
            </a:r>
          </a:p>
          <a:p>
            <a:endParaRPr lang="en-US" sz="1000" b="0" kern="1200" dirty="0">
              <a:solidFill>
                <a:schemeClr val="tx1"/>
              </a:solidFill>
              <a:effectLst/>
              <a:latin typeface="Calibri" panose="020F0502020204030204" pitchFamily="34" charset="0"/>
            </a:endParaRPr>
          </a:p>
          <a:p>
            <a:r>
              <a:rPr lang="en-US" sz="1000" b="0" kern="1200" dirty="0">
                <a:solidFill>
                  <a:schemeClr val="tx1"/>
                </a:solidFill>
                <a:effectLst/>
                <a:latin typeface="Calibri" panose="020F0502020204030204" pitchFamily="34" charset="0"/>
              </a:rPr>
              <a:t>Second, make the API as simple as possible. This way it will be easier to maintain and change later. Because interfacing is so important, choosing a unified solution for all this inter-service communication to occur is tempting. Be careful to avoid integrating with smart, controlling, complex middleware which would force tighter coupling.</a:t>
            </a:r>
          </a:p>
          <a:p>
            <a:endParaRPr lang="en-US" sz="1000" dirty="0">
              <a:latin typeface="Calibri" panose="020F0502020204030204" pitchFamily="34" charset="0"/>
            </a:endParaRPr>
          </a:p>
          <a:p>
            <a:endParaRPr lang="en-US" dirty="0"/>
          </a:p>
        </p:txBody>
      </p:sp>
    </p:spTree>
    <p:extLst>
      <p:ext uri="{BB962C8B-B14F-4D97-AF65-F5344CB8AC3E}">
        <p14:creationId xmlns:p14="http://schemas.microsoft.com/office/powerpoint/2010/main" val="2913245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1000" dirty="0">
                <a:latin typeface="Calibri" panose="020F0502020204030204" pitchFamily="34" charset="0"/>
              </a:rPr>
              <a:t>You</a:t>
            </a:r>
            <a:r>
              <a:rPr lang="en-US" sz="1000" baseline="0" dirty="0">
                <a:latin typeface="Calibri" panose="020F0502020204030204" pitchFamily="34" charset="0"/>
              </a:rPr>
              <a:t> want to t</a:t>
            </a:r>
            <a:r>
              <a:rPr lang="en-US" sz="1000" dirty="0">
                <a:latin typeface="Calibri" panose="020F0502020204030204" pitchFamily="34" charset="0"/>
              </a:rPr>
              <a:t>reat the servers as stateless.</a:t>
            </a:r>
          </a:p>
          <a:p>
            <a:pPr marL="171450" lvl="0" indent="-171450">
              <a:buFont typeface="Arial" panose="020B0604020202020204" pitchFamily="34" charset="0"/>
              <a:buChar char="•"/>
            </a:pPr>
            <a:r>
              <a:rPr lang="en-US" sz="1000" dirty="0">
                <a:latin typeface="Calibri" panose="020F0502020204030204" pitchFamily="34" charset="0"/>
              </a:rPr>
              <a:t>Servers should be seen as interchangeable members of a group.</a:t>
            </a:r>
          </a:p>
          <a:p>
            <a:pPr marL="171450" lvl="0" indent="-171450">
              <a:buFont typeface="Arial" panose="020B0604020202020204" pitchFamily="34" charset="0"/>
              <a:buChar char="•"/>
            </a:pPr>
            <a:r>
              <a:rPr lang="en-US" sz="1000" dirty="0">
                <a:latin typeface="Calibri" panose="020F0502020204030204" pitchFamily="34" charset="0"/>
              </a:rPr>
              <a:t>Focus on determining if you have enough capacity to handle your workload.</a:t>
            </a:r>
          </a:p>
          <a:p>
            <a:pPr marL="171450" lvl="0" indent="-171450">
              <a:buFont typeface="Arial" panose="020B0604020202020204" pitchFamily="34" charset="0"/>
              <a:buChar char="•"/>
            </a:pPr>
            <a:r>
              <a:rPr lang="en-US" sz="1000" dirty="0">
                <a:latin typeface="Calibri" panose="020F0502020204030204" pitchFamily="34" charset="0"/>
              </a:rPr>
              <a:t>Keep in mind that adding and removing instances with Auto Scaling is much easier with a stateless approach.</a:t>
            </a:r>
          </a:p>
        </p:txBody>
      </p:sp>
    </p:spTree>
    <p:extLst>
      <p:ext uri="{BB962C8B-B14F-4D97-AF65-F5344CB8AC3E}">
        <p14:creationId xmlns:p14="http://schemas.microsoft.com/office/powerpoint/2010/main" val="1739152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Contained within</a:t>
            </a:r>
            <a:r>
              <a:rPr lang="en-US" sz="1000" baseline="0" dirty="0">
                <a:latin typeface="Calibri" panose="020F0502020204030204" pitchFamily="34" charset="0"/>
              </a:rPr>
              <a:t> this module is an introduction to AWS Cloud, cloud scenarios, an infrastructure overview, an introduction to AWS foundation services and a wrap-up that includes a brief knowledge check. </a:t>
            </a:r>
            <a:endParaRPr lang="en-US" sz="1000" dirty="0">
              <a:latin typeface="Calibri" panose="020F0502020204030204" pitchFamily="34" charset="0"/>
            </a:endParaRPr>
          </a:p>
        </p:txBody>
      </p:sp>
    </p:spTree>
    <p:extLst>
      <p:ext uri="{BB962C8B-B14F-4D97-AF65-F5344CB8AC3E}">
        <p14:creationId xmlns:p14="http://schemas.microsoft.com/office/powerpoint/2010/main" val="18627100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AWS Lambda is a serverless compute</a:t>
            </a:r>
            <a:r>
              <a:rPr lang="en-US" sz="1000" baseline="0" dirty="0">
                <a:latin typeface="Calibri" panose="020F0502020204030204" pitchFamily="34" charset="0"/>
              </a:rPr>
              <a:t> </a:t>
            </a:r>
            <a:r>
              <a:rPr lang="en-US" sz="1000" dirty="0">
                <a:latin typeface="Calibri" panose="020F0502020204030204" pitchFamily="34" charset="0"/>
              </a:rPr>
              <a:t>service that runs your code in response to events and automatically manages the underlying compute resources for you. You can use AWS Lambda to extend other AWS services with custom logic, or create your own back-end services that operate at AWS scale, performance, and security. AWS Lambda can automatically run code in response to multiple events, such as HTTP requests via Amazon API Gateway, modifications to objects in Amazon S3 buckets, table updates in Amazon </a:t>
            </a:r>
            <a:r>
              <a:rPr lang="en-US" sz="1000" dirty="0" err="1">
                <a:latin typeface="Calibri" panose="020F0502020204030204" pitchFamily="34" charset="0"/>
              </a:rPr>
              <a:t>DynamoDB</a:t>
            </a:r>
            <a:r>
              <a:rPr lang="en-US" sz="1000" dirty="0">
                <a:latin typeface="Calibri" panose="020F0502020204030204" pitchFamily="34" charset="0"/>
              </a:rPr>
              <a:t>, and state transitions in AWS Step</a:t>
            </a:r>
            <a:r>
              <a:rPr lang="en-US" sz="1000" baseline="0" dirty="0">
                <a:latin typeface="Calibri" panose="020F0502020204030204" pitchFamily="34" charset="0"/>
              </a:rPr>
              <a:t> Functions</a:t>
            </a:r>
            <a:r>
              <a:rPr lang="en-US" sz="1000" dirty="0">
                <a:latin typeface="Calibri" panose="020F0502020204030204" pitchFamily="34" charset="0"/>
              </a:rPr>
              <a:t>.</a:t>
            </a:r>
          </a:p>
          <a:p>
            <a:endParaRPr lang="en-US" dirty="0"/>
          </a:p>
        </p:txBody>
      </p:sp>
    </p:spTree>
    <p:extLst>
      <p:ext uri="{BB962C8B-B14F-4D97-AF65-F5344CB8AC3E}">
        <p14:creationId xmlns:p14="http://schemas.microsoft.com/office/powerpoint/2010/main" val="3141126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Calibri" panose="020F0502020204030204" pitchFamily="34" charset="0"/>
              </a:rPr>
              <a:t>The microservices architecture is a design approach to build a single application as a set of small services. Each service runs in its own process and communicates with other services through a well-defined interface using a lightweight mechanism, typically an HTTP-based application programming interface (API). Microservices are built around business capabilities; each service is scoped to a single purpose. You can use different frameworks or programming languages to write microservices and deploy them independently, as a single service, or as a group of services.</a:t>
            </a:r>
            <a:endParaRPr lang="en-US" sz="1000" b="0" baseline="0" dirty="0">
              <a:latin typeface="Calibri" panose="020F0502020204030204" pitchFamily="34" charset="0"/>
            </a:endParaRPr>
          </a:p>
        </p:txBody>
      </p:sp>
    </p:spTree>
    <p:extLst>
      <p:ext uri="{BB962C8B-B14F-4D97-AF65-F5344CB8AC3E}">
        <p14:creationId xmlns:p14="http://schemas.microsoft.com/office/powerpoint/2010/main" val="3630583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Serverless most often refers to serverless applications. Serverless applications are ones that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don't require you to provision or manage any servers. You can focus on your core product and business logic instead of responsibilities like operating system (OS) access control, OS patching, provisioning, right-sizing, scaling, and availability. By building your application on a serverless platform, the platform manages these responsibilities for you.</a:t>
            </a:r>
          </a:p>
          <a:p>
            <a:endParaRPr lang="en-US" b="0" baseline="0" dirty="0"/>
          </a:p>
        </p:txBody>
      </p:sp>
    </p:spTree>
    <p:extLst>
      <p:ext uri="{BB962C8B-B14F-4D97-AF65-F5344CB8AC3E}">
        <p14:creationId xmlns:p14="http://schemas.microsoft.com/office/powerpoint/2010/main" val="220602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Displayed is a comparison chart. Take a moment to review. </a:t>
            </a:r>
          </a:p>
        </p:txBody>
      </p:sp>
    </p:spTree>
    <p:extLst>
      <p:ext uri="{BB962C8B-B14F-4D97-AF65-F5344CB8AC3E}">
        <p14:creationId xmlns:p14="http://schemas.microsoft.com/office/powerpoint/2010/main" val="994890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In</a:t>
            </a:r>
            <a:r>
              <a:rPr lang="en-US" sz="1000" baseline="0" dirty="0">
                <a:latin typeface="Calibri" panose="020F0502020204030204" pitchFamily="34" charset="0"/>
              </a:rPr>
              <a:t> this next section, we will share an overview of a basic infrastructure. </a:t>
            </a:r>
            <a:endParaRPr lang="en-US" sz="1000" dirty="0">
              <a:latin typeface="Calibri" panose="020F0502020204030204" pitchFamily="34" charset="0"/>
            </a:endParaRPr>
          </a:p>
        </p:txBody>
      </p:sp>
    </p:spTree>
    <p:extLst>
      <p:ext uri="{BB962C8B-B14F-4D97-AF65-F5344CB8AC3E}">
        <p14:creationId xmlns:p14="http://schemas.microsoft.com/office/powerpoint/2010/main" val="37630097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AWS data centers are built in clusters in various global regions.</a:t>
            </a:r>
            <a:r>
              <a:rPr lang="en-US" sz="1000" baseline="0" dirty="0">
                <a:latin typeface="Calibri" panose="020F0502020204030204" pitchFamily="34" charset="0"/>
              </a:rPr>
              <a:t> Larger data centers are undesirable; All data centers are online and serving customers; no data center is “cold”; in case of failure, automated processes move customer data traffic away from the affected area. Core applications are deployed in an N+1 configuration, so that in the event of a data center failure, there is sufficient capacity to enable traffic to be load-balanced to the remaining sites.</a:t>
            </a:r>
          </a:p>
          <a:p>
            <a:endParaRPr lang="en-US" baseline="0" dirty="0"/>
          </a:p>
        </p:txBody>
      </p:sp>
    </p:spTree>
    <p:extLst>
      <p:ext uri="{BB962C8B-B14F-4D97-AF65-F5344CB8AC3E}">
        <p14:creationId xmlns:p14="http://schemas.microsoft.com/office/powerpoint/2010/main" val="1653415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40625"/>
          </a:xfrm>
        </p:spPr>
        <p:txBody>
          <a:bodyPr/>
          <a:lstStyle/>
          <a:p>
            <a:pPr>
              <a:spcAft>
                <a:spcPts val="600"/>
              </a:spcAft>
            </a:pPr>
            <a:r>
              <a:rPr lang="en-US" sz="1000" baseline="0" dirty="0">
                <a:latin typeface="Calibri" panose="020F0502020204030204" pitchFamily="34" charset="0"/>
              </a:rPr>
              <a:t>AWS Regions are geographic locations that contain multiple Availability Zones (AZs). </a:t>
            </a:r>
          </a:p>
          <a:p>
            <a:pPr marL="0" marR="0" lvl="0" indent="0" algn="l" defTabSz="914400" rtl="0" eaLnBrk="1" fontAlgn="auto" latinLnBrk="0" hangingPunct="1">
              <a:lnSpc>
                <a:spcPct val="100000"/>
              </a:lnSpc>
              <a:spcBef>
                <a:spcPts val="0"/>
              </a:spcBef>
              <a:spcAft>
                <a:spcPts val="600"/>
              </a:spcAft>
              <a:buClrTx/>
              <a:buSzTx/>
              <a:buFontTx/>
              <a:buNone/>
              <a:tabLst/>
              <a:defRPr/>
            </a:pPr>
            <a:endParaRPr lang="en-US" sz="1000" kern="1200" baseline="0" dirty="0">
              <a:solidFill>
                <a:schemeClr val="tx1"/>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000" kern="1200" dirty="0">
                <a:solidFill>
                  <a:schemeClr val="tx1"/>
                </a:solidFill>
                <a:effectLst/>
                <a:latin typeface="Calibri" panose="020F0502020204030204" pitchFamily="34" charset="0"/>
              </a:rPr>
              <a:t>Availability Zones consist</a:t>
            </a:r>
            <a:r>
              <a:rPr lang="en-US" sz="1000" kern="1200" baseline="0" dirty="0">
                <a:solidFill>
                  <a:schemeClr val="tx1"/>
                </a:solidFill>
                <a:effectLst/>
                <a:latin typeface="Calibri" panose="020F0502020204030204" pitchFamily="34" charset="0"/>
              </a:rPr>
              <a:t> of</a:t>
            </a:r>
            <a:r>
              <a:rPr lang="en-US" sz="1000" kern="1200" dirty="0">
                <a:solidFill>
                  <a:schemeClr val="tx1"/>
                </a:solidFill>
                <a:effectLst/>
                <a:latin typeface="Calibri" panose="020F0502020204030204" pitchFamily="34" charset="0"/>
              </a:rPr>
              <a:t> data </a:t>
            </a:r>
            <a:r>
              <a:rPr lang="en-US" sz="1000" b="0" kern="1200" dirty="0">
                <a:solidFill>
                  <a:schemeClr val="tx1"/>
                </a:solidFill>
                <a:effectLst/>
                <a:latin typeface="Calibri" panose="020F0502020204030204" pitchFamily="34" charset="0"/>
              </a:rPr>
              <a:t>centers clustered in a region. Each Availability Zone is engineered to be isolated from failures in other Availability Zones. </a:t>
            </a:r>
            <a:r>
              <a:rPr lang="en-US" sz="1000" b="0" dirty="0">
                <a:latin typeface="Calibri" panose="020F0502020204030204" pitchFamily="34" charset="0"/>
              </a:rPr>
              <a:t>Each AZ is isolated, but the AZs in a region are connected through low-latency links. Where natural disasters or fault lines are a consideration, AWS isolates its Availability</a:t>
            </a:r>
            <a:r>
              <a:rPr lang="en-US" sz="1000" b="0" baseline="0" dirty="0">
                <a:latin typeface="Calibri" panose="020F0502020204030204" pitchFamily="34" charset="0"/>
              </a:rPr>
              <a:t> Zones</a:t>
            </a:r>
            <a:r>
              <a:rPr lang="en-US" sz="1000" b="0" dirty="0">
                <a:latin typeface="Calibri" panose="020F0502020204030204" pitchFamily="34" charset="0"/>
              </a:rPr>
              <a:t> so that </a:t>
            </a:r>
            <a:r>
              <a:rPr lang="en-US" sz="1000" dirty="0">
                <a:latin typeface="Calibri" panose="020F0502020204030204" pitchFamily="34" charset="0"/>
              </a:rPr>
              <a:t>they are not easily affected at the same time. For example, where earthquakes are a problem AWS would not build two AZs on the same fault line. </a:t>
            </a:r>
          </a:p>
          <a:p>
            <a:pPr marL="0" marR="0" lvl="0" indent="0" algn="l" defTabSz="914400" rtl="0" eaLnBrk="1" fontAlgn="auto" latinLnBrk="0" hangingPunct="1">
              <a:lnSpc>
                <a:spcPct val="100000"/>
              </a:lnSpc>
              <a:spcBef>
                <a:spcPts val="0"/>
              </a:spcBef>
              <a:spcAft>
                <a:spcPts val="60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000" dirty="0">
                <a:latin typeface="Calibri" panose="020F0502020204030204" pitchFamily="34" charset="0"/>
              </a:rPr>
              <a:t>When you launch an instance, you can select an AZ or let AWS choose one for you. If you distribute your instances across multiple AZs and one instance fails, you can design your application so that an instance in another AZ can handle requests. AWS highly recommends provisioning your compute resources across multiple Availability Zones. If you have multiple instances, you can run them across more than one AZ and get added redundancy. If a single AZ has a problem, all assets in your second AZ will be unaffected.</a:t>
            </a:r>
            <a:r>
              <a:rPr lang="en-US" sz="1000" b="1" kern="1200" dirty="0">
                <a:solidFill>
                  <a:schemeClr val="tx1"/>
                </a:solidFill>
                <a:effectLst/>
                <a:latin typeface="Calibri" panose="020F0502020204030204" pitchFamily="34" charset="0"/>
              </a:rPr>
              <a:t> </a:t>
            </a:r>
            <a:endParaRPr lang="en-US" sz="1000" dirty="0">
              <a:latin typeface="Calibri" panose="020F0502020204030204" pitchFamily="34" charset="0"/>
            </a:endParaRPr>
          </a:p>
          <a:p>
            <a:endParaRPr lang="en-US" sz="1000" kern="1200" dirty="0">
              <a:solidFill>
                <a:schemeClr val="tx1"/>
              </a:solidFill>
              <a:effectLst/>
              <a:latin typeface="Calibri" panose="020F0502020204030204" pitchFamily="34" charset="0"/>
            </a:endParaRPr>
          </a:p>
          <a:p>
            <a:r>
              <a:rPr lang="en-US" sz="1000" kern="1200" dirty="0">
                <a:solidFill>
                  <a:schemeClr val="tx1"/>
                </a:solidFill>
                <a:effectLst/>
                <a:latin typeface="Calibri" panose="020F0502020204030204" pitchFamily="34" charset="0"/>
              </a:rPr>
              <a:t>AWS data centers are organized into Availability Zones (AZ). Each Availability Zone comprises one or more data centers, with some Availability Zones having as many as six data centers. However, no data center can be part of two Availability Zones.</a:t>
            </a:r>
          </a:p>
          <a:p>
            <a:endParaRPr lang="en-US" sz="1000" kern="1200" dirty="0">
              <a:solidFill>
                <a:schemeClr val="tx1"/>
              </a:solidFill>
              <a:effectLst/>
              <a:latin typeface="Calibri" panose="020F0502020204030204" pitchFamily="34" charset="0"/>
            </a:endParaRPr>
          </a:p>
          <a:p>
            <a:r>
              <a:rPr lang="en-US" sz="1000" dirty="0">
                <a:latin typeface="Calibri" panose="020F0502020204030204" pitchFamily="34" charset="0"/>
              </a:rPr>
              <a:t>Each Availability Zone is designed as an independent failure zone. This means that Availability Zones are physically separated within a typical metropolitan region and are located in lower-risk flood plains (specific flood-zone categorization varies by region). In addition to having discrete uninterruptable power supply and onsite backup generation facilities, they are each fed via different grids from independent utilities to further reduce single points of failure. Availability Zones are all redundantly connected to multiple tier-1 transit providers.</a:t>
            </a:r>
          </a:p>
          <a:p>
            <a:endParaRPr lang="en-US" sz="1000" kern="1200" dirty="0">
              <a:solidFill>
                <a:schemeClr val="tx1"/>
              </a:solidFill>
              <a:effectLst/>
              <a:latin typeface="Calibri" panose="020F0502020204030204" pitchFamily="34" charset="0"/>
            </a:endParaRPr>
          </a:p>
          <a:p>
            <a:r>
              <a:rPr lang="en-US" sz="1000" kern="1200" dirty="0">
                <a:solidFill>
                  <a:schemeClr val="tx1"/>
                </a:solidFill>
                <a:effectLst/>
                <a:latin typeface="Calibri" panose="020F0502020204030204" pitchFamily="34" charset="0"/>
              </a:rPr>
              <a:t>You are responsible for selecting the Availability Zones where your systems will reside. Systems can span multiple Availability Zones. You should design your systems to survive temporary or prolonged failure of an Availability Zone </a:t>
            </a:r>
            <a:r>
              <a:rPr lang="en-US" sz="1000" dirty="0">
                <a:latin typeface="Calibri" panose="020F0502020204030204" pitchFamily="34" charset="0"/>
              </a:rPr>
              <a:t>if </a:t>
            </a:r>
            <a:r>
              <a:rPr lang="en-US" sz="1000" kern="1200" dirty="0">
                <a:solidFill>
                  <a:schemeClr val="tx1"/>
                </a:solidFill>
                <a:effectLst/>
                <a:latin typeface="Calibri" panose="020F0502020204030204" pitchFamily="34" charset="0"/>
              </a:rPr>
              <a:t>a disaster </a:t>
            </a:r>
            <a:r>
              <a:rPr lang="en-US" sz="1000" dirty="0">
                <a:latin typeface="Calibri" panose="020F0502020204030204" pitchFamily="34" charset="0"/>
              </a:rPr>
              <a:t>occurs</a:t>
            </a:r>
            <a:r>
              <a:rPr lang="en-US" sz="1000" kern="1200" dirty="0">
                <a:solidFill>
                  <a:schemeClr val="tx1"/>
                </a:solidFill>
                <a:effectLst/>
                <a:latin typeface="Calibri" panose="020F0502020204030204" pitchFamily="34" charset="0"/>
              </a:rPr>
              <a:t>. Distributing applications across multiple Availability Zones </a:t>
            </a:r>
            <a:r>
              <a:rPr lang="en-US" sz="1000" dirty="0">
                <a:latin typeface="Calibri" panose="020F0502020204030204" pitchFamily="34" charset="0"/>
              </a:rPr>
              <a:t>allows them </a:t>
            </a:r>
            <a:r>
              <a:rPr lang="en-US" sz="1000" kern="1200" dirty="0">
                <a:solidFill>
                  <a:schemeClr val="tx1"/>
                </a:solidFill>
                <a:effectLst/>
                <a:latin typeface="Calibri" panose="020F0502020204030204" pitchFamily="34" charset="0"/>
              </a:rPr>
              <a:t>to remain resilient in most failure </a:t>
            </a:r>
            <a:r>
              <a:rPr lang="en-US" sz="1000" dirty="0">
                <a:latin typeface="Calibri" panose="020F0502020204030204" pitchFamily="34" charset="0"/>
              </a:rPr>
              <a:t>situations</a:t>
            </a:r>
            <a:r>
              <a:rPr lang="en-US" sz="1000" kern="1200" dirty="0">
                <a:solidFill>
                  <a:schemeClr val="tx1"/>
                </a:solidFill>
                <a:effectLst/>
                <a:latin typeface="Calibri" panose="020F0502020204030204" pitchFamily="34" charset="0"/>
              </a:rPr>
              <a:t>, including natural disasters or system failures.</a:t>
            </a:r>
          </a:p>
          <a:p>
            <a:pPr>
              <a:spcAft>
                <a:spcPts val="600"/>
              </a:spcAft>
            </a:pPr>
            <a:endParaRPr lang="en-US" sz="1000" dirty="0">
              <a:latin typeface="Calibri" panose="020F0502020204030204" pitchFamily="34" charset="0"/>
            </a:endParaRPr>
          </a:p>
          <a:p>
            <a:pPr>
              <a:spcAft>
                <a:spcPts val="600"/>
              </a:spcAft>
            </a:pPr>
            <a:r>
              <a:rPr lang="en-US" sz="1000" dirty="0">
                <a:latin typeface="Calibri" panose="020F0502020204030204" pitchFamily="34" charset="0"/>
              </a:rPr>
              <a:t>For more information, select the following links. </a:t>
            </a:r>
          </a:p>
          <a:p>
            <a:pPr marL="171425" indent="-171425">
              <a:spcAft>
                <a:spcPts val="600"/>
              </a:spcAft>
              <a:buFont typeface="Arial" panose="020B0604020202020204" pitchFamily="34" charset="0"/>
              <a:buChar char="•"/>
            </a:pPr>
            <a:r>
              <a:rPr lang="en-US" sz="1000" dirty="0">
                <a:latin typeface="Calibri" panose="020F0502020204030204" pitchFamily="34" charset="0"/>
                <a:hlinkClick r:id="rId3"/>
              </a:rPr>
              <a:t>http://aws.amazon.com/about-aws/global-infrastructure/regional-product-services/</a:t>
            </a:r>
            <a:endParaRPr lang="en-US" sz="1000" dirty="0">
              <a:latin typeface="Calibri" panose="020F0502020204030204" pitchFamily="34" charset="0"/>
            </a:endParaRPr>
          </a:p>
          <a:p>
            <a:pPr marL="171425" indent="-171425">
              <a:spcAft>
                <a:spcPts val="600"/>
              </a:spcAft>
              <a:buFont typeface="Arial" panose="020B0604020202020204" pitchFamily="34" charset="0"/>
              <a:buChar char="•"/>
            </a:pPr>
            <a:r>
              <a:rPr lang="en-US" sz="1000" dirty="0">
                <a:latin typeface="Calibri" panose="020F0502020204030204" pitchFamily="34" charset="0"/>
                <a:hlinkClick r:id="rId4"/>
              </a:rPr>
              <a:t>http://docs.aws.amazon.com/AWSEC2/latest/UserGuide/using-regions-availability-zones.html</a:t>
            </a:r>
            <a:r>
              <a:rPr lang="en-US" sz="1000" dirty="0">
                <a:latin typeface="Calibri" panose="020F0502020204030204" pitchFamily="34" charset="0"/>
              </a:rPr>
              <a:t> </a:t>
            </a:r>
          </a:p>
          <a:p>
            <a:pPr marL="171425" indent="-171425">
              <a:spcAft>
                <a:spcPts val="600"/>
              </a:spcAft>
              <a:buFont typeface="Arial" panose="020B0604020202020204" pitchFamily="34" charset="0"/>
              <a:buChar char="•"/>
            </a:pPr>
            <a:r>
              <a:rPr lang="en-US" sz="1000" dirty="0">
                <a:latin typeface="Calibri" panose="020F0502020204030204" pitchFamily="34" charset="0"/>
                <a:hlinkClick r:id="rId5"/>
              </a:rPr>
              <a:t>https://www.amazonaws.cn/en/</a:t>
            </a:r>
            <a:endParaRPr lang="en-US" sz="1000" dirty="0">
              <a:latin typeface="Calibri" panose="020F0502020204030204" pitchFamily="34" charset="0"/>
            </a:endParaRPr>
          </a:p>
          <a:p>
            <a:endParaRPr lang="en-US" kern="1200" dirty="0">
              <a:solidFill>
                <a:schemeClr val="tx1"/>
              </a:solidFill>
              <a:effectLst/>
            </a:endParaRPr>
          </a:p>
        </p:txBody>
      </p:sp>
    </p:spTree>
    <p:extLst>
      <p:ext uri="{BB962C8B-B14F-4D97-AF65-F5344CB8AC3E}">
        <p14:creationId xmlns:p14="http://schemas.microsoft.com/office/powerpoint/2010/main" val="19799615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Arial" panose="020B0604020202020204" pitchFamily="34" charset="0"/>
              </a:rPr>
              <a:t>AWS is steadily expanding its global infrastructure to help customers achieve lower latency and higher throughput and to ensure that your data resides only in the region you specify. As you and all customers grow your businesses, AWS will continue to provide infrastructure that meets your global requirements.</a:t>
            </a:r>
          </a:p>
          <a:p>
            <a:endParaRPr lang="en-US" sz="1000" kern="1200" dirty="0">
              <a:solidFill>
                <a:schemeClr val="tx1"/>
              </a:solidFill>
              <a:effectLst/>
              <a:latin typeface="Calibri" panose="020F0502020204030204" pitchFamily="34" charset="0"/>
              <a:ea typeface="+mn-ea"/>
              <a:cs typeface="Arial" panose="020B0604020202020204" pitchFamily="34" charset="0"/>
            </a:endParaRPr>
          </a:p>
          <a:p>
            <a:r>
              <a:rPr lang="en-US" sz="1000" kern="1200" dirty="0">
                <a:solidFill>
                  <a:schemeClr val="tx1"/>
                </a:solidFill>
                <a:effectLst/>
                <a:latin typeface="Calibri" panose="020F0502020204030204" pitchFamily="34" charset="0"/>
                <a:ea typeface="+mn-ea"/>
                <a:cs typeface="Arial" panose="020B0604020202020204" pitchFamily="34" charset="0"/>
              </a:rPr>
              <a:t>The isolated GovCloud (US) Region is designed to allow US government agencies and customers to move sensitive workloads into the cloud by addressing their specific regulatory and compliance requirements. </a:t>
            </a:r>
          </a:p>
          <a:p>
            <a:endParaRPr lang="en-US" sz="1000" kern="1200" dirty="0">
              <a:solidFill>
                <a:schemeClr val="tx1"/>
              </a:solidFill>
              <a:effectLst/>
              <a:latin typeface="Calibri" panose="020F0502020204030204" pitchFamily="34" charset="0"/>
              <a:ea typeface="+mn-ea"/>
              <a:cs typeface="Arial" panose="020B0604020202020204" pitchFamily="34" charset="0"/>
            </a:endParaRPr>
          </a:p>
          <a:p>
            <a:r>
              <a:rPr lang="en-US" sz="1000" kern="1200" dirty="0">
                <a:solidFill>
                  <a:schemeClr val="tx1"/>
                </a:solidFill>
                <a:effectLst/>
                <a:latin typeface="Calibri" panose="020F0502020204030204" pitchFamily="34" charset="0"/>
                <a:ea typeface="+mn-ea"/>
                <a:cs typeface="Arial" panose="020B0604020202020204" pitchFamily="34" charset="0"/>
              </a:rPr>
              <a:t>AWS products and services are available by region, so you may not see all regions available for a given service. </a:t>
            </a:r>
          </a:p>
          <a:p>
            <a:endParaRPr lang="en-US" sz="1000" kern="1200" dirty="0">
              <a:solidFill>
                <a:schemeClr val="tx1"/>
              </a:solidFill>
              <a:effectLst/>
              <a:latin typeface="Calibri" panose="020F0502020204030204" pitchFamily="34" charset="0"/>
              <a:ea typeface="+mn-ea"/>
              <a:cs typeface="Arial" panose="020B0604020202020204" pitchFamily="34" charset="0"/>
            </a:endParaRPr>
          </a:p>
          <a:p>
            <a:r>
              <a:rPr lang="en-US" sz="1000" kern="1200" dirty="0">
                <a:solidFill>
                  <a:schemeClr val="tx1"/>
                </a:solidFill>
                <a:effectLst/>
                <a:latin typeface="Calibri" panose="020F0502020204030204" pitchFamily="34" charset="0"/>
                <a:ea typeface="+mn-ea"/>
                <a:cs typeface="Arial" panose="020B0604020202020204" pitchFamily="34" charset="0"/>
              </a:rPr>
              <a:t>You can run applications and workloads from a region to reduce latency to end users while avoiding the up-front expenses, long-term commitments, and scaling challenges associated with maintaining and operating a global infrastructure.</a:t>
            </a:r>
          </a:p>
        </p:txBody>
      </p:sp>
    </p:spTree>
    <p:extLst>
      <p:ext uri="{BB962C8B-B14F-4D97-AF65-F5344CB8AC3E}">
        <p14:creationId xmlns:p14="http://schemas.microsoft.com/office/powerpoint/2010/main" val="1038878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Calibri" panose="020F0502020204030204" pitchFamily="34" charset="0"/>
              </a:rPr>
              <a:t>The AWS Cloud spans 55 Availability Zones within 18 geographic Regions and 1 Local Region around the world, with announced plans for 12 more Availability Zones and four more Regions in Bahrain, Hong Kong SAR, Sweden, and a second AWS GovCloud Region in the US.</a:t>
            </a:r>
          </a:p>
          <a:p>
            <a:endParaRPr lang="en-US" sz="1000" kern="1200" dirty="0">
              <a:solidFill>
                <a:schemeClr val="tx1"/>
              </a:solidFill>
              <a:effectLst/>
              <a:latin typeface="Calibri" panose="020F0502020204030204" pitchFamily="34" charset="0"/>
              <a:cs typeface="Arial" panose="020B0604020202020204" pitchFamily="34" charset="0"/>
            </a:endParaRPr>
          </a:p>
          <a:p>
            <a:r>
              <a:rPr lang="en-US" sz="1000" kern="1200" dirty="0">
                <a:solidFill>
                  <a:schemeClr val="tx1"/>
                </a:solidFill>
                <a:effectLst/>
                <a:latin typeface="Calibri" panose="020F0502020204030204" pitchFamily="34" charset="0"/>
                <a:cs typeface="Arial" panose="020B0604020202020204" pitchFamily="34" charset="0"/>
              </a:rPr>
              <a:t>For more information about global infrastructure, select the link.</a:t>
            </a:r>
            <a:br>
              <a:rPr lang="en-US" sz="1000" kern="1200" dirty="0">
                <a:solidFill>
                  <a:schemeClr val="tx1"/>
                </a:solidFill>
                <a:effectLst/>
                <a:latin typeface="Calibri" panose="020F0502020204030204" pitchFamily="34" charset="0"/>
                <a:cs typeface="Arial" panose="020B0604020202020204" pitchFamily="34" charset="0"/>
              </a:rPr>
            </a:br>
            <a:r>
              <a:rPr lang="en-US" sz="1000" dirty="0">
                <a:latin typeface="Calibri" panose="020F0502020204030204" pitchFamily="34" charset="0"/>
                <a:cs typeface="Arial"/>
                <a:hlinkClick r:id="rId3"/>
              </a:rPr>
              <a:t>http://aws.amazon.com/about-aws/globalinfrastructure/</a:t>
            </a:r>
            <a:endParaRPr lang="en-US" sz="1000" dirty="0">
              <a:latin typeface="Calibri" panose="020F0502020204030204" pitchFamily="34" charset="0"/>
              <a:cs typeface="Arial"/>
            </a:endParaRPr>
          </a:p>
        </p:txBody>
      </p:sp>
    </p:spTree>
    <p:extLst>
      <p:ext uri="{BB962C8B-B14F-4D97-AF65-F5344CB8AC3E}">
        <p14:creationId xmlns:p14="http://schemas.microsoft.com/office/powerpoint/2010/main" val="2683016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solidFill>
                  <a:sysClr val="windowText" lastClr="000000">
                    <a:lumMod val="65000"/>
                    <a:lumOff val="35000"/>
                  </a:sysClr>
                </a:solidFill>
                <a:latin typeface="Calibri" panose="020F0502020204030204" pitchFamily="34" charset="0"/>
              </a:rPr>
              <a:t>Determine the right region for your services, applications, and data based on these factors. </a:t>
            </a:r>
            <a:r>
              <a:rPr lang="en-US" sz="1000" dirty="0">
                <a:latin typeface="Calibri" panose="020F0502020204030204" pitchFamily="34" charset="0"/>
              </a:rPr>
              <a:t>To ensure high performance for your customers, select the region closest to them, thereby minimizing latency. </a:t>
            </a:r>
          </a:p>
          <a:p>
            <a:pPr marL="171450" indent="-171450">
              <a:buFont typeface="Arial" panose="020B0604020202020204" pitchFamily="34" charset="0"/>
              <a:buChar char="•"/>
            </a:pPr>
            <a:r>
              <a:rPr lang="en-US" sz="1000" dirty="0">
                <a:latin typeface="Calibri" panose="020F0502020204030204" pitchFamily="34" charset="0"/>
              </a:rPr>
              <a:t>Sometimes, local laws will require that certain information be kept within the geographical boundaries of a country. Such laws may restrict the regions in which you can offer content or services.</a:t>
            </a:r>
          </a:p>
          <a:p>
            <a:pPr marL="171450" indent="-171450">
              <a:buFont typeface="Arial" panose="020B0604020202020204" pitchFamily="34" charset="0"/>
              <a:buChar char="•"/>
            </a:pPr>
            <a:r>
              <a:rPr lang="en-US" sz="1000" dirty="0">
                <a:latin typeface="Calibri" panose="020F0502020204030204" pitchFamily="34" charset="0"/>
              </a:rPr>
              <a:t>New AWS services tend to roll out gradually across regions. Check the Products and Services by Region chart (</a:t>
            </a:r>
            <a:r>
              <a:rPr lang="en-US" sz="1000" dirty="0">
                <a:latin typeface="Calibri" panose="020F0502020204030204" pitchFamily="34" charset="0"/>
                <a:hlinkClick r:id="rId3"/>
              </a:rPr>
              <a:t>http://aws.amazon.com/about-aws/global-infrastructure/regional-product-services/</a:t>
            </a:r>
            <a:r>
              <a:rPr lang="en-US" sz="1000" dirty="0">
                <a:latin typeface="Calibri" panose="020F0502020204030204" pitchFamily="34" charset="0"/>
              </a:rPr>
              <a:t>) to determine whether a region offers the services required by your system.</a:t>
            </a:r>
          </a:p>
          <a:p>
            <a:pPr marL="171450" indent="-171450">
              <a:buFont typeface="Arial" panose="020B0604020202020204" pitchFamily="34" charset="0"/>
              <a:buChar char="•"/>
            </a:pPr>
            <a:r>
              <a:rPr lang="en-US" sz="1000" dirty="0">
                <a:latin typeface="Calibri" panose="020F0502020204030204" pitchFamily="34" charset="0"/>
              </a:rPr>
              <a:t>CloudPing (test latency between your location and all AWS regions): </a:t>
            </a:r>
            <a:r>
              <a:rPr lang="en-US" sz="1000" dirty="0">
                <a:latin typeface="Calibri" panose="020F0502020204030204" pitchFamily="34" charset="0"/>
                <a:hlinkClick r:id="rId4"/>
              </a:rPr>
              <a:t>http://www.cloudping.info/</a:t>
            </a:r>
            <a:r>
              <a:rPr lang="en-US" sz="1000" dirty="0">
                <a:latin typeface="Calibri" panose="020F0502020204030204" pitchFamily="34" charset="0"/>
              </a:rPr>
              <a:t> </a:t>
            </a:r>
          </a:p>
          <a:p>
            <a:pPr marL="171450" indent="-171450">
              <a:buFont typeface="Arial" panose="020B0604020202020204" pitchFamily="34" charset="0"/>
              <a:buChar char="•"/>
            </a:pPr>
            <a:endParaRPr lang="en-US" sz="1000" dirty="0">
              <a:latin typeface="Calibri" panose="020F0502020204030204" pitchFamily="34" charset="0"/>
            </a:endParaRPr>
          </a:p>
          <a:p>
            <a:pPr marL="171450" indent="-171450">
              <a:buFont typeface="Arial" panose="020B0604020202020204" pitchFamily="34" charset="0"/>
              <a:buChar char="•"/>
            </a:pPr>
            <a:endParaRPr lang="en-US" sz="1000" dirty="0">
              <a:latin typeface="Calibri" panose="020F0502020204030204" pitchFamily="34" charset="0"/>
            </a:endParaRPr>
          </a:p>
          <a:p>
            <a:endParaRPr lang="en-US" dirty="0"/>
          </a:p>
        </p:txBody>
      </p:sp>
    </p:spTree>
    <p:extLst>
      <p:ext uri="{BB962C8B-B14F-4D97-AF65-F5344CB8AC3E}">
        <p14:creationId xmlns:p14="http://schemas.microsoft.com/office/powerpoint/2010/main" val="2292660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As we begin, let’s introduce you to the AWS Cloud. </a:t>
            </a:r>
          </a:p>
        </p:txBody>
      </p:sp>
    </p:spTree>
    <p:extLst>
      <p:ext uri="{BB962C8B-B14F-4D97-AF65-F5344CB8AC3E}">
        <p14:creationId xmlns:p14="http://schemas.microsoft.com/office/powerpoint/2010/main" val="18059033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Introducing AWS Foundation Services.</a:t>
            </a:r>
            <a:r>
              <a:rPr lang="en-US" sz="1000" baseline="0" dirty="0">
                <a:latin typeface="Calibri" panose="020F0502020204030204" pitchFamily="34" charset="0"/>
              </a:rPr>
              <a:t> </a:t>
            </a:r>
            <a:endParaRPr lang="en-US" sz="1000" dirty="0">
              <a:latin typeface="Calibri" panose="020F0502020204030204" pitchFamily="34" charset="0"/>
            </a:endParaRPr>
          </a:p>
        </p:txBody>
      </p:sp>
    </p:spTree>
    <p:extLst>
      <p:ext uri="{BB962C8B-B14F-4D97-AF65-F5344CB8AC3E}">
        <p14:creationId xmlns:p14="http://schemas.microsoft.com/office/powerpoint/2010/main" val="1062624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The</a:t>
            </a:r>
            <a:r>
              <a:rPr lang="en-US" sz="1000" baseline="0" dirty="0">
                <a:latin typeface="Calibri" panose="020F0502020204030204" pitchFamily="34" charset="0"/>
              </a:rPr>
              <a:t> compute services that will be covered in this next section are:</a:t>
            </a:r>
          </a:p>
          <a:p>
            <a:pPr marL="171450" indent="-171450">
              <a:spcAft>
                <a:spcPts val="0"/>
              </a:spcAft>
              <a:buFont typeface="Arial" panose="020B0604020202020204" pitchFamily="34" charset="0"/>
              <a:buChar char="•"/>
            </a:pPr>
            <a:r>
              <a:rPr lang="en-US" sz="1000" dirty="0">
                <a:latin typeface="Calibri" panose="020F0502020204030204" pitchFamily="34" charset="0"/>
              </a:rPr>
              <a:t>Amazon Elastic Compute Cloud (EC2)</a:t>
            </a:r>
          </a:p>
          <a:p>
            <a:pPr marL="171450" indent="-171450">
              <a:spcAft>
                <a:spcPts val="0"/>
              </a:spcAft>
              <a:buFont typeface="Arial" panose="020B0604020202020204" pitchFamily="34" charset="0"/>
              <a:buChar char="•"/>
            </a:pPr>
            <a:r>
              <a:rPr lang="en-US" sz="1000" dirty="0">
                <a:latin typeface="Calibri" panose="020F0502020204030204" pitchFamily="34" charset="0"/>
              </a:rPr>
              <a:t>Elastic Load Balancing (ELB)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Calibri" panose="020F0502020204030204" pitchFamily="34" charset="0"/>
              </a:rPr>
              <a:t>AWS Auto Scaling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latin typeface="Calibri" panose="020F0502020204030204" pitchFamily="34" charset="0"/>
              </a:rPr>
              <a:t>First, let’s discuss Amazon EC2. </a:t>
            </a:r>
          </a:p>
          <a:p>
            <a:endParaRPr lang="en-US" dirty="0"/>
          </a:p>
        </p:txBody>
      </p:sp>
    </p:spTree>
    <p:extLst>
      <p:ext uri="{BB962C8B-B14F-4D97-AF65-F5344CB8AC3E}">
        <p14:creationId xmlns:p14="http://schemas.microsoft.com/office/powerpoint/2010/main" val="42531309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rPr>
              <a:t>Amazon EC2 is essentially a computer in the cloud. Virtually anything you can do with a server, you can do with an Amazon EC2 instance. When combined with the other services from AWS, which Amazon EC2 is optimized to work with, it enables you to do even more.</a:t>
            </a:r>
          </a:p>
          <a:p>
            <a:r>
              <a:rPr lang="en-US" sz="1000" kern="1200" dirty="0">
                <a:solidFill>
                  <a:schemeClr val="tx1"/>
                </a:solidFill>
                <a:effectLst/>
                <a:latin typeface="Calibri" panose="020F0502020204030204" pitchFamily="34" charset="0"/>
              </a:rPr>
              <a:t>Most server operating systems are supported: Windows 2003, 2008, and 2012, Red Hat, SUSE, Ubuntu, and Amazon Linux.</a:t>
            </a:r>
          </a:p>
          <a:p>
            <a:endParaRPr lang="en-US" sz="1000" kern="1200" dirty="0">
              <a:solidFill>
                <a:schemeClr val="tx1"/>
              </a:solidFill>
              <a:effectLst/>
              <a:latin typeface="Calibri" panose="020F0502020204030204" pitchFamily="34" charset="0"/>
            </a:endParaRPr>
          </a:p>
          <a:p>
            <a:r>
              <a:rPr lang="en-US" sz="1000" kern="1200" dirty="0">
                <a:solidFill>
                  <a:schemeClr val="tx1"/>
                </a:solidFill>
                <a:effectLst/>
                <a:latin typeface="Calibri" panose="020F0502020204030204" pitchFamily="34" charset="0"/>
              </a:rPr>
              <a:t>You can create images of your servers at any time with a few clicks or a simple API call. These images are referred to as AMIs (Amazon Machine Images) and can be reused to launch instances in the future.</a:t>
            </a:r>
          </a:p>
          <a:p>
            <a:endParaRPr lang="en-US" sz="1000" kern="1200" dirty="0">
              <a:solidFill>
                <a:schemeClr val="tx1"/>
              </a:solidFill>
              <a:effectLst/>
              <a:latin typeface="Calibri" panose="020F0502020204030204" pitchFamily="34" charset="0"/>
            </a:endParaRPr>
          </a:p>
          <a:p>
            <a:r>
              <a:rPr lang="en-US" sz="1000" kern="1200" dirty="0">
                <a:solidFill>
                  <a:schemeClr val="tx1"/>
                </a:solidFill>
                <a:effectLst/>
                <a:latin typeface="Calibri" panose="020F0502020204030204" pitchFamily="34" charset="0"/>
              </a:rPr>
              <a:t>You can launch one instance or an entire fleet of instances with a few clicks or a simple API call.</a:t>
            </a:r>
          </a:p>
          <a:p>
            <a:r>
              <a:rPr lang="en-US" sz="1000" b="0" i="0" kern="1200" dirty="0">
                <a:solidFill>
                  <a:schemeClr val="tx1"/>
                </a:solidFill>
                <a:effectLst/>
                <a:latin typeface="Calibri" panose="020F0502020204030204" pitchFamily="34" charset="0"/>
              </a:rPr>
              <a:t>EC2 instances in Amazon Virtual Private Cloud (VPC) now offer native support for the IPv6 protocol. IPv6 can be enabled for existing and new VPCs through the AWS management console, API/SDK and CLI. </a:t>
            </a:r>
          </a:p>
          <a:p>
            <a:endParaRPr lang="en-US" sz="1000" kern="1200" dirty="0">
              <a:solidFill>
                <a:schemeClr val="tx1"/>
              </a:solidFill>
              <a:effectLst/>
              <a:latin typeface="Calibri" panose="020F0502020204030204" pitchFamily="34" charset="0"/>
            </a:endParaRPr>
          </a:p>
          <a:p>
            <a:r>
              <a:rPr lang="en-US" sz="1000" kern="1200" dirty="0">
                <a:solidFill>
                  <a:schemeClr val="tx1"/>
                </a:solidFill>
                <a:effectLst/>
                <a:latin typeface="Calibri" panose="020F0502020204030204" pitchFamily="34" charset="0"/>
              </a:rPr>
              <a:t>Scalable.</a:t>
            </a:r>
            <a:r>
              <a:rPr lang="en-US" sz="1000" kern="1200" baseline="0" dirty="0">
                <a:solidFill>
                  <a:schemeClr val="tx1"/>
                </a:solidFill>
                <a:effectLst/>
                <a:latin typeface="Calibri" panose="020F0502020204030204" pitchFamily="34" charset="0"/>
              </a:rPr>
              <a:t> </a:t>
            </a:r>
            <a:r>
              <a:rPr lang="en-US" sz="1000" kern="1200" dirty="0">
                <a:solidFill>
                  <a:schemeClr val="tx1"/>
                </a:solidFill>
                <a:effectLst/>
                <a:latin typeface="Calibri" panose="020F0502020204030204" pitchFamily="34" charset="0"/>
              </a:rPr>
              <a:t>Add more instances when you need them; terminate them when you don't.</a:t>
            </a:r>
          </a:p>
          <a:p>
            <a:r>
              <a:rPr lang="en-US" sz="1000" kern="1200" dirty="0">
                <a:solidFill>
                  <a:schemeClr val="tx1"/>
                </a:solidFill>
                <a:effectLst/>
                <a:latin typeface="Calibri" panose="020F0502020204030204" pitchFamily="34" charset="0"/>
              </a:rPr>
              <a:t>Optimizable: Choose from instance types optimized for CPU, memory, storage, networking capacity, and graphics, and general purpose. Each instance type has a variety of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tx1"/>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Calibri" panose="020F0502020204030204" pitchFamily="34" charset="0"/>
              </a:rPr>
              <a:t>But let's stop calling them servers and use the proper name of </a:t>
            </a:r>
            <a:r>
              <a:rPr lang="en-US" sz="1000" i="1" kern="1200" dirty="0">
                <a:solidFill>
                  <a:schemeClr val="tx1"/>
                </a:solidFill>
                <a:effectLst/>
                <a:latin typeface="Calibri" panose="020F0502020204030204" pitchFamily="34" charset="0"/>
              </a:rPr>
              <a:t>Amazon EC2 instances</a:t>
            </a:r>
            <a:r>
              <a:rPr lang="en-US" sz="1000" kern="1200" dirty="0">
                <a:solidFill>
                  <a:schemeClr val="tx1"/>
                </a:solidFill>
                <a:effectLst/>
                <a:latin typeface="Calibri" panose="020F0502020204030204" pitchFamily="34" charset="0"/>
              </a:rPr>
              <a:t>. Instances are pay-as-you-go. You pay for running instances and for the time that they're running. Provided</a:t>
            </a:r>
            <a:r>
              <a:rPr lang="en-US" sz="1000" kern="1200" baseline="0" dirty="0">
                <a:solidFill>
                  <a:schemeClr val="tx1"/>
                </a:solidFill>
                <a:effectLst/>
                <a:latin typeface="Calibri" panose="020F0502020204030204" pitchFamily="34" charset="0"/>
              </a:rPr>
              <a:t> with </a:t>
            </a:r>
            <a:r>
              <a:rPr lang="en-US" sz="1000" kern="1200" dirty="0">
                <a:solidFill>
                  <a:schemeClr val="tx1"/>
                </a:solidFill>
                <a:effectLst/>
                <a:latin typeface="Calibri" panose="020F0502020204030204" pitchFamily="34" charset="0"/>
              </a:rPr>
              <a:t>Amazon EC2 instances are a broad selection of hardware and software, and selection of where to host your instances. </a:t>
            </a:r>
            <a:endParaRPr lang="en-US" sz="1000" dirty="0">
              <a:latin typeface="Calibri" panose="020F0502020204030204" pitchFamily="34" charset="0"/>
            </a:endParaRPr>
          </a:p>
        </p:txBody>
      </p:sp>
    </p:spTree>
    <p:extLst>
      <p:ext uri="{BB962C8B-B14F-4D97-AF65-F5344CB8AC3E}">
        <p14:creationId xmlns:p14="http://schemas.microsoft.com/office/powerpoint/2010/main" val="38567065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Amazon EC2 provides a wide selection of instance types optimized to fit different use cases. Instance types comprise varying combinations of CPU, memory, storage, and networking capacity and give you the flexibility to choose the appropriate mix of resources for your applications. Each instance type includes one or more instance sizes, which allows you to scale your resources to the requirements of your target workload.</a:t>
            </a:r>
            <a:endParaRPr lang="fr-FR" sz="1000" dirty="0">
              <a:latin typeface="Calibri" panose="020F0502020204030204" pitchFamily="34" charset="0"/>
            </a:endParaRPr>
          </a:p>
          <a:p>
            <a:endParaRPr lang="fr-FR" sz="1000" dirty="0">
              <a:latin typeface="Calibri" panose="020F0502020204030204" pitchFamily="34" charset="0"/>
            </a:endParaRPr>
          </a:p>
          <a:p>
            <a:r>
              <a:rPr lang="en-US" sz="1000" dirty="0">
                <a:latin typeface="Calibri" panose="020F0502020204030204" pitchFamily="34" charset="0"/>
              </a:rPr>
              <a:t>When you choose your instance type you should consider the several different attributes of each family, such as number of cores, amount of memory, amount and type of storage, network performance, and processor technologies.</a:t>
            </a:r>
          </a:p>
          <a:p>
            <a:endParaRPr lang="en-US" sz="1000" dirty="0">
              <a:latin typeface="Calibri" panose="020F0502020204030204" pitchFamily="34" charset="0"/>
            </a:endParaRPr>
          </a:p>
          <a:p>
            <a:r>
              <a:rPr lang="en-US" sz="1000" dirty="0">
                <a:latin typeface="Calibri" panose="020F0502020204030204" pitchFamily="34" charset="0"/>
              </a:rPr>
              <a:t>Another important consideration is TCO. A lowest-price-per-hour instance is not necessarily a money saver; a larger compute instance can sometimes save both money and time. It is important to evaluate all the options to see what is best for your workload.</a:t>
            </a:r>
          </a:p>
          <a:p>
            <a:endParaRPr lang="en-US" sz="1000" dirty="0">
              <a:latin typeface="Calibri" panose="020F0502020204030204" pitchFamily="34" charset="0"/>
            </a:endParaRPr>
          </a:p>
          <a:p>
            <a:r>
              <a:rPr lang="en-US" sz="1000" b="1" dirty="0">
                <a:latin typeface="Calibri" panose="020F0502020204030204" pitchFamily="34" charset="0"/>
              </a:rPr>
              <a:t>General Purpose Instances</a:t>
            </a:r>
            <a:br>
              <a:rPr lang="en-US" sz="1000" dirty="0">
                <a:latin typeface="Calibri" panose="020F0502020204030204" pitchFamily="34" charset="0"/>
              </a:rPr>
            </a:br>
            <a:r>
              <a:rPr lang="en-US" sz="1000" dirty="0">
                <a:latin typeface="Calibri" panose="020F0502020204030204" pitchFamily="34" charset="0"/>
              </a:rPr>
              <a:t>T2 instances are a low-cost, burstable performance instance type that provide a baseline level of CPU performance with the ability to burst above the baseline. They offer a balance of compute, memory, and network resources for workloads that occasionally need to burst, such as web servers, build servers, and development environments.</a:t>
            </a:r>
          </a:p>
          <a:p>
            <a:endParaRPr lang="en-US" sz="1000" dirty="0">
              <a:latin typeface="Calibri" panose="020F0502020204030204" pitchFamily="34" charset="0"/>
            </a:endParaRPr>
          </a:p>
          <a:p>
            <a:r>
              <a:rPr lang="en-US" sz="1000" dirty="0">
                <a:latin typeface="Calibri" panose="020F0502020204030204" pitchFamily="34" charset="0"/>
              </a:rPr>
              <a:t>M5 and M4 instances provide a balance of compute, memory, and network resources. These instances are ideal for applications that require high CPU and memory performance, such as encoding applications, high traffic content management systems, and memcached applications.</a:t>
            </a:r>
          </a:p>
          <a:p>
            <a:endParaRPr lang="en-US" sz="1000" dirty="0">
              <a:latin typeface="Calibri" panose="020F0502020204030204" pitchFamily="34" charset="0"/>
            </a:endParaRPr>
          </a:p>
          <a:p>
            <a:r>
              <a:rPr lang="en-US" sz="1000" b="1" dirty="0">
                <a:latin typeface="Calibri" panose="020F0502020204030204" pitchFamily="34" charset="0"/>
              </a:rPr>
              <a:t>Compute-Optimized Instances</a:t>
            </a:r>
            <a:br>
              <a:rPr lang="en-US" sz="1000" dirty="0">
                <a:latin typeface="Calibri" panose="020F0502020204030204" pitchFamily="34" charset="0"/>
              </a:rPr>
            </a:br>
            <a:r>
              <a:rPr lang="en-US" sz="1000" dirty="0">
                <a:latin typeface="Calibri" panose="020F0502020204030204" pitchFamily="34" charset="0"/>
              </a:rPr>
              <a:t>C5 and C4 instances are optimized for compute-intensive workloads. These instances have proportionally more CPU than memory (RAM). They are well suited to applications such as high performance web servers, batch processing, and high-performance scientific and engineering applications.</a:t>
            </a:r>
          </a:p>
          <a:p>
            <a:endParaRPr lang="en-US" sz="1000" dirty="0">
              <a:latin typeface="Calibri" panose="020F0502020204030204" pitchFamily="34" charset="0"/>
            </a:endParaRPr>
          </a:p>
          <a:p>
            <a:r>
              <a:rPr lang="en-US" sz="1000" b="1" dirty="0">
                <a:latin typeface="Calibri" panose="020F0502020204030204" pitchFamily="34" charset="0"/>
              </a:rPr>
              <a:t>Memory-Optimized Instances</a:t>
            </a:r>
            <a:br>
              <a:rPr lang="en-US" sz="1000" dirty="0">
                <a:latin typeface="Calibri" panose="020F0502020204030204" pitchFamily="34" charset="0"/>
              </a:rPr>
            </a:br>
            <a:r>
              <a:rPr lang="en-US" sz="1000" dirty="0">
                <a:latin typeface="Calibri" panose="020F0502020204030204" pitchFamily="34" charset="0"/>
              </a:rPr>
              <a:t>This</a:t>
            </a:r>
            <a:r>
              <a:rPr lang="en-US" sz="1000" baseline="0" dirty="0">
                <a:latin typeface="Calibri" panose="020F0502020204030204" pitchFamily="34" charset="0"/>
              </a:rPr>
              <a:t> series of</a:t>
            </a:r>
            <a:r>
              <a:rPr lang="en-US" sz="1000" dirty="0">
                <a:latin typeface="Calibri" panose="020F0502020204030204" pitchFamily="34" charset="0"/>
              </a:rPr>
              <a:t> instances are optimized for memory-intensive workloads. These instances offer large memory sizes for high throughput applications such as high performance databases, distributed memory caches, in-memory analytics, and large enterprise deployments of software such as SAP.</a:t>
            </a:r>
          </a:p>
          <a:p>
            <a:endParaRPr lang="en-US" sz="1000" dirty="0">
              <a:latin typeface="Calibri" panose="020F0502020204030204" pitchFamily="34" charset="0"/>
            </a:endParaRPr>
          </a:p>
          <a:p>
            <a:r>
              <a:rPr lang="en-US" sz="1000" b="1" dirty="0">
                <a:latin typeface="Calibri" panose="020F0502020204030204" pitchFamily="34" charset="0"/>
              </a:rPr>
              <a:t>Accelerated Computing Instances</a:t>
            </a:r>
            <a:br>
              <a:rPr lang="en-US" sz="1000" dirty="0">
                <a:latin typeface="Calibri" panose="020F0502020204030204" pitchFamily="34" charset="0"/>
              </a:rPr>
            </a:br>
            <a:r>
              <a:rPr lang="en-US" sz="1000" dirty="0">
                <a:latin typeface="Calibri" panose="020F0502020204030204" pitchFamily="34" charset="0"/>
              </a:rPr>
              <a:t>These instances are optimized for graphics and graphic processing unit (GPU) compute applications, such as machine learning, video encoding, and interactive streaming applications.</a:t>
            </a:r>
          </a:p>
          <a:p>
            <a:endParaRPr lang="en-US" sz="1000" dirty="0">
              <a:latin typeface="Calibri" panose="020F0502020204030204" pitchFamily="34" charset="0"/>
            </a:endParaRPr>
          </a:p>
          <a:p>
            <a:r>
              <a:rPr lang="en-US" sz="1000" b="1" dirty="0">
                <a:latin typeface="Calibri" panose="020F0502020204030204" pitchFamily="34" charset="0"/>
              </a:rPr>
              <a:t>Storage-Optimized Instances</a:t>
            </a:r>
            <a:br>
              <a:rPr lang="en-US" sz="1000" dirty="0">
                <a:latin typeface="Calibri" panose="020F0502020204030204" pitchFamily="34" charset="0"/>
              </a:rPr>
            </a:br>
            <a:r>
              <a:rPr lang="en-US" sz="1000" dirty="0">
                <a:latin typeface="Calibri" panose="020F0502020204030204" pitchFamily="34" charset="0"/>
              </a:rPr>
              <a:t>These instances are optimized for storage and high random I/O performance, such as NoSQL databases, scale-out transactional databases, data warehousing, Hadoop, and cluster file systems.</a:t>
            </a:r>
          </a:p>
          <a:p>
            <a:endParaRPr lang="en-US" sz="1000" dirty="0">
              <a:latin typeface="Calibri" panose="020F0502020204030204" pitchFamily="34" charset="0"/>
            </a:endParaRPr>
          </a:p>
          <a:p>
            <a:r>
              <a:rPr lang="en-US" sz="1000" dirty="0">
                <a:latin typeface="Calibri" panose="020F0502020204030204" pitchFamily="34" charset="0"/>
              </a:rPr>
              <a:t>D2 instances are optimized for storage and delivering high disk throughput. D2 instances are suitable for Massively Parallel Processing (MPP) data warehousing, MapReduce and Hadoop distributed computing, distributed file systems, and data processing applications.</a:t>
            </a:r>
          </a:p>
          <a:p>
            <a:endParaRPr lang="en-US" sz="1000" dirty="0">
              <a:latin typeface="Calibri" panose="020F0502020204030204" pitchFamily="34" charset="0"/>
            </a:endParaRPr>
          </a:p>
          <a:p>
            <a:r>
              <a:rPr lang="en-US" sz="1000" dirty="0">
                <a:latin typeface="Calibri" panose="020F0502020204030204" pitchFamily="34" charset="0"/>
              </a:rPr>
              <a:t>Select the link to learn more. </a:t>
            </a:r>
            <a:br>
              <a:rPr lang="en-US" sz="1000" dirty="0">
                <a:latin typeface="Calibri" panose="020F0502020204030204" pitchFamily="34" charset="0"/>
              </a:rPr>
            </a:br>
            <a:r>
              <a:rPr lang="en-US" sz="1000" dirty="0">
                <a:latin typeface="Calibri" panose="020F0502020204030204" pitchFamily="34" charset="0"/>
                <a:hlinkClick r:id="rId3"/>
              </a:rPr>
              <a:t>https://aws.amazon.com/ec2/instance-types/</a:t>
            </a:r>
            <a:endParaRPr lang="en-US" sz="1000" dirty="0">
              <a:latin typeface="Calibri" panose="020F0502020204030204" pitchFamily="34" charset="0"/>
            </a:endParaRPr>
          </a:p>
          <a:p>
            <a:endParaRPr lang="en-US" sz="1000" dirty="0">
              <a:latin typeface="Calibri" panose="020F0502020204030204" pitchFamily="34" charset="0"/>
            </a:endParaRPr>
          </a:p>
          <a:p>
            <a:endParaRPr lang="en-US" sz="1000" dirty="0">
              <a:latin typeface="Calibri" panose="020F0502020204030204" pitchFamily="34" charset="0"/>
            </a:endParaRPr>
          </a:p>
          <a:p>
            <a:endParaRPr lang="en-US" sz="1000" dirty="0">
              <a:latin typeface="Calibri" panose="020F0502020204030204" pitchFamily="34" charset="0"/>
            </a:endParaRPr>
          </a:p>
          <a:p>
            <a:endParaRPr lang="en-US" dirty="0"/>
          </a:p>
        </p:txBody>
      </p:sp>
    </p:spTree>
    <p:extLst>
      <p:ext uri="{BB962C8B-B14F-4D97-AF65-F5344CB8AC3E}">
        <p14:creationId xmlns:p14="http://schemas.microsoft.com/office/powerpoint/2010/main" val="488879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i="0" kern="1200" dirty="0">
                <a:solidFill>
                  <a:schemeClr val="tx1"/>
                </a:solidFill>
                <a:effectLst/>
                <a:latin typeface="Calibri" panose="020F0502020204030204" pitchFamily="34" charset="0"/>
              </a:rPr>
              <a:t>Amazon EC2 Spot Instances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rPr>
              <a:t>The cost of using Spot Instances can be up to 90% less than using On-Demand Instances. With Spot, you specify the max price you are willing to pay per instance-hour. While the Spot price is below or equal to your max price, you pay the Spot price. If your instance is reclaimed due to an increase in the Spot price above your max price, you will not be charged for the partial hour that your instance has run. With Spot you can significantly reduce the cost of running your Hadoop or Spark clusters, increase your compute capacity and throughput without increasing your budget, or both.</a:t>
            </a:r>
            <a:endParaRPr lang="en-US" sz="1000" dirty="0">
              <a:latin typeface="Calibri" panose="020F0502020204030204" pitchFamily="34" charset="0"/>
            </a:endParaRPr>
          </a:p>
          <a:p>
            <a:endParaRPr lang="en-US" sz="1000" b="0" i="0" kern="1200" dirty="0">
              <a:solidFill>
                <a:schemeClr val="tx1"/>
              </a:solidFill>
              <a:effectLst/>
              <a:latin typeface="Calibri" panose="020F0502020204030204" pitchFamily="34" charset="0"/>
            </a:endParaRPr>
          </a:p>
          <a:p>
            <a:r>
              <a:rPr lang="en-US" sz="1000" b="0" i="0" kern="1200" dirty="0">
                <a:solidFill>
                  <a:schemeClr val="tx1"/>
                </a:solidFill>
                <a:effectLst/>
                <a:latin typeface="Calibri" panose="020F0502020204030204" pitchFamily="34" charset="0"/>
              </a:rPr>
              <a:t>With Spot instances, you pay the Spot price that's in effect for the time period your instances are running. Spot instance prices are set by Amazon EC2 and adjust gradually based on long-term trends in supply and demand for Spot instance capacity. Spot instances are also available to run for a predefined duration – in hourly increments up to six hours in length – at a discount of up to 30-50% compared to On-Demand pricing.</a:t>
            </a:r>
          </a:p>
          <a:p>
            <a:endParaRPr lang="en-US" dirty="0"/>
          </a:p>
        </p:txBody>
      </p:sp>
    </p:spTree>
    <p:extLst>
      <p:ext uri="{BB962C8B-B14F-4D97-AF65-F5344CB8AC3E}">
        <p14:creationId xmlns:p14="http://schemas.microsoft.com/office/powerpoint/2010/main" val="40578125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Now, let’s</a:t>
            </a:r>
            <a:r>
              <a:rPr lang="en-US" sz="1000" baseline="0" dirty="0">
                <a:latin typeface="Calibri" panose="020F0502020204030204" pitchFamily="34" charset="0"/>
              </a:rPr>
              <a:t> discuss Elastic Load Balancing, or ELB. </a:t>
            </a:r>
            <a:endParaRPr lang="en-US" sz="1000" dirty="0">
              <a:latin typeface="Calibri" panose="020F0502020204030204" pitchFamily="34" charset="0"/>
            </a:endParaRPr>
          </a:p>
          <a:p>
            <a:endParaRPr lang="en-US" dirty="0"/>
          </a:p>
        </p:txBody>
      </p:sp>
    </p:spTree>
    <p:extLst>
      <p:ext uri="{BB962C8B-B14F-4D97-AF65-F5344CB8AC3E}">
        <p14:creationId xmlns:p14="http://schemas.microsoft.com/office/powerpoint/2010/main" val="40788345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Calibri" panose="020F0502020204030204" pitchFamily="34" charset="0"/>
              </a:rPr>
              <a:t>Elastic Load Balancing automatically distributes incoming application traffic across multiple targets, such as Amazon EC2 instances, containers, and IP addresses. It can handle the varying load of your application traffic in a single Availability Zone or across multiple Availability Zones. </a:t>
            </a:r>
          </a:p>
          <a:p>
            <a:endParaRPr lang="en-US" sz="1000" b="0" i="0" kern="1200" dirty="0">
              <a:solidFill>
                <a:schemeClr val="tx1"/>
              </a:solidFill>
              <a:effectLst/>
              <a:latin typeface="Calibri" panose="020F0502020204030204" pitchFamily="34" charset="0"/>
            </a:endParaRPr>
          </a:p>
          <a:p>
            <a:pPr eaLnBrk="1" hangingPunct="1">
              <a:spcAft>
                <a:spcPts val="600"/>
              </a:spcAft>
            </a:pPr>
            <a:r>
              <a:rPr lang="en-US" sz="1000" dirty="0">
                <a:latin typeface="Calibri" panose="020F0502020204030204" pitchFamily="34" charset="0"/>
              </a:rPr>
              <a:t>It enables you to achieve greater fault tolerance in your applications, and seamlessly provides the amount of load balancing capacity needed in response to incoming application traffic. Elastic Load Balancing detects unhealthy instances within a pool and automatically reroutes traffic to healthy instances until the unhealthy instances have been restored. You can enable Elastic Load Balancing within a single Availability Zone or across multiple zones for even more consistent application performance. </a:t>
            </a:r>
          </a:p>
          <a:p>
            <a:pPr eaLnBrk="1" hangingPunct="1">
              <a:spcAft>
                <a:spcPts val="600"/>
              </a:spcAft>
            </a:pPr>
            <a:endParaRPr lang="en-US" sz="1000" dirty="0">
              <a:latin typeface="Calibri" panose="020F0502020204030204" pitchFamily="34" charset="0"/>
            </a:endParaRPr>
          </a:p>
          <a:p>
            <a:pPr>
              <a:spcAft>
                <a:spcPts val="600"/>
              </a:spcAft>
            </a:pPr>
            <a:r>
              <a:rPr lang="en-US" sz="1000" dirty="0">
                <a:latin typeface="Calibri" panose="020F0502020204030204" pitchFamily="34" charset="0"/>
              </a:rPr>
              <a:t>You can access and work with your load balancer using one of the following interfaces: </a:t>
            </a:r>
          </a:p>
          <a:p>
            <a:pPr marL="171450" indent="-171450">
              <a:spcAft>
                <a:spcPts val="600"/>
              </a:spcAft>
              <a:buFont typeface="Arial"/>
              <a:buChar char="•"/>
            </a:pPr>
            <a:r>
              <a:rPr lang="en-US" sz="1000" dirty="0">
                <a:latin typeface="Calibri" panose="020F0502020204030204" pitchFamily="34" charset="0"/>
              </a:rPr>
              <a:t>AWS Management Console: A simple web</a:t>
            </a:r>
            <a:r>
              <a:rPr lang="en-US" sz="1000" baseline="0" dirty="0">
                <a:latin typeface="Calibri" panose="020F0502020204030204" pitchFamily="34" charset="0"/>
              </a:rPr>
              <a:t> </a:t>
            </a:r>
            <a:r>
              <a:rPr lang="en-US" sz="1000" dirty="0">
                <a:latin typeface="Calibri" panose="020F0502020204030204" pitchFamily="34" charset="0"/>
              </a:rPr>
              <a:t>browser interface that you can use to create and manage your load balancers without using additional software or tools. </a:t>
            </a:r>
          </a:p>
          <a:p>
            <a:pPr marL="171450" indent="-171450">
              <a:spcAft>
                <a:spcPts val="600"/>
              </a:spcAft>
              <a:buFont typeface="Arial"/>
              <a:buChar char="•"/>
            </a:pPr>
            <a:r>
              <a:rPr lang="en-US" sz="1000" dirty="0">
                <a:latin typeface="Calibri" panose="020F0502020204030204" pitchFamily="34" charset="0"/>
              </a:rPr>
              <a:t>Command Line Interfaces: A Java-based command</a:t>
            </a:r>
            <a:r>
              <a:rPr lang="en-US" sz="1000" baseline="0" dirty="0">
                <a:latin typeface="Calibri" panose="020F0502020204030204" pitchFamily="34" charset="0"/>
              </a:rPr>
              <a:t> </a:t>
            </a:r>
            <a:r>
              <a:rPr lang="en-US" sz="1000" dirty="0">
                <a:latin typeface="Calibri" panose="020F0502020204030204" pitchFamily="34" charset="0"/>
              </a:rPr>
              <a:t>line client that wraps the SOAP API.</a:t>
            </a:r>
          </a:p>
          <a:p>
            <a:pPr marL="171450" indent="-171450">
              <a:spcAft>
                <a:spcPts val="600"/>
              </a:spcAft>
              <a:buFont typeface="Arial"/>
              <a:buChar char="•"/>
            </a:pPr>
            <a:r>
              <a:rPr lang="en-US" sz="1000" dirty="0">
                <a:latin typeface="Calibri" panose="020F0502020204030204" pitchFamily="34" charset="0"/>
              </a:rPr>
              <a:t>AWS SDKs: Language-specific APIs that take care of many of the connection details, such as calculating</a:t>
            </a:r>
            <a:r>
              <a:rPr lang="en-US" sz="1000" baseline="0" dirty="0">
                <a:latin typeface="Calibri" panose="020F0502020204030204" pitchFamily="34" charset="0"/>
              </a:rPr>
              <a:t> signatures, handling request retries, and error handling.</a:t>
            </a:r>
          </a:p>
          <a:p>
            <a:pPr marL="171450" indent="-171450">
              <a:spcAft>
                <a:spcPts val="600"/>
              </a:spcAft>
              <a:buFont typeface="Arial"/>
              <a:buChar char="•"/>
            </a:pPr>
            <a:r>
              <a:rPr lang="en-US" sz="1000" baseline="0" dirty="0">
                <a:latin typeface="Calibri" panose="020F0502020204030204" pitchFamily="34" charset="0"/>
              </a:rPr>
              <a:t>Query API: Low-level API actions that you call using HTTPS requests. </a:t>
            </a:r>
          </a:p>
          <a:p>
            <a:pPr marL="0" indent="0">
              <a:spcAft>
                <a:spcPts val="600"/>
              </a:spcAft>
              <a:buFont typeface="Arial"/>
              <a:buNone/>
            </a:pPr>
            <a:endParaRPr lang="en-US" sz="1000" baseline="0" dirty="0">
              <a:latin typeface="Calibri" panose="020F0502020204030204" pitchFamily="34" charset="0"/>
            </a:endParaRPr>
          </a:p>
          <a:p>
            <a:pPr marL="0" indent="0">
              <a:spcAft>
                <a:spcPts val="600"/>
              </a:spcAft>
              <a:buFont typeface="Arial"/>
              <a:buNone/>
            </a:pPr>
            <a:r>
              <a:rPr lang="en-US" sz="1000" baseline="0" dirty="0">
                <a:latin typeface="Calibri" panose="020F0502020204030204" pitchFamily="34" charset="0"/>
              </a:rPr>
              <a:t>For more information, see:</a:t>
            </a:r>
          </a:p>
          <a:p>
            <a:pPr marL="171450" indent="-171450">
              <a:spcAft>
                <a:spcPts val="600"/>
              </a:spcAft>
              <a:buFont typeface="Arial" panose="020B0604020202020204" pitchFamily="34" charset="0"/>
              <a:buChar char="•"/>
            </a:pPr>
            <a:r>
              <a:rPr lang="en-US" sz="1000" baseline="0" dirty="0">
                <a:latin typeface="Calibri" panose="020F0502020204030204" pitchFamily="34" charset="0"/>
              </a:rPr>
              <a:t>AWS SDKs</a:t>
            </a:r>
            <a:r>
              <a:rPr lang="en-US" sz="1000" dirty="0">
                <a:latin typeface="Calibri" panose="020F0502020204030204" pitchFamily="34" charset="0"/>
              </a:rPr>
              <a:t>: </a:t>
            </a:r>
            <a:r>
              <a:rPr lang="en-US" sz="1000" dirty="0">
                <a:latin typeface="Calibri" panose="020F0502020204030204" pitchFamily="34" charset="0"/>
                <a:hlinkClick r:id="rId3"/>
              </a:rPr>
              <a:t>https://aws.amazon.com/tools/#SDKs</a:t>
            </a:r>
            <a:r>
              <a:rPr lang="en-US" sz="1000" dirty="0">
                <a:latin typeface="Calibri" panose="020F0502020204030204" pitchFamily="34" charset="0"/>
              </a:rPr>
              <a:t> </a:t>
            </a:r>
            <a:endParaRPr lang="en-US" sz="1000" baseline="0" dirty="0">
              <a:latin typeface="Calibri" panose="020F0502020204030204" pitchFamily="34" charset="0"/>
            </a:endParaRPr>
          </a:p>
          <a:p>
            <a:pPr marL="171450" indent="-171450">
              <a:spcAft>
                <a:spcPts val="600"/>
              </a:spcAft>
              <a:buFont typeface="Arial" panose="020B0604020202020204" pitchFamily="34" charset="0"/>
              <a:buChar char="•"/>
            </a:pPr>
            <a:r>
              <a:rPr lang="en-US" sz="1000" baseline="0" dirty="0">
                <a:latin typeface="Calibri" panose="020F0502020204030204" pitchFamily="34" charset="0"/>
              </a:rPr>
              <a:t>Application Load Balancer Query </a:t>
            </a:r>
            <a:r>
              <a:rPr lang="en-US" sz="1000" dirty="0">
                <a:latin typeface="Calibri" panose="020F0502020204030204" pitchFamily="34" charset="0"/>
              </a:rPr>
              <a:t>API: </a:t>
            </a:r>
            <a:r>
              <a:rPr lang="en-US" sz="1000" dirty="0">
                <a:latin typeface="Calibri" panose="020F0502020204030204" pitchFamily="34" charset="0"/>
                <a:hlinkClick r:id="rId4"/>
              </a:rPr>
              <a:t>http://docs.aws.amazon.com/elasticloadbalancing/latest/APIReference/Welcome.html</a:t>
            </a:r>
            <a:r>
              <a:rPr lang="en-US" sz="1000" dirty="0">
                <a:latin typeface="Calibri" panose="020F0502020204030204" pitchFamily="34" charset="0"/>
              </a:rPr>
              <a:t> </a:t>
            </a:r>
            <a:endParaRPr lang="en-US" sz="1000" baseline="0" dirty="0">
              <a:latin typeface="Calibri" panose="020F0502020204030204" pitchFamily="34" charset="0"/>
            </a:endParaRPr>
          </a:p>
          <a:p>
            <a:pPr marL="171450" indent="-171450">
              <a:spcAft>
                <a:spcPts val="600"/>
              </a:spcAft>
              <a:buFont typeface="Arial" panose="020B0604020202020204" pitchFamily="34" charset="0"/>
              <a:buChar char="•"/>
            </a:pPr>
            <a:r>
              <a:rPr lang="en-US" sz="1000" baseline="0" dirty="0">
                <a:latin typeface="Calibri" panose="020F0502020204030204" pitchFamily="34" charset="0"/>
              </a:rPr>
              <a:t>Classic Load Balancer Query API</a:t>
            </a:r>
            <a:r>
              <a:rPr lang="en-US" sz="1000" dirty="0">
                <a:latin typeface="Calibri" panose="020F0502020204030204" pitchFamily="34" charset="0"/>
              </a:rPr>
              <a:t>: </a:t>
            </a:r>
            <a:r>
              <a:rPr lang="en-US" sz="1000" dirty="0">
                <a:latin typeface="Calibri" panose="020F0502020204030204" pitchFamily="34" charset="0"/>
                <a:hlinkClick r:id="rId5"/>
              </a:rPr>
              <a:t>http://docs.aws.amazon.com/elasticloadbalancing/2012-06-01/APIReference/Welcome.html</a:t>
            </a:r>
            <a:r>
              <a:rPr lang="en-US" sz="1000" dirty="0">
                <a:latin typeface="Calibri" panose="020F0502020204030204" pitchFamily="34" charset="0"/>
              </a:rPr>
              <a:t> </a:t>
            </a:r>
          </a:p>
          <a:p>
            <a:endParaRPr lang="en-US" sz="1000" b="0" i="0" kern="1200" dirty="0">
              <a:solidFill>
                <a:schemeClr val="tx1"/>
              </a:solidFill>
              <a:effectLst/>
              <a:latin typeface="Calibri" panose="020F0502020204030204" pitchFamily="34" charset="0"/>
            </a:endParaRPr>
          </a:p>
          <a:p>
            <a:r>
              <a:rPr lang="en-US" sz="1000" b="0" i="0" kern="1200" dirty="0">
                <a:solidFill>
                  <a:schemeClr val="tx1"/>
                </a:solidFill>
                <a:effectLst/>
                <a:latin typeface="Calibri" panose="020F0502020204030204" pitchFamily="34" charset="0"/>
              </a:rPr>
              <a:t>For more information on Elastic Load Balancing,</a:t>
            </a:r>
            <a:r>
              <a:rPr lang="en-US" sz="1000" b="0" i="0" kern="1200" baseline="0" dirty="0">
                <a:solidFill>
                  <a:schemeClr val="tx1"/>
                </a:solidFill>
                <a:effectLst/>
                <a:latin typeface="Calibri" panose="020F0502020204030204" pitchFamily="34" charset="0"/>
              </a:rPr>
              <a:t> select the link. </a:t>
            </a:r>
            <a:r>
              <a:rPr lang="en-US" sz="1000" b="0" i="0" kern="1200" baseline="0" dirty="0">
                <a:solidFill>
                  <a:schemeClr val="tx1"/>
                </a:solidFill>
                <a:effectLst/>
                <a:latin typeface="Calibri" panose="020F0502020204030204" pitchFamily="34" charset="0"/>
                <a:hlinkClick r:id="rId6"/>
              </a:rPr>
              <a:t>https://aws.amazon.com/elasticloadbalancing/</a:t>
            </a:r>
            <a:endParaRPr lang="en-US" sz="1000" b="0" i="0" kern="1200" baseline="0" dirty="0">
              <a:solidFill>
                <a:schemeClr val="tx1"/>
              </a:solidFill>
              <a:effectLst/>
              <a:latin typeface="Calibri" panose="020F0502020204030204" pitchFamily="34" charset="0"/>
            </a:endParaRPr>
          </a:p>
          <a:p>
            <a:r>
              <a:rPr lang="en-US" sz="1000" b="0" i="0" kern="1200" baseline="0" dirty="0">
                <a:solidFill>
                  <a:schemeClr val="tx1"/>
                </a:solidFill>
                <a:effectLst/>
                <a:latin typeface="Calibri" panose="020F0502020204030204" pitchFamily="34" charset="0"/>
              </a:rPr>
              <a:t> </a:t>
            </a:r>
            <a:endParaRPr lang="en-US" sz="1000" dirty="0">
              <a:latin typeface="Calibri" panose="020F0502020204030204" pitchFamily="34" charset="0"/>
            </a:endParaRPr>
          </a:p>
        </p:txBody>
      </p:sp>
    </p:spTree>
    <p:extLst>
      <p:ext uri="{BB962C8B-B14F-4D97-AF65-F5344CB8AC3E}">
        <p14:creationId xmlns:p14="http://schemas.microsoft.com/office/powerpoint/2010/main" val="7408845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Calibri" panose="020F0502020204030204" pitchFamily="34" charset="0"/>
                <a:ea typeface="+mn-ea"/>
                <a:cs typeface="+mn-cs"/>
              </a:rPr>
              <a:t>To discover the availability of your EC2 instances, a load balancer periodically sends pings, attempts connections, or sends requests to test the EC2 instances. These tests are called </a:t>
            </a:r>
            <a:r>
              <a:rPr lang="en-US" sz="1000" b="0" i="1" kern="1200" dirty="0">
                <a:solidFill>
                  <a:schemeClr val="tx1"/>
                </a:solidFill>
                <a:effectLst/>
                <a:latin typeface="Calibri" panose="020F0502020204030204" pitchFamily="34" charset="0"/>
                <a:ea typeface="+mn-ea"/>
                <a:cs typeface="+mn-cs"/>
              </a:rPr>
              <a:t>health checks</a:t>
            </a:r>
            <a:r>
              <a:rPr lang="en-US" sz="1000" b="0" i="0" kern="1200" dirty="0">
                <a:solidFill>
                  <a:schemeClr val="tx1"/>
                </a:solidFill>
                <a:effectLst/>
                <a:latin typeface="Calibri" panose="020F0502020204030204" pitchFamily="34" charset="0"/>
                <a:ea typeface="+mn-ea"/>
                <a:cs typeface="+mn-cs"/>
              </a:rPr>
              <a:t>. The status of the instances that are healthy at the time of the health check is InService. The status of any instances that are unhealthy at the time of the health check is OutOfService. The load balancer performs health checks on all registered instances, whether the instance is in a healthy state or an unhealthy state.</a:t>
            </a:r>
          </a:p>
          <a:p>
            <a:endParaRPr lang="en-US" sz="1000" b="0" i="0" kern="1200" dirty="0">
              <a:solidFill>
                <a:schemeClr val="tx1"/>
              </a:solidFill>
              <a:effectLst/>
              <a:latin typeface="Calibri" panose="020F0502020204030204" pitchFamily="34" charset="0"/>
              <a:ea typeface="+mn-ea"/>
              <a:cs typeface="+mn-cs"/>
            </a:endParaRPr>
          </a:p>
          <a:p>
            <a:r>
              <a:rPr lang="en-US" sz="1000" b="0" i="0" kern="1200" dirty="0">
                <a:solidFill>
                  <a:schemeClr val="tx1"/>
                </a:solidFill>
                <a:effectLst/>
                <a:latin typeface="Calibri" panose="020F0502020204030204" pitchFamily="34" charset="0"/>
                <a:ea typeface="+mn-ea"/>
                <a:cs typeface="+mn-cs"/>
              </a:rPr>
              <a:t>The load balancer routes requests only to the healthy instances. When the load balancer determines that an instance is unhealthy, it stops routing requests to that instance. The load balancer resumes routing requests to the instance when it has been restored to a healthy state.</a:t>
            </a:r>
          </a:p>
          <a:p>
            <a:endParaRPr lang="en-US" dirty="0"/>
          </a:p>
        </p:txBody>
      </p:sp>
    </p:spTree>
    <p:extLst>
      <p:ext uri="{BB962C8B-B14F-4D97-AF65-F5344CB8AC3E}">
        <p14:creationId xmlns:p14="http://schemas.microsoft.com/office/powerpoint/2010/main" val="461158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By default, a load balancer routes each request independently to the registered instance with the smallest load. However, you can use the </a:t>
            </a:r>
            <a:r>
              <a:rPr lang="en-US" sz="1000" i="1" dirty="0">
                <a:latin typeface="Calibri" panose="020F0502020204030204" pitchFamily="34" charset="0"/>
              </a:rPr>
              <a:t>sticky session</a:t>
            </a:r>
            <a:r>
              <a:rPr lang="en-US" sz="1000" dirty="0">
                <a:latin typeface="Calibri" panose="020F0502020204030204" pitchFamily="34" charset="0"/>
              </a:rPr>
              <a:t> feature (also known as </a:t>
            </a:r>
            <a:r>
              <a:rPr lang="en-US" sz="1000" i="1" dirty="0">
                <a:latin typeface="Calibri" panose="020F0502020204030204" pitchFamily="34" charset="0"/>
              </a:rPr>
              <a:t>session affinity</a:t>
            </a:r>
            <a:r>
              <a:rPr lang="en-US" sz="1000" dirty="0">
                <a:latin typeface="Calibri" panose="020F0502020204030204" pitchFamily="34" charset="0"/>
              </a:rPr>
              <a:t>), which enables the load balancer to bind a user's session to a specific instance. This ensures that all requests from the user during the session are sent to the same server instance.</a:t>
            </a:r>
          </a:p>
          <a:p>
            <a:endParaRPr lang="en-US" sz="1000" dirty="0">
              <a:latin typeface="Calibri" panose="020F0502020204030204" pitchFamily="34" charset="0"/>
            </a:endParaRPr>
          </a:p>
          <a:p>
            <a:r>
              <a:rPr lang="en-US" sz="1000" dirty="0">
                <a:latin typeface="Calibri" panose="020F0502020204030204" pitchFamily="34" charset="0"/>
              </a:rPr>
              <a:t>Managing session data is something developers should keep in mind for better</a:t>
            </a:r>
            <a:r>
              <a:rPr lang="en-US" sz="1000" baseline="0" dirty="0">
                <a:latin typeface="Calibri" panose="020F0502020204030204" pitchFamily="34" charset="0"/>
              </a:rPr>
              <a:t> user experience.  Sticky sessions can limit your application’s scalability because the load balancer is unable to truly balance the load each time it receives request from a client. With sticky sessions, the load balancer is forced to send all the requests to their original server where the session state was created even though that server might be heavily loaded and there might be another less-loaded server available to take on this request.</a:t>
            </a:r>
          </a:p>
          <a:p>
            <a:endParaRPr lang="en-US" dirty="0"/>
          </a:p>
        </p:txBody>
      </p:sp>
    </p:spTree>
    <p:extLst>
      <p:ext uri="{BB962C8B-B14F-4D97-AF65-F5344CB8AC3E}">
        <p14:creationId xmlns:p14="http://schemas.microsoft.com/office/powerpoint/2010/main" val="9146371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There are various ways to manage user sessions including storing those sessions locally to the node responding to the HTTP request or designating a layer in your architecture which can store those sessions in a scalable and robust manner. </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Sticky sessions, also known as </a:t>
            </a:r>
            <a:r>
              <a:rPr lang="en-US" sz="1000" i="1" kern="1200" dirty="0">
                <a:solidFill>
                  <a:schemeClr val="tx1"/>
                </a:solidFill>
                <a:effectLst/>
                <a:latin typeface="Calibri" panose="020F0502020204030204" pitchFamily="34" charset="0"/>
                <a:ea typeface="+mn-ea"/>
                <a:cs typeface="+mn-cs"/>
              </a:rPr>
              <a:t>session affinity</a:t>
            </a:r>
            <a:r>
              <a:rPr lang="en-US" sz="1000" kern="1200" dirty="0">
                <a:solidFill>
                  <a:schemeClr val="tx1"/>
                </a:solidFill>
                <a:effectLst/>
                <a:latin typeface="Calibri" panose="020F0502020204030204" pitchFamily="34" charset="0"/>
                <a:ea typeface="+mn-ea"/>
                <a:cs typeface="+mn-cs"/>
              </a:rPr>
              <a:t>, allow you to route a site user to the particular web server that is managing that individual user’s session. The session’s validity can be determined by a number of methods, including a client-side cookies or via configurable duration parameters that can be set at the load balancer which routes requests to the web servers.</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By default, a load balancer routes each request independently to the application instance with the smallest load. However, you can use sticky session features which enables the load balancer to bind a user’s session to a specific application instance. You can use sticky sessions for only HTTP/HTTPS load balancer listeners.</a:t>
            </a:r>
          </a:p>
          <a:p>
            <a:endParaRPr lang="en-US" sz="1000" kern="1200" dirty="0">
              <a:solidFill>
                <a:schemeClr val="tx1"/>
              </a:solidFill>
              <a:effectLst/>
              <a:latin typeface="Calibri" panose="020F0502020204030204" pitchFamily="34" charset="0"/>
              <a:ea typeface="+mn-ea"/>
              <a:cs typeface="+mn-cs"/>
            </a:endParaRPr>
          </a:p>
          <a:p>
            <a:r>
              <a:rPr lang="en-US" sz="1000" b="1" kern="1200" dirty="0">
                <a:solidFill>
                  <a:schemeClr val="tx1"/>
                </a:solidFill>
                <a:effectLst/>
                <a:latin typeface="Calibri" panose="020F0502020204030204" pitchFamily="34" charset="0"/>
                <a:ea typeface="+mn-ea"/>
                <a:cs typeface="+mn-cs"/>
              </a:rPr>
              <a:t>Duration-based session stickiness</a:t>
            </a:r>
            <a:br>
              <a:rPr lang="en-US" sz="1000" b="1" kern="1200" dirty="0">
                <a:solidFill>
                  <a:schemeClr val="tx1"/>
                </a:solidFill>
                <a:effectLst/>
                <a:latin typeface="Calibri" panose="020F0502020204030204" pitchFamily="34" charset="0"/>
                <a:ea typeface="+mn-ea"/>
                <a:cs typeface="+mn-cs"/>
              </a:rPr>
            </a:br>
            <a:r>
              <a:rPr lang="en-US" sz="1000" kern="1200" dirty="0">
                <a:solidFill>
                  <a:schemeClr val="tx1"/>
                </a:solidFill>
                <a:effectLst/>
                <a:latin typeface="Calibri" panose="020F0502020204030204" pitchFamily="34" charset="0"/>
                <a:ea typeface="+mn-ea"/>
                <a:cs typeface="+mn-cs"/>
              </a:rPr>
              <a:t>The load balancer uses a special load balancer–generated cookie to track the application instance for each request. When the load balancer receives a request, it first checks to see whether this cookie is present in the request. If so, the request is sent to the application instance specified in the cookie. If there is no cookie, the load balancer chooses an application instance based on the existing load balancing algorithm. A cookie is inserted into the response for binding subsequent requests from the same user to that application instance. The stickiness policy configuration defines a cookie expiration, which establishes the duration of validity for each cookie. The cookie is automatically updated after its duration expires.</a:t>
            </a:r>
          </a:p>
          <a:p>
            <a:endParaRPr lang="en-US" sz="1000" kern="1200" dirty="0">
              <a:solidFill>
                <a:schemeClr val="tx1"/>
              </a:solidFill>
              <a:effectLst/>
              <a:latin typeface="Calibri" panose="020F0502020204030204" pitchFamily="34" charset="0"/>
              <a:ea typeface="+mn-ea"/>
              <a:cs typeface="+mn-cs"/>
            </a:endParaRPr>
          </a:p>
          <a:p>
            <a:r>
              <a:rPr lang="en-US" sz="1000" b="1" kern="1200" dirty="0">
                <a:solidFill>
                  <a:schemeClr val="tx1"/>
                </a:solidFill>
                <a:effectLst/>
                <a:latin typeface="Calibri" panose="020F0502020204030204" pitchFamily="34" charset="0"/>
                <a:ea typeface="+mn-ea"/>
                <a:cs typeface="+mn-cs"/>
              </a:rPr>
              <a:t>Application-controlled session stickiness</a:t>
            </a:r>
            <a:br>
              <a:rPr lang="en-US" sz="1000" b="1" kern="1200" dirty="0">
                <a:solidFill>
                  <a:schemeClr val="tx1"/>
                </a:solidFill>
                <a:effectLst/>
                <a:latin typeface="Calibri" panose="020F0502020204030204" pitchFamily="34" charset="0"/>
                <a:ea typeface="+mn-ea"/>
                <a:cs typeface="+mn-cs"/>
              </a:rPr>
            </a:br>
            <a:r>
              <a:rPr lang="en-US" sz="1000" kern="1200" dirty="0">
                <a:solidFill>
                  <a:schemeClr val="tx1"/>
                </a:solidFill>
                <a:effectLst/>
                <a:latin typeface="Calibri" panose="020F0502020204030204" pitchFamily="34" charset="0"/>
                <a:ea typeface="+mn-ea"/>
                <a:cs typeface="+mn-cs"/>
              </a:rPr>
              <a:t>The load balancer uses a special cookie to associate the session with the original server that handled the request, but follows the lifetime of the application-generated cookie corresponding to the cookie name specified in the policy configuration. The load balancer only inserts a new stickiness cookie if the application response includes a new application cookie. The load balancer stickiness cookie does not update with each request. If the application cookie is explicitly removed or expires, the session stops being sticky until a new application cookie is issued. </a:t>
            </a:r>
          </a:p>
          <a:p>
            <a:r>
              <a:rPr lang="en-US" sz="1000" kern="1200" dirty="0">
                <a:solidFill>
                  <a:schemeClr val="tx1"/>
                </a:solidFill>
                <a:effectLst/>
                <a:latin typeface="Calibri" panose="020F0502020204030204" pitchFamily="34" charset="0"/>
                <a:ea typeface="+mn-ea"/>
                <a:cs typeface="+mn-cs"/>
              </a:rPr>
              <a:t>Applications often store session data in memory, but this approach doesn’t scale well. Options available to manage session data without sticky sessions include:</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Using Amazon </a:t>
            </a:r>
            <a:r>
              <a:rPr lang="en-US" sz="1000" kern="1200" dirty="0" err="1">
                <a:solidFill>
                  <a:schemeClr val="tx1"/>
                </a:solidFill>
                <a:effectLst/>
                <a:latin typeface="Calibri" panose="020F0502020204030204" pitchFamily="34" charset="0"/>
                <a:ea typeface="+mn-ea"/>
                <a:cs typeface="+mn-cs"/>
              </a:rPr>
              <a:t>ElastiCache</a:t>
            </a:r>
            <a:r>
              <a:rPr lang="en-US" sz="1000" kern="1200" dirty="0">
                <a:solidFill>
                  <a:schemeClr val="tx1"/>
                </a:solidFill>
                <a:effectLst/>
                <a:latin typeface="Calibri" panose="020F0502020204030204" pitchFamily="34" charset="0"/>
                <a:ea typeface="+mn-ea"/>
                <a:cs typeface="+mn-cs"/>
              </a:rPr>
              <a:t> to store session data.</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Using Amazon </a:t>
            </a:r>
            <a:r>
              <a:rPr lang="en-US" sz="1000" kern="1200" dirty="0" err="1">
                <a:solidFill>
                  <a:schemeClr val="tx1"/>
                </a:solidFill>
                <a:effectLst/>
                <a:latin typeface="Calibri" panose="020F0502020204030204" pitchFamily="34" charset="0"/>
                <a:ea typeface="+mn-ea"/>
                <a:cs typeface="+mn-cs"/>
              </a:rPr>
              <a:t>DynamoDB</a:t>
            </a:r>
            <a:r>
              <a:rPr lang="en-US" sz="1000" kern="1200" dirty="0">
                <a:solidFill>
                  <a:schemeClr val="tx1"/>
                </a:solidFill>
                <a:effectLst/>
                <a:latin typeface="Calibri" panose="020F0502020204030204" pitchFamily="34" charset="0"/>
                <a:ea typeface="+mn-ea"/>
                <a:cs typeface="+mn-cs"/>
              </a:rPr>
              <a:t> to store session data.</a:t>
            </a:r>
          </a:p>
          <a:p>
            <a:endParaRPr lang="en-US" dirty="0"/>
          </a:p>
        </p:txBody>
      </p:sp>
    </p:spTree>
    <p:extLst>
      <p:ext uri="{BB962C8B-B14F-4D97-AF65-F5344CB8AC3E}">
        <p14:creationId xmlns:p14="http://schemas.microsoft.com/office/powerpoint/2010/main" val="542113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dirty="0">
                <a:latin typeface="Calibri" panose="020F0502020204030204" pitchFamily="34" charset="0"/>
              </a:rPr>
              <a:t>"Cloud computing" is a term broadly used to define the </a:t>
            </a:r>
            <a:r>
              <a:rPr lang="en-US" sz="1000" b="0" i="0" dirty="0">
                <a:latin typeface="Calibri" panose="020F0502020204030204" pitchFamily="34" charset="0"/>
                <a:ea typeface="Amazon Ember" panose="020B0603020204020204" pitchFamily="34" charset="0"/>
                <a:cs typeface="Amazon Ember" panose="020B0603020204020204" pitchFamily="34" charset="0"/>
              </a:rPr>
              <a:t>on-demand</a:t>
            </a:r>
            <a:r>
              <a:rPr lang="en-US" sz="1000" b="0" i="0" dirty="0">
                <a:latin typeface="Calibri" panose="020F0502020204030204" pitchFamily="34" charset="0"/>
              </a:rPr>
              <a:t> delivery of IT resources and applications </a:t>
            </a:r>
            <a:r>
              <a:rPr lang="en-US" sz="1000" b="0" i="0" dirty="0">
                <a:latin typeface="Calibri" panose="020F0502020204030204" pitchFamily="34" charset="0"/>
                <a:ea typeface="Amazon Ember" panose="020B0603020204020204" pitchFamily="34" charset="0"/>
                <a:cs typeface="Amazon Ember" panose="020B0603020204020204" pitchFamily="34" charset="0"/>
              </a:rPr>
              <a:t>via</a:t>
            </a:r>
            <a:r>
              <a:rPr lang="en-US" sz="1000" b="0" i="0" dirty="0">
                <a:latin typeface="Calibri" panose="020F0502020204030204" pitchFamily="34" charset="0"/>
              </a:rPr>
              <a:t> </a:t>
            </a:r>
            <a:r>
              <a:rPr lang="en-US" sz="1000" b="0" i="0" dirty="0">
                <a:latin typeface="Calibri" panose="020F0502020204030204" pitchFamily="34" charset="0"/>
                <a:ea typeface="Amazon Ember" panose="020B0603020204020204" pitchFamily="34" charset="0"/>
                <a:cs typeface="Amazon Ember" panose="020B0603020204020204" pitchFamily="34" charset="0"/>
              </a:rPr>
              <a:t>the</a:t>
            </a:r>
            <a:r>
              <a:rPr lang="en-US" sz="1000" b="0" i="0" dirty="0">
                <a:latin typeface="Calibri" panose="020F0502020204030204" pitchFamily="34" charset="0"/>
              </a:rPr>
              <a:t> </a:t>
            </a:r>
            <a:r>
              <a:rPr lang="en-US" sz="1000" b="0" i="0" dirty="0">
                <a:latin typeface="Calibri" panose="020F0502020204030204" pitchFamily="34" charset="0"/>
                <a:ea typeface="Amazon Ember" panose="020B0603020204020204" pitchFamily="34" charset="0"/>
                <a:cs typeface="Amazon Ember" panose="020B0603020204020204" pitchFamily="34" charset="0"/>
              </a:rPr>
              <a:t>Internet</a:t>
            </a:r>
            <a:r>
              <a:rPr lang="en-US" sz="1000" b="0" i="0" dirty="0">
                <a:latin typeface="Calibri" panose="020F0502020204030204" pitchFamily="34" charset="0"/>
              </a:rPr>
              <a:t>, with </a:t>
            </a:r>
            <a:r>
              <a:rPr lang="en-US" sz="1000" b="0" i="0" dirty="0">
                <a:latin typeface="Calibri" panose="020F0502020204030204" pitchFamily="34" charset="0"/>
                <a:ea typeface="Amazon Ember" panose="020B0603020204020204" pitchFamily="34" charset="0"/>
                <a:cs typeface="Amazon Ember" panose="020B0603020204020204" pitchFamily="34" charset="0"/>
              </a:rPr>
              <a:t>pay-as-you-go </a:t>
            </a:r>
            <a:r>
              <a:rPr lang="en-US" sz="1000" b="0" i="0" dirty="0">
                <a:latin typeface="Calibri" panose="020F0502020204030204" pitchFamily="34" charset="0"/>
              </a:rPr>
              <a:t>pricing.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dirty="0">
                <a:latin typeface="Calibri" panose="020F0502020204030204" pitchFamily="34" charset="0"/>
              </a:rPr>
              <a:t>Accessing and using your infrastructure as software offers a number of benefits. Primary among them is the flexibility it provides. With a cloud services provider such as AWS, you don't have to worry about anticipating your hardware needs ahead of time and then ordering, installing, and setting it up at your data center. Similarly, since you can provision and terminate resources as necessary on AWS, you don't have to keep paying for hardware you don't need in case your needs change.</a:t>
            </a:r>
          </a:p>
          <a:p>
            <a:endParaRPr lang="en-US" sz="1000" b="0" i="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dirty="0">
                <a:latin typeface="Calibri" panose="020F0502020204030204" pitchFamily="34" charset="0"/>
              </a:rPr>
              <a:t>Select the link to learn more. </a:t>
            </a:r>
            <a:r>
              <a:rPr lang="en-US" sz="1000" b="0" i="0" baseline="0" dirty="0">
                <a:latin typeface="Calibri" panose="020F0502020204030204" pitchFamily="34" charset="0"/>
                <a:hlinkClick r:id="rId3"/>
              </a:rPr>
              <a:t>https://aws.amazon.com/what-is-cloud-computing/</a:t>
            </a:r>
            <a:endParaRPr lang="en-US" sz="1000" b="0" i="0" baseline="0" dirty="0">
              <a:latin typeface="Calibri" panose="020F0502020204030204" pitchFamily="34" charset="0"/>
            </a:endParaRPr>
          </a:p>
          <a:p>
            <a:endParaRPr lang="en-US" b="0" i="0" dirty="0"/>
          </a:p>
        </p:txBody>
      </p:sp>
    </p:spTree>
    <p:extLst>
      <p:ext uri="{BB962C8B-B14F-4D97-AF65-F5344CB8AC3E}">
        <p14:creationId xmlns:p14="http://schemas.microsoft.com/office/powerpoint/2010/main" val="1176091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560571"/>
            <a:ext cx="6086931" cy="4502406"/>
          </a:xfrm>
        </p:spPr>
        <p:txBody>
          <a:bodyPr>
            <a:normAutofit/>
          </a:bodyPr>
          <a:lstStyle/>
          <a:p>
            <a:r>
              <a:rPr lang="en-US" sz="1000" b="0" baseline="0" dirty="0">
                <a:latin typeface="Calibri" panose="020F0502020204030204" pitchFamily="34" charset="0"/>
              </a:rPr>
              <a:t>Take a moment to review this diagram. </a:t>
            </a:r>
          </a:p>
        </p:txBody>
      </p:sp>
    </p:spTree>
    <p:extLst>
      <p:ext uri="{BB962C8B-B14F-4D97-AF65-F5344CB8AC3E}">
        <p14:creationId xmlns:p14="http://schemas.microsoft.com/office/powerpoint/2010/main" val="12577008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Finally, let’s</a:t>
            </a:r>
            <a:r>
              <a:rPr lang="en-US" sz="1000" baseline="0" dirty="0">
                <a:latin typeface="Calibri" panose="020F0502020204030204" pitchFamily="34" charset="0"/>
              </a:rPr>
              <a:t> discuss AWS Auto Scaling. </a:t>
            </a:r>
            <a:endParaRPr lang="en-US" sz="1000" dirty="0">
              <a:latin typeface="Calibri" panose="020F0502020204030204" pitchFamily="34" charset="0"/>
            </a:endParaRPr>
          </a:p>
          <a:p>
            <a:endParaRPr lang="en-US" dirty="0"/>
          </a:p>
        </p:txBody>
      </p:sp>
    </p:spTree>
    <p:extLst>
      <p:ext uri="{BB962C8B-B14F-4D97-AF65-F5344CB8AC3E}">
        <p14:creationId xmlns:p14="http://schemas.microsoft.com/office/powerpoint/2010/main" val="37017291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Auto Scaling helps you ensure that you have the correct number of EC2 instances available to handle the load for your application. Auto Scaling is particularly well-suited for applications that experience hourly, daily, or weekly variability in usage.</a:t>
            </a:r>
          </a:p>
          <a:p>
            <a:endParaRPr lang="en-US" sz="1000" b="0" i="0" u="none" kern="1200" dirty="0">
              <a:solidFill>
                <a:schemeClr val="tx1"/>
              </a:solidFill>
              <a:effectLst/>
              <a:latin typeface="Calibri" panose="020F0502020204030204" pitchFamily="34" charset="0"/>
            </a:endParaRPr>
          </a:p>
          <a:p>
            <a:r>
              <a:rPr lang="en-US" sz="1000" b="0" i="0" u="none" kern="1200" dirty="0">
                <a:solidFill>
                  <a:schemeClr val="tx1"/>
                </a:solidFill>
                <a:effectLst/>
                <a:latin typeface="Calibri" panose="020F0502020204030204" pitchFamily="34" charset="0"/>
              </a:rPr>
              <a:t>AWS Auto Scaling monitors your applications and automatically adjusts capacity to maintain steady, predictable performance at the lowest possible cost. Using AWS Auto Scaling, it’s easy to setup application scaling for multiple resources across multiple services in minutes. The service provides a simple, powerful user interface that lets you build scaling plans for resources including Amazon EC2 instances and Spot Fleets, Amazon Elastic Container Service (Amazon ECS) tasks, Amazon DynamoDB tables and indexes, and Amazon</a:t>
            </a:r>
            <a:r>
              <a:rPr lang="en-US" sz="1000" b="0" i="0" u="none" kern="1200" baseline="0" dirty="0">
                <a:solidFill>
                  <a:schemeClr val="tx1"/>
                </a:solidFill>
                <a:effectLst/>
                <a:latin typeface="Calibri" panose="020F0502020204030204" pitchFamily="34" charset="0"/>
              </a:rPr>
              <a:t> Aurora</a:t>
            </a:r>
            <a:r>
              <a:rPr lang="en-US" sz="1000" b="0" i="0" u="none" kern="1200" dirty="0">
                <a:solidFill>
                  <a:schemeClr val="tx1"/>
                </a:solidFill>
                <a:effectLst/>
                <a:latin typeface="Calibri" panose="020F0502020204030204" pitchFamily="34" charset="0"/>
              </a:rPr>
              <a:t> Replicas. </a:t>
            </a:r>
          </a:p>
          <a:p>
            <a:endParaRPr lang="en-US" sz="1000" b="0" i="0" u="none" kern="1200" dirty="0">
              <a:solidFill>
                <a:schemeClr val="tx1"/>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Calibri" panose="020F0502020204030204" pitchFamily="34" charset="0"/>
              </a:rPr>
              <a:t>So what exactly</a:t>
            </a:r>
            <a:r>
              <a:rPr lang="en-US" sz="1000" kern="1200" baseline="0" dirty="0">
                <a:solidFill>
                  <a:schemeClr val="tx1"/>
                </a:solidFill>
                <a:effectLst/>
                <a:latin typeface="Calibri" panose="020F0502020204030204" pitchFamily="34" charset="0"/>
              </a:rPr>
              <a:t> is meant </a:t>
            </a:r>
            <a:r>
              <a:rPr lang="en-US" sz="1000" kern="1200" dirty="0">
                <a:solidFill>
                  <a:schemeClr val="tx1"/>
                </a:solidFill>
                <a:effectLst/>
                <a:latin typeface="Calibri" panose="020F0502020204030204" pitchFamily="34" charset="0"/>
              </a:rPr>
              <a:t>by scaling? The first thing you have to do is define the concepts of scaling out and scaling in. Auto Scaling can automatically adjust the number of EC2 instances running in your workload based on either conditions that you define, CPU utilization over 80%, as an example, or scheduled. If Auto Scaling adds more instances, this is termed scaling out. As Auto Scaling terminates instances, this is an example of scaling in. Remember that you have control as to what initiates these events.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tx1"/>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Calibri" panose="020F0502020204030204" pitchFamily="34" charset="0"/>
              </a:rPr>
              <a:t>Select the link to learn more.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kern="1200" dirty="0">
                <a:solidFill>
                  <a:schemeClr val="tx1"/>
                </a:solidFill>
                <a:effectLst/>
                <a:latin typeface="Calibri" panose="020F0502020204030204" pitchFamily="34" charset="0"/>
                <a:hlinkClick r:id="rId3"/>
              </a:rPr>
              <a:t>https://aws.amazon.com/autoscaling/</a:t>
            </a:r>
            <a:endParaRPr lang="en-US" sz="1000" dirty="0">
              <a:latin typeface="Calibri" panose="020F0502020204030204" pitchFamily="34" charset="0"/>
            </a:endParaRPr>
          </a:p>
        </p:txBody>
      </p:sp>
    </p:spTree>
    <p:extLst>
      <p:ext uri="{BB962C8B-B14F-4D97-AF65-F5344CB8AC3E}">
        <p14:creationId xmlns:p14="http://schemas.microsoft.com/office/powerpoint/2010/main" val="18358414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0700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cs typeface="Arial" panose="020B0604020202020204" pitchFamily="34" charset="0"/>
              </a:rPr>
              <a:t>You can create collections of Amazon EC2 instances, called Auto Scaling groups. You can specify the minimum number of instances in each Auto Scaling group, and AWS Auto Scaling ensures that your group never goes below this size. You can specify the maximum number of instances in each Auto Scaling group, and AWS Auto Scaling ensures that your group never goes above this size. If you specify the desired capacity, either when you create the group or at any time thereafter, AWS Auto Scaling ensures that your group has this many instances. If you specify scaling policies, AWS Auto Scaling can launch or terminate instances</a:t>
            </a:r>
            <a:r>
              <a:rPr lang="en-US" sz="1000" b="0" i="0" kern="1200" baseline="0" dirty="0">
                <a:solidFill>
                  <a:schemeClr val="tx1"/>
                </a:solidFill>
                <a:effectLst/>
                <a:latin typeface="Calibri" panose="020F0502020204030204" pitchFamily="34" charset="0"/>
                <a:cs typeface="Arial" panose="020B0604020202020204" pitchFamily="34" charset="0"/>
              </a:rPr>
              <a:t> as </a:t>
            </a:r>
            <a:r>
              <a:rPr lang="en-US" sz="1000" b="0" i="0" kern="1200" dirty="0">
                <a:solidFill>
                  <a:schemeClr val="tx1"/>
                </a:solidFill>
                <a:effectLst/>
                <a:latin typeface="Calibri" panose="020F0502020204030204" pitchFamily="34" charset="0"/>
                <a:cs typeface="Arial" panose="020B0604020202020204" pitchFamily="34" charset="0"/>
              </a:rPr>
              <a:t>demand on your application increases or decreases. </a:t>
            </a:r>
            <a:r>
              <a:rPr lang="en-US" sz="1000" dirty="0">
                <a:latin typeface="Calibri" panose="020F0502020204030204" pitchFamily="34" charset="0"/>
              </a:rPr>
              <a:t>The types</a:t>
            </a:r>
            <a:r>
              <a:rPr lang="en-US" sz="1000" baseline="0" dirty="0">
                <a:latin typeface="Calibri" panose="020F0502020204030204" pitchFamily="34" charset="0"/>
              </a:rPr>
              <a:t> of </a:t>
            </a:r>
            <a:r>
              <a:rPr lang="en-US" sz="1000" dirty="0">
                <a:latin typeface="Calibri" panose="020F0502020204030204" pitchFamily="34" charset="0"/>
              </a:rPr>
              <a:t>AWS Auto Scaling plans available are:</a:t>
            </a:r>
            <a:r>
              <a:rPr lang="en-US" sz="1000" baseline="0" dirty="0">
                <a:latin typeface="Calibri" panose="020F0502020204030204" pitchFamily="34" charset="0"/>
              </a:rPr>
              <a:t> manual scaling, scheduled scaling, and dynamic scaling.</a:t>
            </a:r>
          </a:p>
          <a:p>
            <a:r>
              <a:rPr lang="en-US" sz="1000" baseline="0" dirty="0">
                <a:latin typeface="Calibri" panose="020F0502020204030204" pitchFamily="34" charset="0"/>
              </a:rPr>
              <a:t> </a:t>
            </a:r>
          </a:p>
          <a:p>
            <a:r>
              <a:rPr lang="en-US" sz="1000" b="1" baseline="0" dirty="0">
                <a:latin typeface="Calibri" panose="020F0502020204030204" pitchFamily="34" charset="0"/>
              </a:rPr>
              <a:t>Manual scaling </a:t>
            </a:r>
            <a:r>
              <a:rPr lang="en-US" sz="1000" baseline="0" dirty="0">
                <a:latin typeface="Calibri" panose="020F0502020204030204" pitchFamily="34" charset="0"/>
              </a:rPr>
              <a:t>allows you to set the maximum, minimum, and desired capacity of your Auto Scaling groups.</a:t>
            </a:r>
          </a:p>
          <a:p>
            <a:endParaRPr lang="en-US" sz="1000" baseline="0" dirty="0">
              <a:latin typeface="Calibri" panose="020F0502020204030204" pitchFamily="34" charset="0"/>
            </a:endParaRPr>
          </a:p>
          <a:p>
            <a:r>
              <a:rPr lang="en-US" sz="1000" b="1" baseline="0" dirty="0">
                <a:latin typeface="Calibri" panose="020F0502020204030204" pitchFamily="34" charset="0"/>
              </a:rPr>
              <a:t>Scheduled scaling </a:t>
            </a:r>
            <a:r>
              <a:rPr lang="en-US" sz="1000" baseline="0" dirty="0">
                <a:latin typeface="Calibri" panose="020F0502020204030204" pitchFamily="34" charset="0"/>
              </a:rPr>
              <a:t>allows you to specific the time that automatic scaling up or down of instances must take place according to predictable, recurring events.</a:t>
            </a:r>
          </a:p>
          <a:p>
            <a:r>
              <a:rPr lang="en-US" sz="1000" baseline="0" dirty="0">
                <a:latin typeface="Calibri" panose="020F0502020204030204" pitchFamily="34" charset="0"/>
              </a:rPr>
              <a:t> </a:t>
            </a:r>
          </a:p>
          <a:p>
            <a:r>
              <a:rPr lang="en-US" sz="1000" b="1" baseline="0" dirty="0">
                <a:latin typeface="Calibri" panose="020F0502020204030204" pitchFamily="34" charset="0"/>
              </a:rPr>
              <a:t>Dynamic scaling </a:t>
            </a:r>
            <a:r>
              <a:rPr lang="en-US" sz="1000" baseline="0" dirty="0">
                <a:latin typeface="Calibri" panose="020F0502020204030204" pitchFamily="34" charset="0"/>
              </a:rPr>
              <a:t>is a more detailed scaling plan. You create a Auto Scaling policy that triggers scaling up or down of instances according to performance parameters based on network bandwidth or some other performance measure threshold. </a:t>
            </a:r>
            <a:endParaRPr lang="en-US" sz="1000" dirty="0">
              <a:latin typeface="Calibri" panose="020F0502020204030204" pitchFamily="34" charset="0"/>
            </a:endParaRPr>
          </a:p>
          <a:p>
            <a:endParaRPr lang="en-US" dirty="0"/>
          </a:p>
        </p:txBody>
      </p:sp>
    </p:spTree>
    <p:extLst>
      <p:ext uri="{BB962C8B-B14F-4D97-AF65-F5344CB8AC3E}">
        <p14:creationId xmlns:p14="http://schemas.microsoft.com/office/powerpoint/2010/main" val="21546504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Before we wrap-up, let’s conduct</a:t>
            </a:r>
            <a:r>
              <a:rPr lang="en-US" sz="1000" baseline="0" dirty="0">
                <a:latin typeface="Calibri" panose="020F0502020204030204" pitchFamily="34" charset="0"/>
              </a:rPr>
              <a:t> a brief knowledge check. </a:t>
            </a:r>
            <a:endParaRPr lang="en-US" sz="1000" dirty="0">
              <a:latin typeface="Calibri" panose="020F0502020204030204" pitchFamily="34" charset="0"/>
            </a:endParaRPr>
          </a:p>
        </p:txBody>
      </p:sp>
    </p:spTree>
    <p:extLst>
      <p:ext uri="{BB962C8B-B14F-4D97-AF65-F5344CB8AC3E}">
        <p14:creationId xmlns:p14="http://schemas.microsoft.com/office/powerpoint/2010/main" val="6610724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rPr>
              <a:t>Can</a:t>
            </a:r>
            <a:r>
              <a:rPr lang="en-US" sz="1000" kern="1200" baseline="0" dirty="0">
                <a:solidFill>
                  <a:schemeClr val="tx1"/>
                </a:solidFill>
                <a:effectLst/>
                <a:latin typeface="Calibri" panose="020F0502020204030204" pitchFamily="34" charset="0"/>
              </a:rPr>
              <a:t> you identify which statements are true or false? </a:t>
            </a:r>
            <a:br>
              <a:rPr lang="en-US" sz="1000" kern="1200" baseline="0" dirty="0">
                <a:solidFill>
                  <a:schemeClr val="tx1"/>
                </a:solidFill>
                <a:effectLst/>
                <a:latin typeface="Calibri" panose="020F0502020204030204" pitchFamily="34" charset="0"/>
              </a:rPr>
            </a:br>
            <a:endParaRPr lang="en-US" sz="1000" kern="1200" dirty="0">
              <a:solidFill>
                <a:schemeClr val="tx1"/>
              </a:solidFill>
              <a:effectLst/>
              <a:latin typeface="Calibri" panose="020F0502020204030204" pitchFamily="34" charset="0"/>
            </a:endParaRPr>
          </a:p>
          <a:p>
            <a:r>
              <a:rPr lang="en-US" sz="1000" kern="1200" dirty="0">
                <a:solidFill>
                  <a:schemeClr val="tx1"/>
                </a:solidFill>
                <a:effectLst/>
                <a:latin typeface="Calibri" panose="020F0502020204030204" pitchFamily="34" charset="0"/>
              </a:rPr>
              <a:t>Answers</a:t>
            </a:r>
            <a:r>
              <a:rPr lang="en-US" sz="1000" kern="1200" baseline="0" dirty="0">
                <a:solidFill>
                  <a:schemeClr val="tx1"/>
                </a:solidFill>
                <a:effectLst/>
                <a:latin typeface="Calibri" panose="020F0502020204030204" pitchFamily="34" charset="0"/>
              </a:rPr>
              <a:t> (</a:t>
            </a:r>
            <a:r>
              <a:rPr lang="en-US" sz="1000" kern="1200" dirty="0">
                <a:solidFill>
                  <a:schemeClr val="tx1"/>
                </a:solidFill>
                <a:effectLst/>
                <a:latin typeface="Calibri" panose="020F0502020204030204" pitchFamily="34" charset="0"/>
              </a:rPr>
              <a:t>left to right):</a:t>
            </a:r>
            <a:r>
              <a:rPr lang="en-US" sz="1000" kern="1200" baseline="0" dirty="0">
                <a:solidFill>
                  <a:schemeClr val="tx1"/>
                </a:solidFill>
                <a:effectLst/>
                <a:latin typeface="Calibri" panose="020F0502020204030204" pitchFamily="34" charset="0"/>
              </a:rPr>
              <a:t> </a:t>
            </a:r>
            <a:endParaRPr lang="en-US" sz="1000" kern="1200" dirty="0">
              <a:solidFill>
                <a:schemeClr val="tx1"/>
              </a:solidFill>
              <a:effectLst/>
              <a:latin typeface="Calibri" panose="020F0502020204030204" pitchFamily="34" charset="0"/>
            </a:endParaRPr>
          </a:p>
          <a:p>
            <a:pPr lvl="0"/>
            <a:r>
              <a:rPr lang="en-US" sz="1000" kern="1200" dirty="0">
                <a:solidFill>
                  <a:schemeClr val="tx1"/>
                </a:solidFill>
                <a:effectLst/>
                <a:latin typeface="Calibri" panose="020F0502020204030204" pitchFamily="34" charset="0"/>
              </a:rPr>
              <a:t>(True) </a:t>
            </a:r>
          </a:p>
          <a:p>
            <a:pPr lvl="0"/>
            <a:r>
              <a:rPr lang="en-US" sz="1000" kern="1200" dirty="0">
                <a:solidFill>
                  <a:schemeClr val="tx1"/>
                </a:solidFill>
                <a:effectLst/>
                <a:latin typeface="Calibri" panose="020F0502020204030204" pitchFamily="34" charset="0"/>
              </a:rPr>
              <a:t>(False) It’s not reserved instances, but spot instances are unused EC2 capacity; the price you pay is determined</a:t>
            </a:r>
            <a:r>
              <a:rPr lang="en-US" sz="1000" kern="1200" baseline="0" dirty="0">
                <a:solidFill>
                  <a:schemeClr val="tx1"/>
                </a:solidFill>
                <a:effectLst/>
                <a:latin typeface="Calibri" panose="020F0502020204030204" pitchFamily="34" charset="0"/>
              </a:rPr>
              <a:t> by the supply and demand for the instances</a:t>
            </a:r>
            <a:r>
              <a:rPr lang="en-US" sz="1000" kern="1200" dirty="0">
                <a:solidFill>
                  <a:schemeClr val="tx1"/>
                </a:solidFill>
                <a:effectLst/>
                <a:latin typeface="Calibri" panose="020F0502020204030204" pitchFamily="34" charset="0"/>
              </a:rPr>
              <a:t>.</a:t>
            </a:r>
          </a:p>
          <a:p>
            <a:pPr lvl="0"/>
            <a:r>
              <a:rPr lang="en-US" sz="1000" kern="1200" dirty="0">
                <a:solidFill>
                  <a:schemeClr val="tx1"/>
                </a:solidFill>
                <a:effectLst/>
                <a:latin typeface="Calibri" panose="020F0502020204030204" pitchFamily="34" charset="0"/>
              </a:rPr>
              <a:t>(True)</a:t>
            </a:r>
          </a:p>
          <a:p>
            <a:pPr lvl="0"/>
            <a:r>
              <a:rPr lang="en-US" sz="1000" kern="1200" dirty="0">
                <a:solidFill>
                  <a:schemeClr val="tx1"/>
                </a:solidFill>
                <a:effectLst/>
                <a:latin typeface="Calibri" panose="020F0502020204030204" pitchFamily="34" charset="0"/>
              </a:rPr>
              <a:t>(True)</a:t>
            </a:r>
          </a:p>
          <a:p>
            <a:pPr lvl="0"/>
            <a:r>
              <a:rPr lang="en-US" sz="1000" kern="1200" dirty="0">
                <a:solidFill>
                  <a:schemeClr val="tx1"/>
                </a:solidFill>
                <a:effectLst/>
                <a:latin typeface="Calibri" panose="020F0502020204030204" pitchFamily="34" charset="0"/>
              </a:rPr>
              <a:t>(True)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Calibri" panose="020F0502020204030204" pitchFamily="34" charset="0"/>
              </a:rPr>
              <a:t>(False) </a:t>
            </a:r>
            <a:r>
              <a:rPr lang="en-US" sz="1000" baseline="0" dirty="0">
                <a:latin typeface="Calibri" panose="020F0502020204030204" pitchFamily="34" charset="0"/>
              </a:rPr>
              <a:t>Sticky sessions can limit your application’s scalability because the load balancer is unable to truly balance the load each time it receives request from a client. With sticky sessions, the load balancer is forced to send all the requests to their original server where the session state was created even though that server might be heavily loaded and there might be another less-loaded server available to take on this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aseline="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aseline="0" dirty="0">
              <a:latin typeface="Calibri" panose="020F0502020204030204" pitchFamily="34" charset="0"/>
            </a:endParaRPr>
          </a:p>
          <a:p>
            <a:pPr lvl="0"/>
            <a:endParaRPr lang="en-US" kern="1200" dirty="0">
              <a:solidFill>
                <a:schemeClr val="tx1"/>
              </a:solidFill>
              <a:effectLst/>
              <a:latin typeface="+mj-lt"/>
              <a:ea typeface="+mn-ea"/>
              <a:cs typeface="+mn-cs"/>
            </a:endParaRPr>
          </a:p>
        </p:txBody>
      </p:sp>
    </p:spTree>
    <p:extLst>
      <p:ext uri="{BB962C8B-B14F-4D97-AF65-F5344CB8AC3E}">
        <p14:creationId xmlns:p14="http://schemas.microsoft.com/office/powerpoint/2010/main" val="36526763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Thanks for participating!</a:t>
            </a:r>
          </a:p>
        </p:txBody>
      </p:sp>
    </p:spTree>
    <p:extLst>
      <p:ext uri="{BB962C8B-B14F-4D97-AF65-F5344CB8AC3E}">
        <p14:creationId xmlns:p14="http://schemas.microsoft.com/office/powerpoint/2010/main" val="2571791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Cloud services can fall</a:t>
            </a:r>
            <a:r>
              <a:rPr lang="en-US" sz="1000" baseline="0" dirty="0">
                <a:latin typeface="Calibri" panose="020F0502020204030204" pitchFamily="34" charset="0"/>
              </a:rPr>
              <a:t> into one of three primary categories, based mainly around how much control (and responsibility) you have over how the service is configured.</a:t>
            </a:r>
          </a:p>
          <a:p>
            <a:endParaRPr lang="en-US" sz="1000" baseline="0" dirty="0">
              <a:latin typeface="Calibri" panose="020F0502020204030204" pitchFamily="34" charset="0"/>
            </a:endParaRPr>
          </a:p>
          <a:p>
            <a:r>
              <a:rPr lang="en-US" sz="1000" b="1" baseline="0" dirty="0">
                <a:latin typeface="Calibri" panose="020F0502020204030204" pitchFamily="34" charset="0"/>
              </a:rPr>
              <a:t>IaaS (Infrastructure as a Service)</a:t>
            </a:r>
          </a:p>
          <a:p>
            <a:pPr marL="3175" lvl="1" indent="0">
              <a:buNone/>
            </a:pPr>
            <a:r>
              <a:rPr lang="en-US" sz="1000" dirty="0">
                <a:latin typeface="Calibri" panose="020F0502020204030204" pitchFamily="34" charset="0"/>
              </a:rPr>
              <a:t>Basic building blocks for cloud IT:</a:t>
            </a:r>
          </a:p>
          <a:p>
            <a:pPr marL="174625" lvl="1" indent="-171450">
              <a:buFont typeface="Arial" charset="0"/>
              <a:buChar char="•"/>
            </a:pPr>
            <a:r>
              <a:rPr lang="en-US" sz="1000" dirty="0">
                <a:latin typeface="Calibri" panose="020F0502020204030204" pitchFamily="34" charset="0"/>
              </a:rPr>
              <a:t>Networking features</a:t>
            </a:r>
          </a:p>
          <a:p>
            <a:pPr marL="174625" lvl="1" indent="-171450">
              <a:buFont typeface="Arial" charset="0"/>
              <a:buChar char="•"/>
            </a:pPr>
            <a:r>
              <a:rPr lang="en-US" sz="1000" dirty="0">
                <a:latin typeface="Calibri" panose="020F0502020204030204" pitchFamily="34" charset="0"/>
              </a:rPr>
              <a:t>Computers</a:t>
            </a:r>
          </a:p>
          <a:p>
            <a:pPr marL="174625" lvl="1" indent="-171450">
              <a:buFont typeface="Arial" charset="0"/>
              <a:buChar char="•"/>
            </a:pPr>
            <a:r>
              <a:rPr lang="en-US" sz="1000" dirty="0">
                <a:latin typeface="Calibri" panose="020F0502020204030204" pitchFamily="34" charset="0"/>
              </a:rPr>
              <a:t>Data storage space</a:t>
            </a:r>
          </a:p>
          <a:p>
            <a:pPr marL="174625" lvl="1" indent="-171450">
              <a:buFont typeface="Arial" charset="0"/>
              <a:buChar char="•"/>
            </a:pPr>
            <a:endParaRPr lang="en-US" sz="1000" dirty="0">
              <a:latin typeface="Calibri" panose="020F0502020204030204" pitchFamily="34" charset="0"/>
            </a:endParaRPr>
          </a:p>
          <a:p>
            <a:pPr marL="3175" lvl="1" indent="0">
              <a:buNone/>
            </a:pPr>
            <a:r>
              <a:rPr lang="en-US" sz="1000" b="1" dirty="0">
                <a:latin typeface="Calibri" panose="020F0502020204030204" pitchFamily="34" charset="0"/>
              </a:rPr>
              <a:t>PaaS (Platform</a:t>
            </a:r>
            <a:r>
              <a:rPr lang="en-US" sz="1000" b="1" baseline="0" dirty="0">
                <a:latin typeface="Calibri" panose="020F0502020204030204" pitchFamily="34" charset="0"/>
              </a:rPr>
              <a:t> as a Service)</a:t>
            </a:r>
          </a:p>
          <a:p>
            <a:pPr marL="3175" marR="0" lvl="1" indent="0" algn="l" defTabSz="457200" rtl="0" eaLnBrk="1" fontAlgn="auto" latinLnBrk="0" hangingPunct="1">
              <a:lnSpc>
                <a:spcPct val="100000"/>
              </a:lnSpc>
              <a:spcBef>
                <a:spcPts val="0"/>
              </a:spcBef>
              <a:spcAft>
                <a:spcPts val="600"/>
              </a:spcAft>
              <a:buClrTx/>
              <a:buSzPct val="100000"/>
              <a:buFont typeface="Arial" panose="020B0604020202020204" pitchFamily="34" charset="0"/>
              <a:buNone/>
              <a:tabLst/>
              <a:defRPr/>
            </a:pPr>
            <a:r>
              <a:rPr lang="en-US" sz="1000" dirty="0">
                <a:latin typeface="Calibri" panose="020F0502020204030204" pitchFamily="34" charset="0"/>
              </a:rPr>
              <a:t>Enables you to run applications without the need to manage underlying infrastructure (i.e., hardware and operating systems).</a:t>
            </a:r>
          </a:p>
          <a:p>
            <a:pPr marL="3175" marR="0" lvl="1" indent="0" algn="l" defTabSz="457200" rtl="0" eaLnBrk="1" fontAlgn="auto" latinLnBrk="0" hangingPunct="1">
              <a:lnSpc>
                <a:spcPct val="100000"/>
              </a:lnSpc>
              <a:spcBef>
                <a:spcPts val="0"/>
              </a:spcBef>
              <a:spcAft>
                <a:spcPts val="600"/>
              </a:spcAft>
              <a:buClrTx/>
              <a:buSzPct val="100000"/>
              <a:buFont typeface="Arial" panose="020B0604020202020204" pitchFamily="34" charset="0"/>
              <a:buNone/>
              <a:tabLst/>
              <a:defRPr/>
            </a:pPr>
            <a:endParaRPr lang="en-US" sz="1000" dirty="0">
              <a:latin typeface="Calibri" panose="020F0502020204030204" pitchFamily="34" charset="0"/>
            </a:endParaRPr>
          </a:p>
          <a:p>
            <a:pPr marL="3175" lvl="1" indent="0">
              <a:buNone/>
            </a:pPr>
            <a:r>
              <a:rPr lang="en-US" sz="1000" b="1" dirty="0">
                <a:latin typeface="Calibri" panose="020F0502020204030204" pitchFamily="34" charset="0"/>
              </a:rPr>
              <a:t>SaaS (Software as a Service)</a:t>
            </a:r>
          </a:p>
          <a:p>
            <a:pPr marL="3175" marR="0" lvl="1" indent="0" algn="l" defTabSz="457200" rtl="0" eaLnBrk="1" fontAlgn="auto" latinLnBrk="0" hangingPunct="1">
              <a:lnSpc>
                <a:spcPct val="100000"/>
              </a:lnSpc>
              <a:spcBef>
                <a:spcPts val="0"/>
              </a:spcBef>
              <a:spcAft>
                <a:spcPts val="600"/>
              </a:spcAft>
              <a:buClrTx/>
              <a:buSzPct val="100000"/>
              <a:buFont typeface="Arial" panose="020B0604020202020204" pitchFamily="34" charset="0"/>
              <a:buNone/>
              <a:tabLst/>
              <a:defRPr/>
            </a:pPr>
            <a:r>
              <a:rPr lang="en-US" sz="1000" dirty="0">
                <a:latin typeface="Calibri" panose="020F0502020204030204" pitchFamily="34" charset="0"/>
              </a:rPr>
              <a:t>Provides you with a completed product that is run and managed by the service provider.</a:t>
            </a:r>
          </a:p>
        </p:txBody>
      </p:sp>
    </p:spTree>
    <p:extLst>
      <p:ext uri="{BB962C8B-B14F-4D97-AF65-F5344CB8AC3E}">
        <p14:creationId xmlns:p14="http://schemas.microsoft.com/office/powerpoint/2010/main" val="2881306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33">
              <a:spcBef>
                <a:spcPct val="0"/>
              </a:spcBef>
              <a:spcAft>
                <a:spcPts val="600"/>
              </a:spcAft>
              <a:defRPr/>
            </a:pPr>
            <a:r>
              <a:rPr lang="en-US" sz="1000" dirty="0">
                <a:latin typeface="Calibri" panose="020F0502020204030204" pitchFamily="34" charset="0"/>
              </a:rPr>
              <a:t>Cloud computing provides a simple way to access servers, storage, databases, and a broad set of application services over the Internet. AWS owns and maintains the network-connected hardware required for these application services, while you provision and use what you need via a web application.</a:t>
            </a:r>
          </a:p>
          <a:p>
            <a:pPr defTabSz="457133">
              <a:spcBef>
                <a:spcPct val="0"/>
              </a:spcBef>
              <a:spcAft>
                <a:spcPts val="600"/>
              </a:spcAft>
              <a:defRPr/>
            </a:pPr>
            <a:endParaRPr lang="en-US" sz="1000" dirty="0">
              <a:latin typeface="Calibri" panose="020F0502020204030204" pitchFamily="34" charset="0"/>
            </a:endParaRPr>
          </a:p>
          <a:p>
            <a:pPr defTabSz="457133">
              <a:spcBef>
                <a:spcPct val="0"/>
              </a:spcBef>
              <a:spcAft>
                <a:spcPts val="600"/>
              </a:spcAft>
              <a:defRPr/>
            </a:pPr>
            <a:r>
              <a:rPr lang="en-US" sz="1000" b="1" dirty="0">
                <a:latin typeface="Calibri" panose="020F0502020204030204" pitchFamily="34" charset="0"/>
              </a:rPr>
              <a:t>Trade capital expense for variable expense</a:t>
            </a:r>
            <a:endParaRPr lang="en-US" sz="1000" b="0" dirty="0">
              <a:latin typeface="Calibri" panose="020F0502020204030204" pitchFamily="34" charset="0"/>
            </a:endParaRPr>
          </a:p>
          <a:p>
            <a:pPr defTabSz="457133">
              <a:spcBef>
                <a:spcPct val="0"/>
              </a:spcBef>
              <a:spcAft>
                <a:spcPts val="600"/>
              </a:spcAft>
              <a:defRPr/>
            </a:pPr>
            <a:r>
              <a:rPr lang="en-US" sz="1000" dirty="0">
                <a:latin typeface="Calibri" panose="020F0502020204030204" pitchFamily="34" charset="0"/>
              </a:rPr>
              <a:t>Instead of investing heavily in data centers and servers before you know how you’re going to use them, you can pay only when you consume computing resources and pay only the amount you consume.</a:t>
            </a:r>
            <a:br>
              <a:rPr lang="en-US" sz="1000" dirty="0">
                <a:latin typeface="Calibri" panose="020F0502020204030204" pitchFamily="34" charset="0"/>
              </a:rPr>
            </a:br>
            <a:endParaRPr lang="en-US" sz="1000" dirty="0">
              <a:latin typeface="Calibri" panose="020F0502020204030204" pitchFamily="34" charset="0"/>
            </a:endParaRPr>
          </a:p>
          <a:p>
            <a:pPr defTabSz="457133">
              <a:spcBef>
                <a:spcPct val="0"/>
              </a:spcBef>
              <a:spcAft>
                <a:spcPts val="600"/>
              </a:spcAft>
              <a:defRPr/>
            </a:pPr>
            <a:r>
              <a:rPr lang="en-US" sz="1000" b="1" dirty="0">
                <a:latin typeface="Calibri" panose="020F0502020204030204" pitchFamily="34" charset="0"/>
              </a:rPr>
              <a:t>Benefit from massive economies of scale</a:t>
            </a:r>
            <a:endParaRPr lang="en-US" sz="1000" b="0" dirty="0">
              <a:latin typeface="Calibri" panose="020F0502020204030204" pitchFamily="34" charset="0"/>
            </a:endParaRPr>
          </a:p>
          <a:p>
            <a:pPr defTabSz="457133">
              <a:spcBef>
                <a:spcPct val="0"/>
              </a:spcBef>
              <a:spcAft>
                <a:spcPts val="600"/>
              </a:spcAft>
              <a:defRPr/>
            </a:pPr>
            <a:r>
              <a:rPr lang="en-US" sz="1000" dirty="0">
                <a:latin typeface="Calibri" panose="020F0502020204030204" pitchFamily="34" charset="0"/>
              </a:rPr>
              <a:t>By using cloud computing, you can achieve a lower variable cost than you can get on your own. Because usage from hundreds of thousands of customers is aggregated in the cloud, providers such as Amazon Web Services can achieve higher economies of scale, which translates into lower pay-as-you-go prices.</a:t>
            </a:r>
            <a:br>
              <a:rPr lang="en-US" sz="1000" dirty="0">
                <a:latin typeface="Calibri" panose="020F0502020204030204" pitchFamily="34" charset="0"/>
              </a:rPr>
            </a:br>
            <a:endParaRPr lang="en-US" sz="1000" dirty="0">
              <a:latin typeface="Calibri" panose="020F0502020204030204" pitchFamily="34" charset="0"/>
            </a:endParaRPr>
          </a:p>
          <a:p>
            <a:pPr defTabSz="457133">
              <a:spcBef>
                <a:spcPct val="0"/>
              </a:spcBef>
              <a:spcAft>
                <a:spcPts val="600"/>
              </a:spcAft>
              <a:defRPr/>
            </a:pPr>
            <a:r>
              <a:rPr lang="en-US" sz="1000" b="1" dirty="0">
                <a:latin typeface="Calibri" panose="020F0502020204030204" pitchFamily="34" charset="0"/>
              </a:rPr>
              <a:t>Stop guessing capacity</a:t>
            </a:r>
            <a:endParaRPr lang="en-US" sz="1000" b="0" dirty="0">
              <a:latin typeface="Calibri" panose="020F0502020204030204" pitchFamily="34" charset="0"/>
            </a:endParaRPr>
          </a:p>
          <a:p>
            <a:pPr defTabSz="457133">
              <a:spcBef>
                <a:spcPct val="0"/>
              </a:spcBef>
              <a:spcAft>
                <a:spcPts val="600"/>
              </a:spcAft>
              <a:defRPr/>
            </a:pPr>
            <a:r>
              <a:rPr lang="en-US" sz="1000" dirty="0">
                <a:latin typeface="Calibri" panose="020F0502020204030204" pitchFamily="34" charset="0"/>
              </a:rPr>
              <a:t>Eliminate guessing about your infrastructure capacity needs. When you make a capacity decision before deploying an application, you often end up either sitting on expensive idle resources or dealing with limited capacity. With cloud computing, these problems go away. You can access as much or as little as you need and scale up and down as required with only a few minutes’ notice.</a:t>
            </a:r>
            <a:br>
              <a:rPr lang="en-US" sz="1000" dirty="0">
                <a:latin typeface="Calibri" panose="020F0502020204030204" pitchFamily="34" charset="0"/>
              </a:rPr>
            </a:br>
            <a:endParaRPr lang="en-US" sz="1000" dirty="0">
              <a:latin typeface="Calibri" panose="020F0502020204030204" pitchFamily="34" charset="0"/>
            </a:endParaRPr>
          </a:p>
          <a:p>
            <a:pPr defTabSz="457133">
              <a:spcBef>
                <a:spcPct val="0"/>
              </a:spcBef>
              <a:spcAft>
                <a:spcPts val="600"/>
              </a:spcAft>
              <a:defRPr/>
            </a:pPr>
            <a:r>
              <a:rPr lang="en-US" sz="1000" b="1" dirty="0">
                <a:latin typeface="Calibri" panose="020F0502020204030204" pitchFamily="34" charset="0"/>
              </a:rPr>
              <a:t>Increase speed and agility</a:t>
            </a:r>
            <a:endParaRPr lang="en-US" sz="1000" b="0" dirty="0">
              <a:latin typeface="Calibri" panose="020F0502020204030204" pitchFamily="34" charset="0"/>
            </a:endParaRPr>
          </a:p>
          <a:p>
            <a:pPr defTabSz="457133">
              <a:spcBef>
                <a:spcPct val="0"/>
              </a:spcBef>
              <a:spcAft>
                <a:spcPts val="600"/>
              </a:spcAft>
              <a:defRPr/>
            </a:pPr>
            <a:r>
              <a:rPr lang="en-US" sz="1000" dirty="0">
                <a:latin typeface="Calibri" panose="020F0502020204030204" pitchFamily="34" charset="0"/>
              </a:rPr>
              <a:t>In a cloud computing environment, new IT resources are only ever a click away, which means you reduce the time it takes to make those resources available to your developers from weeks to just minutes. This results in a dramatic increase in agility for the organization, because the cost and time it takes to experiment and develop is significantly lower.</a:t>
            </a:r>
            <a:br>
              <a:rPr lang="en-US" sz="1000" dirty="0">
                <a:latin typeface="Calibri" panose="020F0502020204030204" pitchFamily="34" charset="0"/>
              </a:rPr>
            </a:br>
            <a:endParaRPr lang="en-US" sz="1000" dirty="0">
              <a:latin typeface="Calibri" panose="020F0502020204030204" pitchFamily="34" charset="0"/>
            </a:endParaRPr>
          </a:p>
          <a:p>
            <a:pPr defTabSz="457133">
              <a:spcBef>
                <a:spcPct val="0"/>
              </a:spcBef>
              <a:spcAft>
                <a:spcPts val="600"/>
              </a:spcAft>
              <a:defRPr/>
            </a:pPr>
            <a:r>
              <a:rPr lang="en-US" sz="1000" b="1" dirty="0">
                <a:latin typeface="Calibri" panose="020F0502020204030204" pitchFamily="34" charset="0"/>
              </a:rPr>
              <a:t>Stop spending money on running and maintaining data centers</a:t>
            </a:r>
            <a:endParaRPr lang="en-US" sz="1000" b="0" dirty="0">
              <a:latin typeface="Calibri" panose="020F0502020204030204" pitchFamily="34" charset="0"/>
            </a:endParaRPr>
          </a:p>
          <a:p>
            <a:pPr defTabSz="457133">
              <a:spcBef>
                <a:spcPct val="0"/>
              </a:spcBef>
              <a:spcAft>
                <a:spcPts val="600"/>
              </a:spcAft>
              <a:defRPr/>
            </a:pPr>
            <a:r>
              <a:rPr lang="en-US" sz="1000" dirty="0">
                <a:latin typeface="Calibri" panose="020F0502020204030204" pitchFamily="34" charset="0"/>
              </a:rPr>
              <a:t>Focus on projects that differentiate your business, not the infrastructure. Cloud computing lets you focus on your own customers, instead of on the heavy lifting of racking, stacking, and powering servers.</a:t>
            </a:r>
            <a:br>
              <a:rPr lang="en-US" sz="1000" dirty="0">
                <a:latin typeface="Calibri" panose="020F0502020204030204" pitchFamily="34" charset="0"/>
              </a:rPr>
            </a:br>
            <a:endParaRPr lang="en-US" sz="1000" dirty="0">
              <a:latin typeface="Calibri" panose="020F0502020204030204" pitchFamily="34" charset="0"/>
            </a:endParaRPr>
          </a:p>
          <a:p>
            <a:pPr defTabSz="457133">
              <a:spcBef>
                <a:spcPct val="0"/>
              </a:spcBef>
              <a:spcAft>
                <a:spcPts val="600"/>
              </a:spcAft>
              <a:defRPr/>
            </a:pPr>
            <a:r>
              <a:rPr lang="en-US" sz="1000" b="1" dirty="0">
                <a:latin typeface="Calibri" panose="020F0502020204030204" pitchFamily="34" charset="0"/>
              </a:rPr>
              <a:t>Go global in minutes</a:t>
            </a:r>
            <a:endParaRPr lang="en-US" sz="1000" b="0" dirty="0">
              <a:latin typeface="Calibri" panose="020F0502020204030204" pitchFamily="34" charset="0"/>
            </a:endParaRPr>
          </a:p>
          <a:p>
            <a:pPr defTabSz="457133">
              <a:spcBef>
                <a:spcPct val="0"/>
              </a:spcBef>
              <a:spcAft>
                <a:spcPts val="600"/>
              </a:spcAft>
              <a:defRPr/>
            </a:pPr>
            <a:r>
              <a:rPr lang="en-US" sz="1000" dirty="0">
                <a:latin typeface="Calibri" panose="020F0502020204030204" pitchFamily="34" charset="0"/>
              </a:rPr>
              <a:t>Easily deploy your application in multiple regions around the world with just a few clicks. This means you can provide a lower latency and better experience for your customers simply and at minimal cost.</a:t>
            </a:r>
          </a:p>
          <a:p>
            <a:endParaRPr lang="en-US" dirty="0"/>
          </a:p>
        </p:txBody>
      </p:sp>
    </p:spTree>
    <p:extLst>
      <p:ext uri="{BB962C8B-B14F-4D97-AF65-F5344CB8AC3E}">
        <p14:creationId xmlns:p14="http://schemas.microsoft.com/office/powerpoint/2010/main" val="2130118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000" dirty="0">
                <a:latin typeface="Calibri" panose="020F0502020204030204" pitchFamily="34" charset="0"/>
              </a:rPr>
              <a:t>Amazon Web Services is 10+ years in the making. Amazon Web Services, also abbreviated to AWS, is a collection of remote computing services called </a:t>
            </a:r>
            <a:r>
              <a:rPr lang="en-US" sz="1000" i="1" dirty="0">
                <a:latin typeface="Calibri" panose="020F0502020204030204" pitchFamily="34" charset="0"/>
              </a:rPr>
              <a:t>web services</a:t>
            </a:r>
            <a:r>
              <a:rPr lang="en-US" sz="1000" dirty="0">
                <a:latin typeface="Calibri" panose="020F0502020204030204" pitchFamily="34" charset="0"/>
              </a:rPr>
              <a:t>. These web services make up a cloud computing platform offered via the Internet. We deliver web-based cloud services for storage, computing, networking, databases, and more. </a:t>
            </a:r>
          </a:p>
          <a:p>
            <a:pPr>
              <a:spcAft>
                <a:spcPts val="600"/>
              </a:spcAft>
            </a:pPr>
            <a:endParaRPr lang="en-US" sz="1000" dirty="0">
              <a:latin typeface="Calibri" panose="020F0502020204030204" pitchFamily="34" charset="0"/>
            </a:endParaRPr>
          </a:p>
          <a:p>
            <a:pPr>
              <a:spcAft>
                <a:spcPts val="600"/>
              </a:spcAft>
            </a:pPr>
            <a:r>
              <a:rPr lang="en-US" sz="1000" dirty="0">
                <a:latin typeface="Calibri" panose="020F0502020204030204" pitchFamily="34" charset="0"/>
              </a:rPr>
              <a:t>The AWS mission is to enable businesses and developers to use web services to build scalable, sophisticated applications. Web services is another</a:t>
            </a:r>
            <a:r>
              <a:rPr lang="en-US" sz="1000" baseline="0" dirty="0">
                <a:latin typeface="Calibri" panose="020F0502020204030204" pitchFamily="34" charset="0"/>
              </a:rPr>
              <a:t> name for </a:t>
            </a:r>
            <a:r>
              <a:rPr lang="en-US" sz="1000" dirty="0">
                <a:latin typeface="Calibri" panose="020F0502020204030204" pitchFamily="34" charset="0"/>
              </a:rPr>
              <a:t>what people now call “the cloud.”</a:t>
            </a:r>
          </a:p>
          <a:p>
            <a:pPr>
              <a:spcAft>
                <a:spcPts val="600"/>
              </a:spcAft>
            </a:pPr>
            <a:endParaRPr lang="en-US" sz="1000" dirty="0">
              <a:latin typeface="Calibri" panose="020F0502020204030204" pitchFamily="34" charset="0"/>
            </a:endParaRPr>
          </a:p>
          <a:p>
            <a:pPr>
              <a:spcAft>
                <a:spcPts val="600"/>
              </a:spcAft>
            </a:pPr>
            <a:r>
              <a:rPr lang="en-US" sz="1000" dirty="0">
                <a:latin typeface="Calibri" panose="020F0502020204030204" pitchFamily="34" charset="0"/>
              </a:rPr>
              <a:t>Select the link to learn more. </a:t>
            </a:r>
            <a:br>
              <a:rPr lang="en-US" sz="1000" dirty="0">
                <a:latin typeface="Calibri" panose="020F0502020204030204" pitchFamily="34" charset="0"/>
              </a:rPr>
            </a:br>
            <a:r>
              <a:rPr lang="en-US" sz="1000" dirty="0">
                <a:latin typeface="Calibri" panose="020F0502020204030204" pitchFamily="34" charset="0"/>
                <a:hlinkClick r:id="rId3"/>
              </a:rPr>
              <a:t>http://aws.amazon.com</a:t>
            </a:r>
            <a:endParaRPr lang="en-US" sz="1000" dirty="0">
              <a:latin typeface="Calibri" panose="020F0502020204030204" pitchFamily="34" charset="0"/>
            </a:endParaRPr>
          </a:p>
          <a:p>
            <a:endParaRPr lang="en-US" dirty="0"/>
          </a:p>
        </p:txBody>
      </p:sp>
    </p:spTree>
    <p:extLst>
      <p:ext uri="{BB962C8B-B14F-4D97-AF65-F5344CB8AC3E}">
        <p14:creationId xmlns:p14="http://schemas.microsoft.com/office/powerpoint/2010/main" val="4260107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000" kern="1200" dirty="0">
                <a:solidFill>
                  <a:schemeClr val="tx1"/>
                </a:solidFill>
                <a:effectLst/>
                <a:latin typeface="Calibri" panose="020F0502020204030204" pitchFamily="34" charset="0"/>
              </a:rPr>
              <a:t>Amazon Web Services offers a broad set of global compute, storage, database, analytics, application, and deployment services that help organizations move faster, lower IT costs, and scale applications. These services are trusted by the largest enterprises and the hottest start-ups to power a wide variety of workloads including web and mobile applications, IoT, data processing and warehousing, storage, archive.</a:t>
            </a:r>
          </a:p>
          <a:p>
            <a:pPr>
              <a:spcAft>
                <a:spcPts val="600"/>
              </a:spcAft>
            </a:pPr>
            <a:endParaRPr lang="en-US" sz="1000" dirty="0">
              <a:latin typeface="Calibri" panose="020F0502020204030204" pitchFamily="34" charset="0"/>
            </a:endParaRPr>
          </a:p>
          <a:p>
            <a:pPr>
              <a:spcAft>
                <a:spcPts val="600"/>
              </a:spcAft>
            </a:pPr>
            <a:r>
              <a:rPr lang="en-US" sz="1000" dirty="0">
                <a:latin typeface="Calibri" panose="020F0502020204030204" pitchFamily="34" charset="0"/>
              </a:rPr>
              <a:t>AWS cloud computing provides a simple way to access servers, storage, databases, and a broad set of application services over the internet. AWS owns and maintains the network-connected hardware required for these application services, while you provision and use what you need. </a:t>
            </a:r>
          </a:p>
          <a:p>
            <a:pPr>
              <a:spcAft>
                <a:spcPts val="600"/>
              </a:spcAft>
            </a:pPr>
            <a:endParaRPr lang="en-US" sz="1000" dirty="0">
              <a:latin typeface="Calibri" panose="020F0502020204030204" pitchFamily="34" charset="0"/>
            </a:endParaRPr>
          </a:p>
          <a:p>
            <a:pPr>
              <a:spcAft>
                <a:spcPts val="600"/>
              </a:spcAft>
            </a:pPr>
            <a:endParaRPr lang="en-US" sz="1200" baseline="0" dirty="0">
              <a:latin typeface="+mn-lt"/>
            </a:endParaRPr>
          </a:p>
        </p:txBody>
      </p:sp>
    </p:spTree>
    <p:extLst>
      <p:ext uri="{BB962C8B-B14F-4D97-AF65-F5344CB8AC3E}">
        <p14:creationId xmlns:p14="http://schemas.microsoft.com/office/powerpoint/2010/main" val="2478207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342353"/>
          </a:xfrm>
        </p:spPr>
        <p:txBody>
          <a:bodyPr/>
          <a:lstStyle/>
          <a:p>
            <a:r>
              <a:rPr lang="en-US" sz="1000" dirty="0">
                <a:latin typeface="Calibri" panose="020F0502020204030204" pitchFamily="34" charset="0"/>
              </a:rPr>
              <a:t>AWS provides several</a:t>
            </a:r>
            <a:r>
              <a:rPr lang="en-US" sz="1000" baseline="0" dirty="0">
                <a:latin typeface="Calibri" panose="020F0502020204030204" pitchFamily="34" charset="0"/>
              </a:rPr>
              <a:t> </a:t>
            </a:r>
            <a:r>
              <a:rPr lang="en-US" sz="1000" dirty="0">
                <a:latin typeface="Calibri" panose="020F0502020204030204" pitchFamily="34" charset="0"/>
              </a:rPr>
              <a:t>foundation services to help run your application in the cloud.</a:t>
            </a:r>
            <a:r>
              <a:rPr lang="en-US" sz="1000" baseline="0" dirty="0">
                <a:latin typeface="Calibri" panose="020F0502020204030204" pitchFamily="34" charset="0"/>
              </a:rPr>
              <a:t> AWS services can be broadly grouped into the following categories:</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baseline="0" dirty="0">
                <a:latin typeface="Calibri" panose="020F0502020204030204" pitchFamily="34" charset="0"/>
              </a:rPr>
              <a:t>Compute</a:t>
            </a:r>
            <a:r>
              <a:rPr lang="en-US" sz="1000" baseline="0" dirty="0">
                <a:latin typeface="Calibri" panose="020F0502020204030204" pitchFamily="34" charset="0"/>
              </a:rPr>
              <a:t>: Amazon Elastic Compute Cloud (EC2) is the linchpin of AWS compute services. EC2 reduces the time required to obtain and boot new server instances to minutes, which allows you to quickly scale capacity, both up and down, as your computing requirements change. The EC2 service can be combined with Elastic Load Balancing and Auto Scaling services to develop a high availability and high performance infrastructure for your applications.</a:t>
            </a:r>
            <a:endParaRPr lang="en-US" sz="1000" dirty="0">
              <a:latin typeface="Calibri" panose="020F0502020204030204" pitchFamily="34" charset="0"/>
            </a:endParaRPr>
          </a:p>
          <a:p>
            <a:pPr marL="171450" indent="-171450">
              <a:buFont typeface="Arial" panose="020B0604020202020204" pitchFamily="34" charset="0"/>
              <a:buChar char="•"/>
            </a:pPr>
            <a:r>
              <a:rPr lang="en-US" sz="1000" b="1" baseline="0" dirty="0">
                <a:latin typeface="Calibri" panose="020F0502020204030204" pitchFamily="34" charset="0"/>
              </a:rPr>
              <a:t>Networking</a:t>
            </a:r>
            <a:r>
              <a:rPr lang="en-US" sz="1000" baseline="0" dirty="0">
                <a:latin typeface="Calibri" panose="020F0502020204030204" pitchFamily="34" charset="0"/>
              </a:rPr>
              <a:t>: The networking group of services provides a DNS service, gives you direct control over your virtual networking environment on AWS, and enables you to interact with Amazon EC2 instances as if they were within your existing network.</a:t>
            </a:r>
          </a:p>
          <a:p>
            <a:pPr marL="171450" indent="-171450">
              <a:buFont typeface="Arial" panose="020B0604020202020204" pitchFamily="34" charset="0"/>
              <a:buChar char="•"/>
            </a:pPr>
            <a:r>
              <a:rPr lang="en-US" sz="1000" b="1" baseline="0" dirty="0">
                <a:latin typeface="Calibri" panose="020F0502020204030204" pitchFamily="34" charset="0"/>
              </a:rPr>
              <a:t>Storage</a:t>
            </a:r>
            <a:r>
              <a:rPr lang="en-US" sz="1000" baseline="0" dirty="0">
                <a:latin typeface="Calibri" panose="020F0502020204030204" pitchFamily="34" charset="0"/>
              </a:rPr>
              <a:t>: AWS provides several storage options that correspond to the type of usage and data. </a:t>
            </a:r>
          </a:p>
          <a:p>
            <a:endParaRPr lang="en-US" dirty="0"/>
          </a:p>
        </p:txBody>
      </p:sp>
    </p:spTree>
    <p:extLst>
      <p:ext uri="{BB962C8B-B14F-4D97-AF65-F5344CB8AC3E}">
        <p14:creationId xmlns:p14="http://schemas.microsoft.com/office/powerpoint/2010/main" val="13577392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oleObject" Target="../embeddings/oleObject2.bin"/><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wmf"/><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wmf"/><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7.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50DAE32-59BE-D649-9FFE-D121D5BA892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aphicFrame>
        <p:nvGraphicFramePr>
          <p:cNvPr id="12" name="Object 11">
            <a:extLst>
              <a:ext uri="{FF2B5EF4-FFF2-40B4-BE49-F238E27FC236}">
                <a16:creationId xmlns:a16="http://schemas.microsoft.com/office/drawing/2014/main" id="{80DEBD7B-5FA9-4992-A601-EB72CF549893}"/>
              </a:ext>
            </a:extLst>
          </p:cNvPr>
          <p:cNvGraphicFramePr>
            <a:graphicFrameLocks noChangeAspect="1"/>
          </p:cNvGraphicFramePr>
          <p:nvPr userDrawn="1">
            <p:extLst/>
          </p:nvPr>
        </p:nvGraphicFramePr>
        <p:xfrm>
          <a:off x="12185650" y="25400"/>
          <a:ext cx="9525" cy="6858000"/>
        </p:xfrm>
        <a:graphic>
          <a:graphicData uri="http://schemas.openxmlformats.org/presentationml/2006/ole">
            <mc:AlternateContent xmlns:mc="http://schemas.openxmlformats.org/markup-compatibility/2006">
              <mc:Choice xmlns:v="urn:schemas-microsoft-com:vml" Requires="v">
                <p:oleObj spid="_x0000_s6202" name="Image" r:id="rId5" imgW="12600" imgH="9142560" progId="Photoshop.Image.17">
                  <p:embed/>
                </p:oleObj>
              </mc:Choice>
              <mc:Fallback>
                <p:oleObj name="Image" r:id="rId5" imgW="12600" imgH="9142560" progId="Photoshop.Image.17">
                  <p:embed/>
                  <p:pic>
                    <p:nvPicPr>
                      <p:cNvPr id="12" name="Object 11">
                        <a:extLst>
                          <a:ext uri="{FF2B5EF4-FFF2-40B4-BE49-F238E27FC236}">
                            <a16:creationId xmlns:a16="http://schemas.microsoft.com/office/drawing/2014/main" id="{80DEBD7B-5FA9-4992-A601-EB72CF549893}"/>
                          </a:ext>
                        </a:extLst>
                      </p:cNvPr>
                      <p:cNvPicPr/>
                      <p:nvPr/>
                    </p:nvPicPr>
                    <p:blipFill>
                      <a:blip r:embed="rId6"/>
                      <a:stretch>
                        <a:fillRect/>
                      </a:stretch>
                    </p:blipFill>
                    <p:spPr>
                      <a:xfrm>
                        <a:off x="12185650" y="25400"/>
                        <a:ext cx="9525" cy="68580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7120EA26-A6C6-4FDA-A6D6-DC0B8AAABE75}"/>
              </a:ext>
            </a:extLst>
          </p:cNvPr>
          <p:cNvGraphicFramePr>
            <a:graphicFrameLocks noChangeAspect="1"/>
          </p:cNvGraphicFramePr>
          <p:nvPr userDrawn="1">
            <p:extLst/>
          </p:nvPr>
        </p:nvGraphicFramePr>
        <p:xfrm>
          <a:off x="12186206" y="0"/>
          <a:ext cx="9525" cy="6858000"/>
        </p:xfrm>
        <a:graphic>
          <a:graphicData uri="http://schemas.openxmlformats.org/presentationml/2006/ole">
            <mc:AlternateContent xmlns:mc="http://schemas.openxmlformats.org/markup-compatibility/2006">
              <mc:Choice xmlns:v="urn:schemas-microsoft-com:vml" Requires="v">
                <p:oleObj spid="_x0000_s6203" name="Image" r:id="rId7" imgW="12600" imgH="9142560" progId="Photoshop.Image.17">
                  <p:embed/>
                </p:oleObj>
              </mc:Choice>
              <mc:Fallback>
                <p:oleObj name="Image" r:id="rId7" imgW="12600" imgH="9142560" progId="Photoshop.Image.17">
                  <p:embed/>
                  <p:pic>
                    <p:nvPicPr>
                      <p:cNvPr id="13" name="Object 12">
                        <a:extLst>
                          <a:ext uri="{FF2B5EF4-FFF2-40B4-BE49-F238E27FC236}">
                            <a16:creationId xmlns:a16="http://schemas.microsoft.com/office/drawing/2014/main" id="{7120EA26-A6C6-4FDA-A6D6-DC0B8AAABE75}"/>
                          </a:ext>
                        </a:extLst>
                      </p:cNvPr>
                      <p:cNvPicPr/>
                      <p:nvPr/>
                    </p:nvPicPr>
                    <p:blipFill>
                      <a:blip r:embed="rId6"/>
                      <a:stretch>
                        <a:fillRect/>
                      </a:stretch>
                    </p:blipFill>
                    <p:spPr>
                      <a:xfrm>
                        <a:off x="12186206" y="0"/>
                        <a:ext cx="9525" cy="6858000"/>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3661478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48F4DF-3F70-9741-88EF-AE36E64A44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8"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FC43BFD-8FF7-A343-A8A6-E2338FCE8046}" type="slidenum">
              <a:rPr kumimoji="0" lang="en-US" sz="1200" b="0" i="0" u="none" strike="noStrike" kern="1200" cap="none" spc="0" normalizeH="0" baseline="0" noProof="0" smtClean="0">
                <a:ln>
                  <a:noFill/>
                </a:ln>
                <a:solidFill>
                  <a:prstClr val="white"/>
                </a:solidFill>
                <a:effectLst/>
                <a:uLnTx/>
                <a:uFillTx/>
                <a:latin typeface="Helvetica Neue LT Std 65 Medium"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Helvetica Neue LT Std 65 Medium" charset="0"/>
            </a:endParaRPr>
          </a:p>
        </p:txBody>
      </p:sp>
    </p:spTree>
    <p:extLst>
      <p:ext uri="{BB962C8B-B14F-4D97-AF65-F5344CB8AC3E}">
        <p14:creationId xmlns:p14="http://schemas.microsoft.com/office/powerpoint/2010/main" val="1396515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83F21E7-3EA2-4A41-A1E1-94964501D5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FC43BFD-8FF7-A343-A8A6-E2338FCE8046}" type="slidenum">
              <a:rPr kumimoji="0" lang="en-US" sz="1200" b="0" i="0" u="none" strike="noStrike" kern="1200" cap="none" spc="0" normalizeH="0" baseline="0" noProof="0" smtClean="0">
                <a:ln>
                  <a:noFill/>
                </a:ln>
                <a:solidFill>
                  <a:prstClr val="white"/>
                </a:solidFill>
                <a:effectLst/>
                <a:uLnTx/>
                <a:uFillTx/>
                <a:latin typeface="Helvetica Neue LT Std 65 Medium"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Helvetica Neue LT Std 65 Medium" charset="0"/>
            </a:endParaRPr>
          </a:p>
        </p:txBody>
      </p:sp>
    </p:spTree>
    <p:extLst>
      <p:ext uri="{BB962C8B-B14F-4D97-AF65-F5344CB8AC3E}">
        <p14:creationId xmlns:p14="http://schemas.microsoft.com/office/powerpoint/2010/main" val="2727197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BCF0B9A-074E-EA49-AC6E-1367D13ABB8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94" y="-2237"/>
            <a:ext cx="12193268"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228600" indent="-228600">
              <a:buFontTx/>
              <a:buBlip>
                <a:blip r:embed="rId5"/>
              </a:buBlip>
              <a:defRPr b="0" i="0">
                <a:solidFill>
                  <a:schemeClr val="tx1"/>
                </a:solidFill>
                <a:latin typeface="Amazon Ember Light" charset="0"/>
                <a:ea typeface="Amazon Ember Light" charset="0"/>
                <a:cs typeface="Amazon Ember Light" charset="0"/>
              </a:defRPr>
            </a:lvl1pPr>
            <a:lvl2pPr marL="685800" indent="-228600">
              <a:buFontTx/>
              <a:buBlip>
                <a:blip r:embed="rId5"/>
              </a:buBlip>
              <a:defRPr b="0" i="0">
                <a:solidFill>
                  <a:schemeClr val="tx1"/>
                </a:solidFill>
                <a:latin typeface="Amazon Ember Light" charset="0"/>
                <a:ea typeface="Amazon Ember Light" charset="0"/>
                <a:cs typeface="Amazon Ember Light" charset="0"/>
              </a:defRPr>
            </a:lvl2pPr>
            <a:lvl3pPr marL="1143000" indent="-228600">
              <a:buFontTx/>
              <a:buBlip>
                <a:blip r:embed="rId5"/>
              </a:buBlip>
              <a:defRPr b="0" i="0">
                <a:solidFill>
                  <a:schemeClr val="tx1"/>
                </a:solidFill>
                <a:latin typeface="Amazon Ember Light" charset="0"/>
                <a:ea typeface="Amazon Ember Light" charset="0"/>
                <a:cs typeface="Amazon Ember Light" charset="0"/>
              </a:defRPr>
            </a:lvl3pPr>
            <a:lvl4pPr marL="1600200" indent="-228600">
              <a:buFontTx/>
              <a:buBlip>
                <a:blip r:embed="rId5"/>
              </a:buBlip>
              <a:defRPr b="0" i="0">
                <a:solidFill>
                  <a:schemeClr val="tx1"/>
                </a:solidFill>
                <a:latin typeface="Amazon Ember Light" charset="0"/>
                <a:ea typeface="Amazon Ember Light" charset="0"/>
                <a:cs typeface="Amazon Ember Light" charset="0"/>
              </a:defRPr>
            </a:lvl4pPr>
            <a:lvl5pPr marL="2057400" indent="-228600">
              <a:buFontTx/>
              <a:buBlip>
                <a:blip r:embed="rId5"/>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extLst/>
          </p:nvPr>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spid="_x0000_s7198" name="Image" r:id="rId6" imgW="12600" imgH="9142560" progId="Photoshop.Image.17">
                  <p:embed/>
                </p:oleObj>
              </mc:Choice>
              <mc:Fallback>
                <p:oleObj name="Image" r:id="rId6" imgW="12600" imgH="9142560" progId="Photoshop.Image.17">
                  <p:embed/>
                  <p:pic>
                    <p:nvPicPr>
                      <p:cNvPr id="11" name="Object 10">
                        <a:extLst>
                          <a:ext uri="{FF2B5EF4-FFF2-40B4-BE49-F238E27FC236}">
                            <a16:creationId xmlns:a16="http://schemas.microsoft.com/office/drawing/2014/main" id="{203EF237-8DE6-4679-839B-F52D6B83D301}"/>
                          </a:ext>
                        </a:extLst>
                      </p:cNvPr>
                      <p:cNvPicPr/>
                      <p:nvPr/>
                    </p:nvPicPr>
                    <p:blipFill>
                      <a:blip r:embed="rId7"/>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9" name="TextBox 8"/>
          <p:cNvSpPr txBox="1"/>
          <p:nvPr userDrawn="1"/>
        </p:nvSpPr>
        <p:spPr>
          <a:xfrm>
            <a:off x="251791" y="6480313"/>
            <a:ext cx="4108174"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85000"/>
                    <a:lumOff val="15000"/>
                  </a:prstClr>
                </a:solidFill>
                <a:effectLst/>
                <a:uLnTx/>
                <a:uFillTx/>
                <a:latin typeface="Amazon Ember Light" charset="0"/>
                <a:ea typeface="Amazon Ember Light" charset="0"/>
                <a:cs typeface="Amazon Ember Light" charset="0"/>
              </a:rPr>
              <a:t>© 2019, Amazon Web Services, Inc. or its Affiliates. All rights reserved.</a:t>
            </a:r>
          </a:p>
        </p:txBody>
      </p:sp>
    </p:spTree>
    <p:custDataLst>
      <p:tags r:id="rId2"/>
    </p:custDataLst>
    <p:extLst>
      <p:ext uri="{BB962C8B-B14F-4D97-AF65-F5344CB8AC3E}">
        <p14:creationId xmlns:p14="http://schemas.microsoft.com/office/powerpoint/2010/main" val="395119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20C3391-EEF3-B241-BBD1-48B661D0A83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5"/>
              </a:buBlip>
              <a:defRPr b="0" i="0">
                <a:solidFill>
                  <a:schemeClr val="tx1"/>
                </a:solidFill>
                <a:latin typeface="Amazon Ember Light" charset="0"/>
                <a:ea typeface="Amazon Ember Light" charset="0"/>
                <a:cs typeface="Amazon Ember Light" charset="0"/>
              </a:defRPr>
            </a:lvl1pPr>
            <a:lvl2pPr marL="685800" indent="-228600">
              <a:buFontTx/>
              <a:buBlip>
                <a:blip r:embed="rId5"/>
              </a:buBlip>
              <a:defRPr b="0" i="0">
                <a:solidFill>
                  <a:schemeClr val="tx1"/>
                </a:solidFill>
                <a:latin typeface="Amazon Ember Light" charset="0"/>
                <a:ea typeface="Amazon Ember Light" charset="0"/>
                <a:cs typeface="Amazon Ember Light" charset="0"/>
              </a:defRPr>
            </a:lvl2pPr>
            <a:lvl3pPr marL="1143000" indent="-228600">
              <a:buFontTx/>
              <a:buBlip>
                <a:blip r:embed="rId5"/>
              </a:buBlip>
              <a:defRPr b="0" i="0">
                <a:solidFill>
                  <a:schemeClr val="tx1"/>
                </a:solidFill>
                <a:latin typeface="Amazon Ember Light" charset="0"/>
                <a:ea typeface="Amazon Ember Light" charset="0"/>
                <a:cs typeface="Amazon Ember Light" charset="0"/>
              </a:defRPr>
            </a:lvl3pPr>
            <a:lvl4pPr marL="1600200" indent="-228600">
              <a:buFontTx/>
              <a:buBlip>
                <a:blip r:embed="rId5"/>
              </a:buBlip>
              <a:defRPr b="0" i="0">
                <a:solidFill>
                  <a:schemeClr val="tx1"/>
                </a:solidFill>
                <a:latin typeface="Amazon Ember Light" charset="0"/>
                <a:ea typeface="Amazon Ember Light" charset="0"/>
                <a:cs typeface="Amazon Ember Light" charset="0"/>
              </a:defRPr>
            </a:lvl4pPr>
            <a:lvl5pPr marL="2057400" indent="-228600">
              <a:buFontTx/>
              <a:buBlip>
                <a:blip r:embed="rId5"/>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extLst/>
          </p:nvPr>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spid="_x0000_s8222" name="Image" r:id="rId6" imgW="12600" imgH="9142560" progId="Photoshop.Image.17">
                  <p:embed/>
                </p:oleObj>
              </mc:Choice>
              <mc:Fallback>
                <p:oleObj name="Image" r:id="rId6" imgW="12600" imgH="9142560" progId="Photoshop.Image.17">
                  <p:embed/>
                  <p:pic>
                    <p:nvPicPr>
                      <p:cNvPr id="11" name="Object 10">
                        <a:extLst>
                          <a:ext uri="{FF2B5EF4-FFF2-40B4-BE49-F238E27FC236}">
                            <a16:creationId xmlns:a16="http://schemas.microsoft.com/office/drawing/2014/main" id="{203EF237-8DE6-4679-839B-F52D6B83D301}"/>
                          </a:ext>
                        </a:extLst>
                      </p:cNvPr>
                      <p:cNvPicPr/>
                      <p:nvPr/>
                    </p:nvPicPr>
                    <p:blipFill>
                      <a:blip r:embed="rId7"/>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5"/>
              </a:buBlip>
              <a:defRPr b="0" i="0">
                <a:solidFill>
                  <a:schemeClr val="tx1"/>
                </a:solidFill>
                <a:latin typeface="Amazon Ember Light" charset="0"/>
                <a:ea typeface="Amazon Ember Light" charset="0"/>
                <a:cs typeface="Amazon Ember Light" charset="0"/>
              </a:defRPr>
            </a:lvl1pPr>
            <a:lvl2pPr marL="685800" indent="-228600">
              <a:buFontTx/>
              <a:buBlip>
                <a:blip r:embed="rId5"/>
              </a:buBlip>
              <a:defRPr b="0" i="0">
                <a:solidFill>
                  <a:schemeClr val="tx1"/>
                </a:solidFill>
                <a:latin typeface="Amazon Ember Light" charset="0"/>
                <a:ea typeface="Amazon Ember Light" charset="0"/>
                <a:cs typeface="Amazon Ember Light" charset="0"/>
              </a:defRPr>
            </a:lvl2pPr>
            <a:lvl3pPr marL="1143000" indent="-228600">
              <a:buFontTx/>
              <a:buBlip>
                <a:blip r:embed="rId5"/>
              </a:buBlip>
              <a:defRPr b="0" i="0">
                <a:solidFill>
                  <a:schemeClr val="tx1"/>
                </a:solidFill>
                <a:latin typeface="Amazon Ember Light" charset="0"/>
                <a:ea typeface="Amazon Ember Light" charset="0"/>
                <a:cs typeface="Amazon Ember Light" charset="0"/>
              </a:defRPr>
            </a:lvl3pPr>
            <a:lvl4pPr marL="1600200" indent="-228600">
              <a:buFontTx/>
              <a:buBlip>
                <a:blip r:embed="rId5"/>
              </a:buBlip>
              <a:defRPr b="0" i="0">
                <a:solidFill>
                  <a:schemeClr val="tx1"/>
                </a:solidFill>
                <a:latin typeface="Amazon Ember Light" charset="0"/>
                <a:ea typeface="Amazon Ember Light" charset="0"/>
                <a:cs typeface="Amazon Ember Light" charset="0"/>
              </a:defRPr>
            </a:lvl4pPr>
            <a:lvl5pPr marL="2057400" indent="-228600">
              <a:buFontTx/>
              <a:buBlip>
                <a:blip r:embed="rId5"/>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85000"/>
                    <a:lumOff val="15000"/>
                  </a:prstClr>
                </a:solidFill>
                <a:effectLst/>
                <a:uLnTx/>
                <a:uFillTx/>
                <a:latin typeface="Amazon Ember Light" charset="0"/>
                <a:ea typeface="Amazon Ember Light" charset="0"/>
                <a:cs typeface="Amazon Ember Light" charset="0"/>
              </a:rPr>
              <a:t>© 2018, Amazon Web Services, Inc. or its Affiliates. All rights reserved.</a:t>
            </a:r>
          </a:p>
        </p:txBody>
      </p:sp>
    </p:spTree>
    <p:custDataLst>
      <p:tags r:id="rId2"/>
    </p:custDataLst>
    <p:extLst>
      <p:ext uri="{BB962C8B-B14F-4D97-AF65-F5344CB8AC3E}">
        <p14:creationId xmlns:p14="http://schemas.microsoft.com/office/powerpoint/2010/main" val="27007562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3B8D881-A1FF-A248-B220-002DCF0CB8A4}" type="datetimeFigureOut">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4/9/19</a:t>
            </a:fld>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FC43BFD-8FF7-A343-A8A6-E2338FCE8046}"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6805367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5.xml"/><Relationship Id="rId6" Type="http://schemas.openxmlformats.org/officeDocument/2006/relationships/image" Target="../media/image11.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2.png"/><Relationship Id="rId3" Type="http://schemas.openxmlformats.org/officeDocument/2006/relationships/notesSlide" Target="../notesSlides/notesSlide11.xml"/><Relationship Id="rId21" Type="http://schemas.openxmlformats.org/officeDocument/2006/relationships/image" Target="../media/image57.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1.png"/><Relationship Id="rId2" Type="http://schemas.openxmlformats.org/officeDocument/2006/relationships/slideLayout" Target="../slideLayouts/slideLayout4.xml"/><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tags" Target="../tags/tag16.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60.jp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0.png"/><Relationship Id="rId9" Type="http://schemas.openxmlformats.org/officeDocument/2006/relationships/image" Target="../media/image45.emf"/><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13.xml"/><Relationship Id="rId7" Type="http://schemas.openxmlformats.org/officeDocument/2006/relationships/hyperlink" Target="https://aws.amazon.com/enterprise/hybrid/" TargetMode="External"/><Relationship Id="rId2" Type="http://schemas.openxmlformats.org/officeDocument/2006/relationships/slideLayout" Target="../slideLayouts/slideLayout4.xml"/><Relationship Id="rId1" Type="http://schemas.openxmlformats.org/officeDocument/2006/relationships/tags" Target="../tags/tag18.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9.xml"/><Relationship Id="rId5" Type="http://schemas.openxmlformats.org/officeDocument/2006/relationships/image" Target="../media/image19.pn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20.xml"/><Relationship Id="rId6" Type="http://schemas.openxmlformats.org/officeDocument/2006/relationships/image" Target="../media/image19.png"/><Relationship Id="rId5" Type="http://schemas.openxmlformats.org/officeDocument/2006/relationships/image" Target="../media/image67.png"/><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notesSlide" Target="../notesSlides/notesSlide16.xml"/><Relationship Id="rId7" Type="http://schemas.openxmlformats.org/officeDocument/2006/relationships/image" Target="../media/image70.png"/><Relationship Id="rId2" Type="http://schemas.openxmlformats.org/officeDocument/2006/relationships/slideLayout" Target="../slideLayouts/slideLayout4.xml"/><Relationship Id="rId1" Type="http://schemas.openxmlformats.org/officeDocument/2006/relationships/tags" Target="../tags/tag21.xml"/><Relationship Id="rId6" Type="http://schemas.openxmlformats.org/officeDocument/2006/relationships/image" Target="../media/image69.png"/><Relationship Id="rId5" Type="http://schemas.openxmlformats.org/officeDocument/2006/relationships/image" Target="../media/image66.png"/><Relationship Id="rId10" Type="http://schemas.openxmlformats.org/officeDocument/2006/relationships/image" Target="../media/image73.png"/><Relationship Id="rId4" Type="http://schemas.openxmlformats.org/officeDocument/2006/relationships/image" Target="../media/image68.png"/><Relationship Id="rId9" Type="http://schemas.openxmlformats.org/officeDocument/2006/relationships/image" Target="../media/image72.png"/></Relationships>
</file>

<file path=ppt/slides/_rels/slide17.xml.rels><?xml version="1.0" encoding="UTF-8" standalone="yes"?>
<Relationships xmlns="http://schemas.openxmlformats.org/package/2006/relationships"><Relationship Id="rId8" Type="http://schemas.openxmlformats.org/officeDocument/2006/relationships/image" Target="../media/image78.tiff"/><Relationship Id="rId3" Type="http://schemas.openxmlformats.org/officeDocument/2006/relationships/notesSlide" Target="../notesSlides/notesSlide17.xml"/><Relationship Id="rId7" Type="http://schemas.openxmlformats.org/officeDocument/2006/relationships/image" Target="../media/image77.tiff"/><Relationship Id="rId2" Type="http://schemas.openxmlformats.org/officeDocument/2006/relationships/slideLayout" Target="../slideLayouts/slideLayout4.xml"/><Relationship Id="rId1" Type="http://schemas.openxmlformats.org/officeDocument/2006/relationships/tags" Target="../tags/tag22.xml"/><Relationship Id="rId6" Type="http://schemas.openxmlformats.org/officeDocument/2006/relationships/image" Target="../media/image76.tiff"/><Relationship Id="rId5" Type="http://schemas.openxmlformats.org/officeDocument/2006/relationships/image" Target="../media/image75.tiff"/><Relationship Id="rId4" Type="http://schemas.openxmlformats.org/officeDocument/2006/relationships/image" Target="../media/image74.tiff"/><Relationship Id="rId9" Type="http://schemas.openxmlformats.org/officeDocument/2006/relationships/image" Target="../media/image79.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25.xml"/><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notesSlide" Target="../notesSlides/notesSlide21.xml"/><Relationship Id="rId7" Type="http://schemas.openxmlformats.org/officeDocument/2006/relationships/image" Target="../media/image71.png"/><Relationship Id="rId2" Type="http://schemas.openxmlformats.org/officeDocument/2006/relationships/slideLayout" Target="../slideLayouts/slideLayout4.xml"/><Relationship Id="rId1" Type="http://schemas.openxmlformats.org/officeDocument/2006/relationships/tags" Target="../tags/tag26.xml"/><Relationship Id="rId6" Type="http://schemas.openxmlformats.org/officeDocument/2006/relationships/image" Target="../media/image70.png"/><Relationship Id="rId5" Type="http://schemas.openxmlformats.org/officeDocument/2006/relationships/image" Target="../media/image68.png"/><Relationship Id="rId4" Type="http://schemas.openxmlformats.org/officeDocument/2006/relationships/image" Target="../media/image69.png"/><Relationship Id="rId9" Type="http://schemas.openxmlformats.org/officeDocument/2006/relationships/image" Target="../media/image73.png"/></Relationships>
</file>

<file path=ppt/slides/_rels/slide2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notesSlide" Target="../notesSlides/notesSlide22.xml"/><Relationship Id="rId7" Type="http://schemas.openxmlformats.org/officeDocument/2006/relationships/image" Target="../media/image72.png"/><Relationship Id="rId2" Type="http://schemas.openxmlformats.org/officeDocument/2006/relationships/slideLayout" Target="../slideLayouts/slideLayout4.xml"/><Relationship Id="rId1" Type="http://schemas.openxmlformats.org/officeDocument/2006/relationships/tags" Target="../tags/tag2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8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2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2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30.xml"/><Relationship Id="rId4" Type="http://schemas.openxmlformats.org/officeDocument/2006/relationships/image" Target="../media/image84.jp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31.xml"/><Relationship Id="rId5" Type="http://schemas.openxmlformats.org/officeDocument/2006/relationships/image" Target="../media/image67.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32.xml"/><Relationship Id="rId5" Type="http://schemas.openxmlformats.org/officeDocument/2006/relationships/image" Target="../media/image86.png"/><Relationship Id="rId4" Type="http://schemas.openxmlformats.org/officeDocument/2006/relationships/image" Target="../media/image8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10.png"/><Relationship Id="rId2" Type="http://schemas.openxmlformats.org/officeDocument/2006/relationships/slideLayout" Target="../slideLayouts/slideLayout4.xml"/><Relationship Id="rId1" Type="http://schemas.openxmlformats.org/officeDocument/2006/relationships/tags" Target="../tags/tag33.xml"/><Relationship Id="rId6" Type="http://schemas.openxmlformats.org/officeDocument/2006/relationships/hyperlink" Target="http://aws.amazon.com/about-aws/globalinfrastructure/" TargetMode="External"/><Relationship Id="rId5" Type="http://schemas.openxmlformats.org/officeDocument/2006/relationships/image" Target="../media/image86.png"/><Relationship Id="rId4" Type="http://schemas.openxmlformats.org/officeDocument/2006/relationships/image" Target="../media/image8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3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36.xml"/><Relationship Id="rId6" Type="http://schemas.openxmlformats.org/officeDocument/2006/relationships/image" Target="../media/image81.png"/><Relationship Id="rId5" Type="http://schemas.openxmlformats.org/officeDocument/2006/relationships/image" Target="../media/image88.png"/><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37.xml"/><Relationship Id="rId6" Type="http://schemas.openxmlformats.org/officeDocument/2006/relationships/image" Target="../media/image19.png"/><Relationship Id="rId5" Type="http://schemas.openxmlformats.org/officeDocument/2006/relationships/image" Target="../media/image89.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38.xml"/><Relationship Id="rId5" Type="http://schemas.openxmlformats.org/officeDocument/2006/relationships/image" Target="../media/image10.png"/><Relationship Id="rId4" Type="http://schemas.openxmlformats.org/officeDocument/2006/relationships/hyperlink" Target="https://aws.amazon.com/ec2/instance-types/"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39.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40.xml"/><Relationship Id="rId6" Type="http://schemas.openxmlformats.org/officeDocument/2006/relationships/image" Target="../media/image81.png"/><Relationship Id="rId5" Type="http://schemas.openxmlformats.org/officeDocument/2006/relationships/image" Target="../media/image88.png"/><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8" Type="http://schemas.openxmlformats.org/officeDocument/2006/relationships/hyperlink" Target="https://aws.amazon.com/elasticloadbalancing/" TargetMode="External"/><Relationship Id="rId3" Type="http://schemas.openxmlformats.org/officeDocument/2006/relationships/notesSlide" Target="../notesSlides/notesSlide36.xml"/><Relationship Id="rId7" Type="http://schemas.openxmlformats.org/officeDocument/2006/relationships/image" Target="../media/image91.png"/><Relationship Id="rId2" Type="http://schemas.openxmlformats.org/officeDocument/2006/relationships/slideLayout" Target="../slideLayouts/slideLayout4.xml"/><Relationship Id="rId1" Type="http://schemas.openxmlformats.org/officeDocument/2006/relationships/tags" Target="../tags/tag41.xml"/><Relationship Id="rId6" Type="http://schemas.openxmlformats.org/officeDocument/2006/relationships/image" Target="../media/image90.png"/><Relationship Id="rId5" Type="http://schemas.openxmlformats.org/officeDocument/2006/relationships/image" Target="../media/image87.png"/><Relationship Id="rId4" Type="http://schemas.openxmlformats.org/officeDocument/2006/relationships/image" Target="../media/image7.png"/><Relationship Id="rId9"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42.xml"/><Relationship Id="rId6" Type="http://schemas.openxmlformats.org/officeDocument/2006/relationships/image" Target="../media/image81.png"/><Relationship Id="rId5" Type="http://schemas.openxmlformats.org/officeDocument/2006/relationships/image" Target="../media/image87.png"/><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4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81.png"/><Relationship Id="rId2" Type="http://schemas.openxmlformats.org/officeDocument/2006/relationships/slideLayout" Target="../slideLayouts/slideLayout4.xml"/><Relationship Id="rId1" Type="http://schemas.openxmlformats.org/officeDocument/2006/relationships/tags" Target="../tags/tag4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0.png"/><Relationship Id="rId2" Type="http://schemas.openxmlformats.org/officeDocument/2006/relationships/slideLayout" Target="../slideLayouts/slideLayout4.xml"/><Relationship Id="rId1" Type="http://schemas.openxmlformats.org/officeDocument/2006/relationships/tags" Target="../tags/tag8.xml"/><Relationship Id="rId6" Type="http://schemas.openxmlformats.org/officeDocument/2006/relationships/hyperlink" Target="https://aws.amazon.com/what-is-cloud-computing/"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94.png"/><Relationship Id="rId2" Type="http://schemas.openxmlformats.org/officeDocument/2006/relationships/slideLayout" Target="../slideLayouts/slideLayout4.xml"/><Relationship Id="rId1" Type="http://schemas.openxmlformats.org/officeDocument/2006/relationships/tags" Target="../tags/tag45.xml"/><Relationship Id="rId6" Type="http://schemas.openxmlformats.org/officeDocument/2006/relationships/image" Target="../media/image81.png"/><Relationship Id="rId5" Type="http://schemas.openxmlformats.org/officeDocument/2006/relationships/image" Target="../media/image88.png"/><Relationship Id="rId4" Type="http://schemas.openxmlformats.org/officeDocument/2006/relationships/image" Target="../media/image8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46.xml"/><Relationship Id="rId6" Type="http://schemas.openxmlformats.org/officeDocument/2006/relationships/image" Target="../media/image81.png"/><Relationship Id="rId5" Type="http://schemas.openxmlformats.org/officeDocument/2006/relationships/image" Target="../media/image88.pn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10.png"/><Relationship Id="rId2" Type="http://schemas.openxmlformats.org/officeDocument/2006/relationships/slideLayout" Target="../slideLayouts/slideLayout4.xml"/><Relationship Id="rId1" Type="http://schemas.openxmlformats.org/officeDocument/2006/relationships/tags" Target="../tags/tag47.xml"/><Relationship Id="rId6" Type="http://schemas.openxmlformats.org/officeDocument/2006/relationships/hyperlink" Target="https://aws.amazon.com/autoscaling/" TargetMode="External"/><Relationship Id="rId5" Type="http://schemas.openxmlformats.org/officeDocument/2006/relationships/image" Target="../media/image95.png"/><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48.xml"/><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ags" Target="../tags/tag4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5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6.xml"/><Relationship Id="rId7" Type="http://schemas.openxmlformats.org/officeDocument/2006/relationships/image" Target="../media/image15.png"/><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0.png"/><Relationship Id="rId2" Type="http://schemas.openxmlformats.org/officeDocument/2006/relationships/slideLayout" Target="../slideLayouts/slideLayout4.xml"/><Relationship Id="rId1" Type="http://schemas.openxmlformats.org/officeDocument/2006/relationships/tags" Target="../tags/tag11.xml"/><Relationship Id="rId6" Type="http://schemas.openxmlformats.org/officeDocument/2006/relationships/hyperlink" Target="http://aws.amazon.com/"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4.xml"/><Relationship Id="rId7" Type="http://schemas.openxmlformats.org/officeDocument/2006/relationships/image" Target="../media/image22.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8.xml"/><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notesSlide" Target="../notesSlides/notesSlide9.xml"/><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slideLayout" Target="../slideLayouts/slideLayout4.xml"/><Relationship Id="rId16" Type="http://schemas.openxmlformats.org/officeDocument/2006/relationships/image" Target="../media/image37.png"/><Relationship Id="rId1" Type="http://schemas.openxmlformats.org/officeDocument/2006/relationships/tags" Target="../tags/tag14.xml"/><Relationship Id="rId6" Type="http://schemas.openxmlformats.org/officeDocument/2006/relationships/image" Target="../media/image27.emf"/><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73308" y="2688719"/>
            <a:ext cx="6609493" cy="834496"/>
          </a:xfrm>
        </p:spPr>
        <p:txBody>
          <a:bodyPr/>
          <a:lstStyle/>
          <a:p>
            <a:br>
              <a:rPr lang="en-US" sz="4400" dirty="0">
                <a:latin typeface="Amazon Ember Light" panose="020B0403020204020204" pitchFamily="34" charset="0"/>
                <a:ea typeface="Amazon Ember Light" panose="020B0403020204020204" pitchFamily="34" charset="0"/>
                <a:cs typeface="Amazon Ember Light" panose="020B0403020204020204" pitchFamily="34" charset="0"/>
              </a:rPr>
            </a:br>
            <a:br>
              <a:rPr lang="en-US" sz="44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4800" dirty="0">
                <a:latin typeface="Amazon Ember Light" panose="020B0403020204020204" pitchFamily="34" charset="0"/>
                <a:ea typeface="Amazon Ember Light" panose="020B0403020204020204" pitchFamily="34" charset="0"/>
                <a:cs typeface="Amazon Ember Light" panose="020B0403020204020204" pitchFamily="34" charset="0"/>
              </a:rPr>
              <a:t>Module 0: AWS Review</a:t>
            </a:r>
          </a:p>
        </p:txBody>
      </p:sp>
    </p:spTree>
    <p:custDataLst>
      <p:tags r:id="rId1"/>
    </p:custDataLst>
    <p:extLst>
      <p:ext uri="{BB962C8B-B14F-4D97-AF65-F5344CB8AC3E}">
        <p14:creationId xmlns:p14="http://schemas.microsoft.com/office/powerpoint/2010/main" val="1978356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Unmanaged vs. Managed Services</a:t>
            </a:r>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17834" y="3643745"/>
            <a:ext cx="2150198" cy="2046048"/>
          </a:xfrm>
          <a:prstGeom prst="rect">
            <a:avLst/>
          </a:prstGeom>
          <a:effectLst>
            <a:outerShdw blurRad="50800" dist="38100" dir="2700000" algn="tl" rotWithShape="0">
              <a:prstClr val="black">
                <a:alpha val="40000"/>
              </a:prstClr>
            </a:outerShdw>
          </a:effectLst>
        </p:spPr>
      </p:pic>
      <p:pic>
        <p:nvPicPr>
          <p:cNvPr id="14" name="Picture 4" descr="http://res.freestockphotos.biz/pictures/15/15157-illustration-of-a-key-pv.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611101" y="3941377"/>
            <a:ext cx="2913730" cy="145078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 name="Content Placeholder 2"/>
          <p:cNvSpPr txBox="1">
            <a:spLocks/>
          </p:cNvSpPr>
          <p:nvPr/>
        </p:nvSpPr>
        <p:spPr>
          <a:xfrm>
            <a:off x="6572228" y="1688845"/>
            <a:ext cx="4548131" cy="1954900"/>
          </a:xfrm>
          <a:prstGeom prst="rect">
            <a:avLst/>
          </a:prstGeom>
        </p:spPr>
        <p:txBody>
          <a:bodyPr vert="horz" lIns="121920" tIns="60960" rIns="121920" bIns="60960" rtlCol="0">
            <a:noAutofit/>
          </a:bodyPr>
          <a:lstStyle>
            <a:defPPr>
              <a:defRPr lang="en-US"/>
            </a:defPPr>
            <a:lvl1pPr indent="0" defTabSz="457200">
              <a:spcBef>
                <a:spcPct val="20000"/>
              </a:spcBef>
              <a:buFontTx/>
              <a:buNone/>
              <a:defRPr sz="2667" b="1" i="1">
                <a:latin typeface="Amazon Ember" panose="020B0603020204020204" pitchFamily="34" charset="0"/>
                <a:ea typeface="Amazon Ember" panose="020B0603020204020204" pitchFamily="34" charset="0"/>
                <a:cs typeface="Amazon Ember" panose="020B0603020204020204" pitchFamily="34" charset="0"/>
              </a:defRPr>
            </a:lvl1pPr>
            <a:lvl2pPr marL="344488" indent="-341313" defTabSz="457200">
              <a:spcBef>
                <a:spcPct val="20000"/>
              </a:spcBef>
              <a:buClr>
                <a:schemeClr val="accent1"/>
              </a:buClr>
              <a:buSzPct val="125000"/>
              <a:buFontTx/>
              <a:buBlip>
                <a:blip r:embed="rId6"/>
              </a:buBlip>
              <a:defRPr sz="2200" b="0" i="0">
                <a:latin typeface="Arial"/>
                <a:cs typeface="Arial"/>
              </a:defRPr>
            </a:lvl2pPr>
            <a:lvl3pPr marL="625475" indent="-282575" defTabSz="457200">
              <a:spcBef>
                <a:spcPct val="20000"/>
              </a:spcBef>
              <a:buClr>
                <a:schemeClr val="accent1"/>
              </a:buClr>
              <a:buFont typeface="Wingdings" panose="05000000000000000000" pitchFamily="2" charset="2"/>
              <a:buChar char="Ø"/>
              <a:defRPr sz="2000" b="0" i="0" baseline="0">
                <a:latin typeface="Arial"/>
                <a:cs typeface="Arial"/>
              </a:defRPr>
            </a:lvl3pPr>
            <a:lvl4pPr marL="914400" indent="-222250" defTabSz="457200">
              <a:spcBef>
                <a:spcPct val="20000"/>
              </a:spcBef>
              <a:buClr>
                <a:schemeClr val="accent1"/>
              </a:buClr>
              <a:buFont typeface="Arial" panose="020B0604020202020204" pitchFamily="34" charset="0"/>
              <a:buChar char="•"/>
              <a:defRPr b="0" i="0">
                <a:latin typeface="Arial"/>
                <a:cs typeface="Arial"/>
              </a:defRPr>
            </a:lvl4pPr>
            <a:lvl5pPr marL="2057400" indent="-228600" defTabSz="457200">
              <a:spcBef>
                <a:spcPct val="20000"/>
              </a:spcBef>
              <a:buFont typeface="Arial"/>
              <a:buChar char="»"/>
              <a:defRPr sz="1600" b="0" i="0">
                <a:solidFill>
                  <a:srgbClr val="595A5D"/>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algn="ctr"/>
            <a:r>
              <a:rPr lang="en-US" sz="2600" b="0" i="0" dirty="0"/>
              <a:t>Managed:</a:t>
            </a:r>
          </a:p>
          <a:p>
            <a:pPr algn="ctr"/>
            <a:r>
              <a:rPr lang="en-US" sz="2600" b="0" i="0" dirty="0"/>
              <a:t>Scaling, fault tolerance, and availability are typically built in to the service.</a:t>
            </a:r>
          </a:p>
        </p:txBody>
      </p:sp>
      <p:sp>
        <p:nvSpPr>
          <p:cNvPr id="16" name="Content Placeholder 2"/>
          <p:cNvSpPr txBox="1">
            <a:spLocks/>
          </p:cNvSpPr>
          <p:nvPr/>
        </p:nvSpPr>
        <p:spPr>
          <a:xfrm>
            <a:off x="785234" y="1717965"/>
            <a:ext cx="4548131" cy="1815302"/>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6"/>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Unmanaged:</a:t>
            </a:r>
            <a:br>
              <a:rPr lang="en-US" sz="2600" dirty="0">
                <a:latin typeface="Amazon Ember" panose="020B0603020204020204" pitchFamily="34" charset="0"/>
                <a:ea typeface="Amazon Ember" panose="020B0603020204020204" pitchFamily="34" charset="0"/>
                <a:cs typeface="Amazon Ember" panose="020B0603020204020204" pitchFamily="34" charset="0"/>
              </a:rPr>
            </a:br>
            <a:r>
              <a:rPr lang="en-US" sz="2600" dirty="0">
                <a:latin typeface="Amazon Ember" panose="020B0603020204020204" pitchFamily="34" charset="0"/>
                <a:ea typeface="Amazon Ember" panose="020B0603020204020204" pitchFamily="34" charset="0"/>
                <a:cs typeface="Amazon Ember" panose="020B0603020204020204" pitchFamily="34" charset="0"/>
              </a:rPr>
              <a:t>Scaling, fault tolerance, </a:t>
            </a:r>
            <a:br>
              <a:rPr lang="en-US" sz="2600" dirty="0">
                <a:latin typeface="Amazon Ember" panose="020B0603020204020204" pitchFamily="34" charset="0"/>
                <a:ea typeface="Amazon Ember" panose="020B0603020204020204" pitchFamily="34" charset="0"/>
                <a:cs typeface="Amazon Ember" panose="020B0603020204020204" pitchFamily="34" charset="0"/>
              </a:rPr>
            </a:br>
            <a:r>
              <a:rPr lang="en-US" sz="2600" dirty="0">
                <a:latin typeface="Amazon Ember" panose="020B0603020204020204" pitchFamily="34" charset="0"/>
                <a:ea typeface="Amazon Ember" panose="020B0603020204020204" pitchFamily="34" charset="0"/>
                <a:cs typeface="Amazon Ember" panose="020B0603020204020204" pitchFamily="34" charset="0"/>
              </a:rPr>
              <a:t>and availability are managed by you.</a:t>
            </a:r>
          </a:p>
        </p:txBody>
      </p:sp>
    </p:spTree>
    <p:custDataLst>
      <p:tags r:id="rId1"/>
    </p:custDataLst>
    <p:extLst>
      <p:ext uri="{BB962C8B-B14F-4D97-AF65-F5344CB8AC3E}">
        <p14:creationId xmlns:p14="http://schemas.microsoft.com/office/powerpoint/2010/main" val="1341475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r>
              <a:rPr lang="en-US" dirty="0"/>
              <a:t>AWS Platform Services </a:t>
            </a:r>
          </a:p>
        </p:txBody>
      </p:sp>
      <p:grpSp>
        <p:nvGrpSpPr>
          <p:cNvPr id="3" name="Group 2"/>
          <p:cNvGrpSpPr/>
          <p:nvPr/>
        </p:nvGrpSpPr>
        <p:grpSpPr>
          <a:xfrm>
            <a:off x="61958" y="1562401"/>
            <a:ext cx="12024501" cy="4687609"/>
            <a:chOff x="61958" y="1562401"/>
            <a:chExt cx="12024501" cy="4687609"/>
          </a:xfrm>
        </p:grpSpPr>
        <p:sp>
          <p:nvSpPr>
            <p:cNvPr id="7" name="TextBox 6"/>
            <p:cNvSpPr txBox="1"/>
            <p:nvPr/>
          </p:nvSpPr>
          <p:spPr>
            <a:xfrm>
              <a:off x="61958" y="5685243"/>
              <a:ext cx="1277662" cy="543867"/>
            </a:xfrm>
            <a:prstGeom prst="rect">
              <a:avLst/>
            </a:prstGeom>
            <a:noFill/>
          </p:spPr>
          <p:txBody>
            <a:bodyPr wrap="square" rtlCol="0">
              <a:spAutoFit/>
            </a:bodyPr>
            <a:lstStyle/>
            <a:p>
              <a:pPr algn="r" defTabSz="609585" fontAlgn="base">
                <a:spcBef>
                  <a:spcPct val="0"/>
                </a:spcBef>
                <a:spcAft>
                  <a:spcPct val="0"/>
                </a:spcAft>
              </a:pPr>
              <a:r>
                <a:rPr lang="en-US" sz="14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Foundation</a:t>
              </a:r>
            </a:p>
            <a:p>
              <a:pPr algn="r" defTabSz="609585" fontAlgn="base">
                <a:spcBef>
                  <a:spcPct val="0"/>
                </a:spcBef>
                <a:spcAft>
                  <a:spcPct val="0"/>
                </a:spcAft>
              </a:pPr>
              <a:r>
                <a:rPr lang="en-US" sz="14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Services</a:t>
              </a:r>
            </a:p>
          </p:txBody>
        </p:sp>
        <p:grpSp>
          <p:nvGrpSpPr>
            <p:cNvPr id="8" name="Group 7"/>
            <p:cNvGrpSpPr/>
            <p:nvPr/>
          </p:nvGrpSpPr>
          <p:grpSpPr>
            <a:xfrm>
              <a:off x="157655" y="2401817"/>
              <a:ext cx="11928804" cy="3336604"/>
              <a:chOff x="148500" y="1097935"/>
              <a:chExt cx="8480051" cy="2195871"/>
            </a:xfrm>
            <a:solidFill>
              <a:schemeClr val="bg1"/>
            </a:solidFill>
          </p:grpSpPr>
          <p:sp>
            <p:nvSpPr>
              <p:cNvPr id="9" name="Rectangle 8"/>
              <p:cNvSpPr/>
              <p:nvPr/>
            </p:nvSpPr>
            <p:spPr>
              <a:xfrm>
                <a:off x="974444" y="1097935"/>
                <a:ext cx="7654107" cy="2195871"/>
              </a:xfrm>
              <a:prstGeom prst="rect">
                <a:avLst/>
              </a:prstGeom>
              <a:grp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2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9"/>
              <p:cNvSpPr txBox="1"/>
              <p:nvPr/>
            </p:nvSpPr>
            <p:spPr>
              <a:xfrm>
                <a:off x="148500" y="1946710"/>
                <a:ext cx="778126" cy="363106"/>
              </a:xfrm>
              <a:prstGeom prst="rect">
                <a:avLst/>
              </a:prstGeom>
              <a:noFill/>
            </p:spPr>
            <p:txBody>
              <a:bodyPr wrap="square" rtlCol="0">
                <a:spAutoFit/>
              </a:bodyPr>
              <a:lstStyle/>
              <a:p>
                <a:pPr algn="r" defTabSz="609585" fontAlgn="base">
                  <a:spcBef>
                    <a:spcPct val="0"/>
                  </a:spcBef>
                  <a:spcAft>
                    <a:spcPct val="0"/>
                  </a:spcAft>
                </a:pPr>
                <a:r>
                  <a:rPr lang="en-US" sz="1467"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Platform</a:t>
                </a:r>
                <a:br>
                  <a:rPr lang="en-US" sz="1467"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br>
                <a:r>
                  <a:rPr lang="en-US" sz="1467"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Services</a:t>
                </a:r>
              </a:p>
            </p:txBody>
          </p:sp>
          <p:cxnSp>
            <p:nvCxnSpPr>
              <p:cNvPr id="12" name="Straight Connector 11"/>
              <p:cNvCxnSpPr/>
              <p:nvPr/>
            </p:nvCxnSpPr>
            <p:spPr>
              <a:xfrm>
                <a:off x="4562958" y="1462593"/>
                <a:ext cx="13355" cy="1691110"/>
              </a:xfrm>
              <a:prstGeom prst="line">
                <a:avLst/>
              </a:prstGeom>
              <a:grp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782336" y="1327981"/>
                <a:ext cx="0" cy="1808371"/>
              </a:xfrm>
              <a:prstGeom prst="line">
                <a:avLst/>
              </a:prstGeom>
              <a:grp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7483113" y="1455214"/>
                <a:ext cx="9630" cy="1667713"/>
              </a:xfrm>
              <a:prstGeom prst="line">
                <a:avLst/>
              </a:prstGeom>
              <a:grp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346091" y="1135502"/>
                <a:ext cx="884784" cy="212376"/>
              </a:xfrm>
              <a:prstGeom prst="rect">
                <a:avLst/>
              </a:prstGeom>
              <a:grpFill/>
            </p:spPr>
            <p:txBody>
              <a:bodyPr wrap="square" rtlCol="0">
                <a:spAutoFit/>
              </a:bodyPr>
              <a:lstStyle/>
              <a:p>
                <a:pPr algn="ctr" defTabSz="609585" fontAlgn="base">
                  <a:spcBef>
                    <a:spcPct val="0"/>
                  </a:spcBef>
                  <a:spcAft>
                    <a:spcPct val="0"/>
                  </a:spcAft>
                </a:pPr>
                <a:r>
                  <a:rPr lang="en-US" sz="1467" dirty="0">
                    <a:solidFill>
                      <a:srgbClr val="FAA634"/>
                    </a:solidFill>
                    <a:latin typeface="Amazon Ember" panose="020B0603020204020204" pitchFamily="34" charset="0"/>
                    <a:ea typeface="Amazon Ember" panose="020B0603020204020204" pitchFamily="34" charset="0"/>
                    <a:cs typeface="Amazon Ember" panose="020B0603020204020204" pitchFamily="34" charset="0"/>
                  </a:rPr>
                  <a:t>Databases</a:t>
                </a:r>
              </a:p>
            </p:txBody>
          </p:sp>
          <p:sp>
            <p:nvSpPr>
              <p:cNvPr id="16" name="TextBox 15"/>
              <p:cNvSpPr txBox="1"/>
              <p:nvPr/>
            </p:nvSpPr>
            <p:spPr>
              <a:xfrm>
                <a:off x="3543065" y="1147413"/>
                <a:ext cx="749149" cy="212376"/>
              </a:xfrm>
              <a:prstGeom prst="rect">
                <a:avLst/>
              </a:prstGeom>
              <a:grpFill/>
            </p:spPr>
            <p:txBody>
              <a:bodyPr wrap="square" rtlCol="0">
                <a:spAutoFit/>
              </a:bodyPr>
              <a:lstStyle/>
              <a:p>
                <a:pPr algn="ctr" defTabSz="609585" fontAlgn="base">
                  <a:spcBef>
                    <a:spcPct val="0"/>
                  </a:spcBef>
                  <a:spcAft>
                    <a:spcPct val="0"/>
                  </a:spcAft>
                </a:pPr>
                <a:r>
                  <a:rPr lang="en-US" sz="1467" dirty="0">
                    <a:solidFill>
                      <a:srgbClr val="FAA634"/>
                    </a:solidFill>
                    <a:latin typeface="Amazon Ember" panose="020B0603020204020204" pitchFamily="34" charset="0"/>
                    <a:ea typeface="Amazon Ember" panose="020B0603020204020204" pitchFamily="34" charset="0"/>
                    <a:cs typeface="Amazon Ember" panose="020B0603020204020204" pitchFamily="34" charset="0"/>
                  </a:rPr>
                  <a:t>Analytics</a:t>
                </a:r>
              </a:p>
            </p:txBody>
          </p:sp>
          <p:sp>
            <p:nvSpPr>
              <p:cNvPr id="17" name="TextBox 16"/>
              <p:cNvSpPr txBox="1"/>
              <p:nvPr/>
            </p:nvSpPr>
            <p:spPr>
              <a:xfrm>
                <a:off x="4567100" y="1130349"/>
                <a:ext cx="1265379" cy="363106"/>
              </a:xfrm>
              <a:prstGeom prst="rect">
                <a:avLst/>
              </a:prstGeom>
              <a:grpFill/>
            </p:spPr>
            <p:txBody>
              <a:bodyPr wrap="square" rtlCol="0">
                <a:spAutoFit/>
              </a:bodyPr>
              <a:lstStyle/>
              <a:p>
                <a:pPr algn="ctr" defTabSz="609585" fontAlgn="base">
                  <a:spcBef>
                    <a:spcPct val="0"/>
                  </a:spcBef>
                  <a:spcAft>
                    <a:spcPct val="0"/>
                  </a:spcAft>
                </a:pPr>
                <a:r>
                  <a:rPr lang="en-US" sz="1467" dirty="0">
                    <a:solidFill>
                      <a:srgbClr val="FAA634"/>
                    </a:solidFill>
                    <a:latin typeface="Amazon Ember" panose="020B0603020204020204" pitchFamily="34" charset="0"/>
                    <a:ea typeface="Amazon Ember" panose="020B0603020204020204" pitchFamily="34" charset="0"/>
                    <a:cs typeface="Amazon Ember" panose="020B0603020204020204" pitchFamily="34" charset="0"/>
                  </a:rPr>
                  <a:t>App Integration Services</a:t>
                </a:r>
              </a:p>
            </p:txBody>
          </p:sp>
          <p:sp>
            <p:nvSpPr>
              <p:cNvPr id="18" name="TextBox 17"/>
              <p:cNvSpPr txBox="1"/>
              <p:nvPr/>
            </p:nvSpPr>
            <p:spPr>
              <a:xfrm>
                <a:off x="5984875" y="1124975"/>
                <a:ext cx="1971956" cy="212376"/>
              </a:xfrm>
              <a:prstGeom prst="rect">
                <a:avLst/>
              </a:prstGeom>
              <a:grpFill/>
            </p:spPr>
            <p:txBody>
              <a:bodyPr wrap="square" rtlCol="0">
                <a:spAutoFit/>
              </a:bodyPr>
              <a:lstStyle/>
              <a:p>
                <a:pPr defTabSz="609585" fontAlgn="base">
                  <a:spcBef>
                    <a:spcPct val="0"/>
                  </a:spcBef>
                  <a:spcAft>
                    <a:spcPct val="0"/>
                  </a:spcAft>
                </a:pPr>
                <a:r>
                  <a:rPr lang="en-US" sz="1467" dirty="0">
                    <a:solidFill>
                      <a:srgbClr val="FAA634"/>
                    </a:solidFill>
                    <a:latin typeface="Amazon Ember" panose="020B0603020204020204" pitchFamily="34" charset="0"/>
                    <a:ea typeface="Amazon Ember" panose="020B0603020204020204" pitchFamily="34" charset="0"/>
                    <a:cs typeface="Amazon Ember" panose="020B0603020204020204" pitchFamily="34" charset="0"/>
                  </a:rPr>
                  <a:t>Developer Tools</a:t>
                </a:r>
              </a:p>
            </p:txBody>
          </p:sp>
          <p:sp>
            <p:nvSpPr>
              <p:cNvPr id="19" name="TextBox 18"/>
              <p:cNvSpPr txBox="1"/>
              <p:nvPr/>
            </p:nvSpPr>
            <p:spPr>
              <a:xfrm>
                <a:off x="7487928" y="1109961"/>
                <a:ext cx="1108780" cy="212376"/>
              </a:xfrm>
              <a:prstGeom prst="rect">
                <a:avLst/>
              </a:prstGeom>
              <a:grpFill/>
            </p:spPr>
            <p:txBody>
              <a:bodyPr wrap="square" rtlCol="0">
                <a:spAutoFit/>
              </a:bodyPr>
              <a:lstStyle/>
              <a:p>
                <a:pPr algn="ctr" defTabSz="609585" fontAlgn="base">
                  <a:spcBef>
                    <a:spcPct val="0"/>
                  </a:spcBef>
                  <a:spcAft>
                    <a:spcPct val="0"/>
                  </a:spcAft>
                </a:pPr>
                <a:r>
                  <a:rPr lang="en-US" sz="1467" dirty="0">
                    <a:solidFill>
                      <a:srgbClr val="FAA634"/>
                    </a:solidFill>
                    <a:latin typeface="Amazon Ember" panose="020B0603020204020204" pitchFamily="34" charset="0"/>
                    <a:ea typeface="Amazon Ember" panose="020B0603020204020204" pitchFamily="34" charset="0"/>
                    <a:cs typeface="Amazon Ember" panose="020B0603020204020204" pitchFamily="34" charset="0"/>
                  </a:rPr>
                  <a:t>Mobile Services</a:t>
                </a:r>
              </a:p>
            </p:txBody>
          </p:sp>
        </p:grpSp>
        <p:pic>
          <p:nvPicPr>
            <p:cNvPr id="20" name="Picture 19" descr="ElasticCach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7742" y="3977410"/>
              <a:ext cx="610184" cy="610184"/>
            </a:xfrm>
            <a:prstGeom prst="rect">
              <a:avLst/>
            </a:prstGeom>
          </p:spPr>
        </p:pic>
        <p:pic>
          <p:nvPicPr>
            <p:cNvPr id="21" name="Picture 20" descr="RedShif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2695" y="4641555"/>
              <a:ext cx="545753" cy="545753"/>
            </a:xfrm>
            <a:prstGeom prst="rect">
              <a:avLst/>
            </a:prstGeom>
          </p:spPr>
        </p:pic>
        <p:sp>
          <p:nvSpPr>
            <p:cNvPr id="22" name="TextBox 21"/>
            <p:cNvSpPr txBox="1"/>
            <p:nvPr/>
          </p:nvSpPr>
          <p:spPr>
            <a:xfrm>
              <a:off x="4544181" y="5092438"/>
              <a:ext cx="1022057"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AWS Elaticsearch</a:t>
              </a:r>
            </a:p>
          </p:txBody>
        </p:sp>
        <p:sp>
          <p:nvSpPr>
            <p:cNvPr id="25" name="TextBox 24"/>
            <p:cNvSpPr txBox="1"/>
            <p:nvPr/>
          </p:nvSpPr>
          <p:spPr>
            <a:xfrm>
              <a:off x="3609566" y="4703322"/>
              <a:ext cx="952328"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 ElastiCache</a:t>
              </a:r>
            </a:p>
          </p:txBody>
        </p:sp>
        <p:sp>
          <p:nvSpPr>
            <p:cNvPr id="26" name="TextBox 25"/>
            <p:cNvSpPr txBox="1"/>
            <p:nvPr/>
          </p:nvSpPr>
          <p:spPr>
            <a:xfrm>
              <a:off x="2926258" y="5234336"/>
              <a:ext cx="898628"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 Redshift</a:t>
              </a:r>
            </a:p>
          </p:txBody>
        </p:sp>
        <p:pic>
          <p:nvPicPr>
            <p:cNvPr id="27" name="Picture 26" descr="RD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3633" y="3273558"/>
              <a:ext cx="477705" cy="477705"/>
            </a:xfrm>
            <a:prstGeom prst="rect">
              <a:avLst/>
            </a:prstGeom>
          </p:spPr>
        </p:pic>
        <p:sp>
          <p:nvSpPr>
            <p:cNvPr id="28" name="TextBox 27"/>
            <p:cNvSpPr txBox="1"/>
            <p:nvPr/>
          </p:nvSpPr>
          <p:spPr>
            <a:xfrm>
              <a:off x="3020065" y="3858417"/>
              <a:ext cx="691424"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 RDS</a:t>
              </a:r>
            </a:p>
          </p:txBody>
        </p:sp>
        <p:pic>
          <p:nvPicPr>
            <p:cNvPr id="29" name="Picture 28" descr="DynamoDB.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1069" y="2824258"/>
              <a:ext cx="494277" cy="494277"/>
            </a:xfrm>
            <a:prstGeom prst="rect">
              <a:avLst/>
            </a:prstGeom>
          </p:spPr>
        </p:pic>
        <p:sp>
          <p:nvSpPr>
            <p:cNvPr id="30" name="TextBox 29"/>
            <p:cNvSpPr txBox="1"/>
            <p:nvPr/>
          </p:nvSpPr>
          <p:spPr>
            <a:xfrm>
              <a:off x="3506529" y="3383677"/>
              <a:ext cx="1129435"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 DynamoDB</a:t>
              </a:r>
            </a:p>
          </p:txBody>
        </p:sp>
        <p:sp>
          <p:nvSpPr>
            <p:cNvPr id="31" name="TextBox 30"/>
            <p:cNvSpPr txBox="1"/>
            <p:nvPr/>
          </p:nvSpPr>
          <p:spPr>
            <a:xfrm>
              <a:off x="5288147" y="4540719"/>
              <a:ext cx="1031072"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 CloudSearch</a:t>
              </a:r>
            </a:p>
          </p:txBody>
        </p:sp>
        <p:pic>
          <p:nvPicPr>
            <p:cNvPr id="32" name="Picture 31" descr="SE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61693" y="4053715"/>
              <a:ext cx="500907" cy="500907"/>
            </a:xfrm>
            <a:prstGeom prst="rect">
              <a:avLst/>
            </a:prstGeom>
          </p:spPr>
        </p:pic>
        <p:sp>
          <p:nvSpPr>
            <p:cNvPr id="33" name="TextBox 32"/>
            <p:cNvSpPr txBox="1"/>
            <p:nvPr/>
          </p:nvSpPr>
          <p:spPr>
            <a:xfrm>
              <a:off x="6497757" y="4671856"/>
              <a:ext cx="747627"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 SES</a:t>
              </a:r>
            </a:p>
          </p:txBody>
        </p:sp>
        <p:sp>
          <p:nvSpPr>
            <p:cNvPr id="37" name="TextBox 36"/>
            <p:cNvSpPr txBox="1"/>
            <p:nvPr/>
          </p:nvSpPr>
          <p:spPr>
            <a:xfrm>
              <a:off x="7091599" y="4754200"/>
              <a:ext cx="1022720" cy="61536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 </a:t>
              </a:r>
              <a:br>
                <a:rPr lang="en-US" sz="1333" dirty="0">
                  <a:latin typeface="Amazon Ember" panose="020B0603020204020204" pitchFamily="34" charset="0"/>
                  <a:ea typeface="Amazon Ember" panose="020B0603020204020204" pitchFamily="34" charset="0"/>
                  <a:cs typeface="Amazon Ember" panose="020B0603020204020204" pitchFamily="34" charset="0"/>
                </a:rPr>
              </a:br>
              <a:r>
                <a:rPr lang="en-US" sz="1333" dirty="0">
                  <a:latin typeface="Amazon Ember" panose="020B0603020204020204" pitchFamily="34" charset="0"/>
                  <a:ea typeface="Amazon Ember" panose="020B0603020204020204" pitchFamily="34" charset="0"/>
                  <a:cs typeface="Amazon Ember" panose="020B0603020204020204" pitchFamily="34" charset="0"/>
                </a:rPr>
                <a:t>Step Functions</a:t>
              </a:r>
            </a:p>
          </p:txBody>
        </p:sp>
        <p:sp>
          <p:nvSpPr>
            <p:cNvPr id="38" name="TextBox 37"/>
            <p:cNvSpPr txBox="1"/>
            <p:nvPr/>
          </p:nvSpPr>
          <p:spPr>
            <a:xfrm>
              <a:off x="4522005" y="3746609"/>
              <a:ext cx="1137547"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 Kinesis</a:t>
              </a:r>
            </a:p>
          </p:txBody>
        </p:sp>
        <p:pic>
          <p:nvPicPr>
            <p:cNvPr id="39" name="Picture 38" descr="Kinesis.ep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90536" y="3124497"/>
              <a:ext cx="431965" cy="518359"/>
            </a:xfrm>
            <a:prstGeom prst="rect">
              <a:avLst/>
            </a:prstGeom>
          </p:spPr>
        </p:pic>
        <p:pic>
          <p:nvPicPr>
            <p:cNvPr id="40" name="Picture 39" descr="Elastic-MapReduce-EM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99675" y="2950908"/>
              <a:ext cx="553875" cy="553875"/>
            </a:xfrm>
            <a:prstGeom prst="rect">
              <a:avLst/>
            </a:prstGeom>
          </p:spPr>
        </p:pic>
        <p:sp>
          <p:nvSpPr>
            <p:cNvPr id="41" name="TextBox 40"/>
            <p:cNvSpPr txBox="1"/>
            <p:nvPr/>
          </p:nvSpPr>
          <p:spPr>
            <a:xfrm>
              <a:off x="5500171" y="3613068"/>
              <a:ext cx="761271"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 EMR</a:t>
              </a:r>
            </a:p>
          </p:txBody>
        </p:sp>
        <p:sp>
          <p:nvSpPr>
            <p:cNvPr id="43" name="TextBox 42"/>
            <p:cNvSpPr txBox="1"/>
            <p:nvPr/>
          </p:nvSpPr>
          <p:spPr>
            <a:xfrm>
              <a:off x="10704564" y="3274621"/>
              <a:ext cx="1050880"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 </a:t>
              </a:r>
            </a:p>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Cognito</a:t>
              </a:r>
            </a:p>
          </p:txBody>
        </p:sp>
        <p:grpSp>
          <p:nvGrpSpPr>
            <p:cNvPr id="44" name="Group 43"/>
            <p:cNvGrpSpPr/>
            <p:nvPr/>
          </p:nvGrpSpPr>
          <p:grpSpPr>
            <a:xfrm>
              <a:off x="3271395" y="1562401"/>
              <a:ext cx="6038871" cy="569474"/>
              <a:chOff x="2816368" y="879701"/>
              <a:chExt cx="4529153" cy="427106"/>
            </a:xfrm>
          </p:grpSpPr>
          <p:sp>
            <p:nvSpPr>
              <p:cNvPr id="45" name="Up Ribbon 44"/>
              <p:cNvSpPr/>
              <p:nvPr/>
            </p:nvSpPr>
            <p:spPr>
              <a:xfrm>
                <a:off x="2816368" y="879701"/>
                <a:ext cx="4529153" cy="427106"/>
              </a:xfrm>
              <a:prstGeom prst="ribbon2">
                <a:avLst/>
              </a:prstGeom>
              <a:solidFill>
                <a:schemeClr val="bg1"/>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6" name="TextBox 45"/>
              <p:cNvSpPr txBox="1"/>
              <p:nvPr/>
            </p:nvSpPr>
            <p:spPr>
              <a:xfrm>
                <a:off x="3996409" y="936562"/>
                <a:ext cx="2211653" cy="253916"/>
              </a:xfrm>
              <a:prstGeom prst="rect">
                <a:avLst/>
              </a:prstGeom>
              <a:noFill/>
              <a:ln>
                <a:noFill/>
              </a:ln>
            </p:spPr>
            <p:txBody>
              <a:bodyPr wrap="square" rtlCol="0">
                <a:spAutoFit/>
              </a:bodyPr>
              <a:lstStyle/>
              <a:p>
                <a:pPr algn="ctr" defTabSz="609585" fontAlgn="base">
                  <a:spcBef>
                    <a:spcPct val="0"/>
                  </a:spcBef>
                  <a:spcAft>
                    <a:spcPct val="0"/>
                  </a:spcAft>
                </a:pPr>
                <a:r>
                  <a:rPr lang="en-US" sz="1600" b="1" dirty="0">
                    <a:solidFill>
                      <a:srgbClr val="636466"/>
                    </a:solidFill>
                    <a:latin typeface="Amazon Ember" panose="020B0603020204020204" pitchFamily="34" charset="0"/>
                    <a:ea typeface="Amazon Ember" panose="020B0603020204020204" pitchFamily="34" charset="0"/>
                    <a:cs typeface="Amazon Ember" panose="020B0603020204020204" pitchFamily="34" charset="0"/>
                  </a:rPr>
                  <a:t>AWS Management Console</a:t>
                </a:r>
              </a:p>
            </p:txBody>
          </p:sp>
        </p:grpSp>
        <p:pic>
          <p:nvPicPr>
            <p:cNvPr id="48" name="Picture 47"/>
            <p:cNvPicPr>
              <a:picLocks noChangeAspect="1"/>
            </p:cNvPicPr>
            <p:nvPr/>
          </p:nvPicPr>
          <p:blipFill>
            <a:blip r:embed="rId11"/>
            <a:stretch>
              <a:fillRect/>
            </a:stretch>
          </p:blipFill>
          <p:spPr>
            <a:xfrm>
              <a:off x="10968531" y="2709129"/>
              <a:ext cx="522947" cy="522947"/>
            </a:xfrm>
            <a:prstGeom prst="rect">
              <a:avLst/>
            </a:prstGeom>
          </p:spPr>
        </p:pic>
        <p:sp>
          <p:nvSpPr>
            <p:cNvPr id="49" name="Rectangle 48"/>
            <p:cNvSpPr/>
            <p:nvPr/>
          </p:nvSpPr>
          <p:spPr>
            <a:xfrm>
              <a:off x="1307949" y="5718873"/>
              <a:ext cx="10778510" cy="531137"/>
            </a:xfrm>
            <a:prstGeom prst="rect">
              <a:avLst/>
            </a:prstGeom>
            <a:solidFill>
              <a:schemeClr val="accent1"/>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5" name="Picture 5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95065" y="4070119"/>
              <a:ext cx="390644" cy="470600"/>
            </a:xfrm>
            <a:prstGeom prst="rect">
              <a:avLst/>
            </a:prstGeom>
          </p:spPr>
        </p:pic>
        <p:pic>
          <p:nvPicPr>
            <p:cNvPr id="47" name="Picture 4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004758" y="4659282"/>
              <a:ext cx="478481" cy="574178"/>
            </a:xfrm>
            <a:prstGeom prst="rect">
              <a:avLst/>
            </a:prstGeom>
          </p:spPr>
        </p:pic>
        <p:sp>
          <p:nvSpPr>
            <p:cNvPr id="54" name="TextBox 53"/>
            <p:cNvSpPr txBox="1"/>
            <p:nvPr/>
          </p:nvSpPr>
          <p:spPr>
            <a:xfrm>
              <a:off x="10748055" y="5250627"/>
              <a:ext cx="1040418" cy="432959"/>
            </a:xfrm>
            <a:prstGeom prst="rect">
              <a:avLst/>
            </a:prstGeom>
            <a:noFill/>
          </p:spPr>
          <p:txBody>
            <a:bodyPr wrap="square" lIns="0" tIns="0" rIns="0" bIns="0" rtlCol="0" anchor="t">
              <a:noAutofit/>
            </a:bodyPr>
            <a:lstStyle/>
            <a:p>
              <a:pPr algn="ctr"/>
              <a:r>
                <a:rPr lang="en-US" sz="1330" dirty="0">
                  <a:latin typeface="Amazon Ember" panose="02000000000000000000" pitchFamily="2" charset="0"/>
                  <a:ea typeface="Amazon Ember" panose="02000000000000000000" pitchFamily="2" charset="0"/>
                </a:rPr>
                <a:t>Amazon API Gateway</a:t>
              </a:r>
            </a:p>
          </p:txBody>
        </p:sp>
        <p:pic>
          <p:nvPicPr>
            <p:cNvPr id="56" name="Picture 5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976616" y="3798126"/>
              <a:ext cx="441585" cy="501329"/>
            </a:xfrm>
            <a:prstGeom prst="rect">
              <a:avLst/>
            </a:prstGeom>
          </p:spPr>
        </p:pic>
        <p:sp>
          <p:nvSpPr>
            <p:cNvPr id="57" name="TextBox 56"/>
            <p:cNvSpPr txBox="1"/>
            <p:nvPr/>
          </p:nvSpPr>
          <p:spPr>
            <a:xfrm>
              <a:off x="10730515" y="4261615"/>
              <a:ext cx="1050880"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 </a:t>
              </a:r>
            </a:p>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Pinpoint</a:t>
              </a:r>
            </a:p>
          </p:txBody>
        </p:sp>
        <p:pic>
          <p:nvPicPr>
            <p:cNvPr id="59" name="Picture 5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87750" y="4122718"/>
              <a:ext cx="469842" cy="566575"/>
            </a:xfrm>
            <a:prstGeom prst="rect">
              <a:avLst/>
            </a:prstGeom>
          </p:spPr>
        </p:pic>
        <p:sp>
          <p:nvSpPr>
            <p:cNvPr id="60" name="TextBox 59"/>
            <p:cNvSpPr txBox="1"/>
            <p:nvPr/>
          </p:nvSpPr>
          <p:spPr>
            <a:xfrm>
              <a:off x="6444506" y="3516807"/>
              <a:ext cx="747627"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 SQS</a:t>
              </a:r>
            </a:p>
          </p:txBody>
        </p:sp>
        <p:sp>
          <p:nvSpPr>
            <p:cNvPr id="61" name="TextBox 60"/>
            <p:cNvSpPr txBox="1"/>
            <p:nvPr/>
          </p:nvSpPr>
          <p:spPr>
            <a:xfrm>
              <a:off x="7296606" y="3508070"/>
              <a:ext cx="747627"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 SNS</a:t>
              </a:r>
            </a:p>
          </p:txBody>
        </p:sp>
        <p:pic>
          <p:nvPicPr>
            <p:cNvPr id="62" name="Picture 6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639810" y="3041479"/>
              <a:ext cx="386087" cy="463304"/>
            </a:xfrm>
            <a:prstGeom prst="rect">
              <a:avLst/>
            </a:prstGeom>
          </p:spPr>
        </p:pic>
        <p:pic>
          <p:nvPicPr>
            <p:cNvPr id="63" name="Picture 6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440898" y="2993815"/>
              <a:ext cx="428520" cy="428520"/>
            </a:xfrm>
            <a:prstGeom prst="rect">
              <a:avLst/>
            </a:prstGeom>
          </p:spPr>
        </p:pic>
        <p:pic>
          <p:nvPicPr>
            <p:cNvPr id="64" name="Picture 63"/>
            <p:cNvPicPr>
              <a:picLocks noChangeAspect="1"/>
            </p:cNvPicPr>
            <p:nvPr/>
          </p:nvPicPr>
          <p:blipFill rotWithShape="1">
            <a:blip r:embed="rId18" cstate="screen">
              <a:extLst>
                <a:ext uri="{28A0092B-C50C-407E-A947-70E740481C1C}">
                  <a14:useLocalDpi xmlns:a14="http://schemas.microsoft.com/office/drawing/2010/main"/>
                </a:ext>
              </a:extLst>
            </a:blip>
            <a:srcRect l="-1"/>
            <a:stretch/>
          </p:blipFill>
          <p:spPr>
            <a:xfrm>
              <a:off x="4795888" y="4460412"/>
              <a:ext cx="471244" cy="571667"/>
            </a:xfrm>
            <a:prstGeom prst="rect">
              <a:avLst/>
            </a:prstGeom>
          </p:spPr>
        </p:pic>
        <p:pic>
          <p:nvPicPr>
            <p:cNvPr id="65" name="Picture 64"/>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432802" y="2713341"/>
              <a:ext cx="677832" cy="677832"/>
            </a:xfrm>
            <a:prstGeom prst="rect">
              <a:avLst/>
            </a:prstGeom>
          </p:spPr>
        </p:pic>
        <p:pic>
          <p:nvPicPr>
            <p:cNvPr id="66" name="Picture 65"/>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418047" y="3899105"/>
              <a:ext cx="627882" cy="627882"/>
            </a:xfrm>
            <a:prstGeom prst="rect">
              <a:avLst/>
            </a:prstGeom>
          </p:spPr>
        </p:pic>
        <p:pic>
          <p:nvPicPr>
            <p:cNvPr id="67" name="Picture 66"/>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8366927" y="2721158"/>
              <a:ext cx="692614" cy="692614"/>
            </a:xfrm>
            <a:prstGeom prst="rect">
              <a:avLst/>
            </a:prstGeom>
          </p:spPr>
        </p:pic>
        <p:pic>
          <p:nvPicPr>
            <p:cNvPr id="68" name="Picture 67" descr="http://docs.aws.amazon.com/codebuild/latest/userguide/images/overview.png"/>
            <p:cNvPicPr>
              <a:picLocks noChangeAspect="1" noChangeArrowheads="1"/>
            </p:cNvPicPr>
            <p:nvPr/>
          </p:nvPicPr>
          <p:blipFill rotWithShape="1">
            <a:blip r:embed="rId22" cstate="screen">
              <a:extLst>
                <a:ext uri="{28A0092B-C50C-407E-A947-70E740481C1C}">
                  <a14:useLocalDpi xmlns:a14="http://schemas.microsoft.com/office/drawing/2010/main"/>
                </a:ext>
              </a:extLst>
            </a:blip>
            <a:srcRect/>
            <a:stretch/>
          </p:blipFill>
          <p:spPr bwMode="auto">
            <a:xfrm>
              <a:off x="9556587" y="3918311"/>
              <a:ext cx="537587" cy="54188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8798194" y="5076006"/>
              <a:ext cx="361344" cy="408105"/>
            </a:xfrm>
            <a:prstGeom prst="rect">
              <a:avLst/>
            </a:prstGeom>
          </p:spPr>
        </p:pic>
        <p:sp>
          <p:nvSpPr>
            <p:cNvPr id="70" name="TextBox 69"/>
            <p:cNvSpPr txBox="1"/>
            <p:nvPr/>
          </p:nvSpPr>
          <p:spPr>
            <a:xfrm>
              <a:off x="8119317" y="3413772"/>
              <a:ext cx="1172749"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AWS CodeCommit</a:t>
              </a:r>
            </a:p>
          </p:txBody>
        </p:sp>
        <p:sp>
          <p:nvSpPr>
            <p:cNvPr id="71" name="TextBox 70"/>
            <p:cNvSpPr txBox="1"/>
            <p:nvPr/>
          </p:nvSpPr>
          <p:spPr>
            <a:xfrm>
              <a:off x="9214963" y="3383677"/>
              <a:ext cx="1172749"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AWS CodeDeploy</a:t>
              </a:r>
            </a:p>
          </p:txBody>
        </p:sp>
        <p:sp>
          <p:nvSpPr>
            <p:cNvPr id="72" name="TextBox 71"/>
            <p:cNvSpPr txBox="1"/>
            <p:nvPr/>
          </p:nvSpPr>
          <p:spPr>
            <a:xfrm>
              <a:off x="8089037" y="4526986"/>
              <a:ext cx="1172749"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AWS CodePipeline</a:t>
              </a:r>
            </a:p>
          </p:txBody>
        </p:sp>
        <p:sp>
          <p:nvSpPr>
            <p:cNvPr id="73" name="TextBox 72"/>
            <p:cNvSpPr txBox="1"/>
            <p:nvPr/>
          </p:nvSpPr>
          <p:spPr>
            <a:xfrm>
              <a:off x="9182730" y="4520647"/>
              <a:ext cx="1172749"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AWS CodeBuild</a:t>
              </a:r>
            </a:p>
          </p:txBody>
        </p:sp>
        <p:sp>
          <p:nvSpPr>
            <p:cNvPr id="74" name="TextBox 73"/>
            <p:cNvSpPr txBox="1"/>
            <p:nvPr/>
          </p:nvSpPr>
          <p:spPr>
            <a:xfrm>
              <a:off x="9155059" y="5189109"/>
              <a:ext cx="1172749" cy="20512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AWS X-Ray</a:t>
              </a:r>
            </a:p>
          </p:txBody>
        </p:sp>
        <p:cxnSp>
          <p:nvCxnSpPr>
            <p:cNvPr id="76" name="Straight Connector 75"/>
            <p:cNvCxnSpPr/>
            <p:nvPr/>
          </p:nvCxnSpPr>
          <p:spPr>
            <a:xfrm flipH="1">
              <a:off x="4551653" y="2979931"/>
              <a:ext cx="13663" cy="2534073"/>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1">
              <a:off x="2878562" y="2991463"/>
              <a:ext cx="13663" cy="2534073"/>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1449406" y="2476998"/>
              <a:ext cx="1255355" cy="322703"/>
            </a:xfrm>
            <a:prstGeom prst="rect">
              <a:avLst/>
            </a:prstGeom>
            <a:solidFill>
              <a:schemeClr val="bg1"/>
            </a:solidFill>
          </p:spPr>
          <p:txBody>
            <a:bodyPr wrap="square" rtlCol="0">
              <a:spAutoFit/>
            </a:bodyPr>
            <a:lstStyle/>
            <a:p>
              <a:pPr algn="ctr" defTabSz="609585" fontAlgn="base">
                <a:spcBef>
                  <a:spcPct val="0"/>
                </a:spcBef>
                <a:spcAft>
                  <a:spcPct val="0"/>
                </a:spcAft>
              </a:pPr>
              <a:r>
                <a:rPr lang="en-US" sz="1467" dirty="0">
                  <a:solidFill>
                    <a:srgbClr val="FAA634"/>
                  </a:solidFill>
                  <a:latin typeface="Amazon Ember" panose="020B0603020204020204" pitchFamily="34" charset="0"/>
                  <a:ea typeface="Amazon Ember" panose="020B0603020204020204" pitchFamily="34" charset="0"/>
                  <a:cs typeface="Amazon Ember" panose="020B0603020204020204" pitchFamily="34" charset="0"/>
                </a:rPr>
                <a:t>Compute</a:t>
              </a:r>
            </a:p>
          </p:txBody>
        </p:sp>
        <p:sp>
          <p:nvSpPr>
            <p:cNvPr id="79" name="TextBox 39"/>
            <p:cNvSpPr txBox="1">
              <a:spLocks noChangeArrowheads="1"/>
            </p:cNvSpPr>
            <p:nvPr/>
          </p:nvSpPr>
          <p:spPr bwMode="auto">
            <a:xfrm>
              <a:off x="1089880" y="3484217"/>
              <a:ext cx="1263651" cy="410241"/>
            </a:xfrm>
            <a:prstGeom prst="rect">
              <a:avLst/>
            </a:prstGeom>
            <a:noFill/>
            <a:ln w="9525">
              <a:noFill/>
              <a:miter lim="800000"/>
              <a:headEnd/>
              <a:tailEnd/>
            </a:ln>
          </p:spPr>
          <p:txBody>
            <a:bodyPr lIns="0" tIns="0" rIns="0" bIns="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AWS</a:t>
              </a:r>
              <a:br>
                <a:rPr lang="en-US" sz="1333" dirty="0">
                  <a:latin typeface="Amazon Ember" panose="020B0603020204020204" pitchFamily="34" charset="0"/>
                  <a:ea typeface="Amazon Ember" panose="020B0603020204020204" pitchFamily="34" charset="0"/>
                  <a:cs typeface="Amazon Ember" panose="020B0603020204020204" pitchFamily="34" charset="0"/>
                </a:rPr>
              </a:br>
              <a:r>
                <a:rPr lang="en-US" sz="1333" dirty="0">
                  <a:latin typeface="Amazon Ember" panose="020B0603020204020204" pitchFamily="34" charset="0"/>
                  <a:ea typeface="Amazon Ember" panose="020B0603020204020204" pitchFamily="34" charset="0"/>
                  <a:cs typeface="Amazon Ember" panose="020B0603020204020204" pitchFamily="34" charset="0"/>
                </a:rPr>
                <a:t>Lambda</a:t>
              </a:r>
            </a:p>
          </p:txBody>
        </p:sp>
        <p:pic>
          <p:nvPicPr>
            <p:cNvPr id="80" name="Picture 7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435317" y="2922557"/>
              <a:ext cx="556893" cy="556893"/>
            </a:xfrm>
            <a:prstGeom prst="rect">
              <a:avLst/>
            </a:prstGeom>
          </p:spPr>
        </p:pic>
        <p:pic>
          <p:nvPicPr>
            <p:cNvPr id="81" name="Picture 80"/>
            <p:cNvPicPr>
              <a:picLocks noChangeAspect="1"/>
            </p:cNvPicPr>
            <p:nvPr/>
          </p:nvPicPr>
          <p:blipFill>
            <a:blip r:embed="rId25"/>
            <a:stretch>
              <a:fillRect/>
            </a:stretch>
          </p:blipFill>
          <p:spPr>
            <a:xfrm>
              <a:off x="1452711" y="4754200"/>
              <a:ext cx="481981" cy="416149"/>
            </a:xfrm>
            <a:prstGeom prst="rect">
              <a:avLst/>
            </a:prstGeom>
          </p:spPr>
        </p:pic>
        <p:sp>
          <p:nvSpPr>
            <p:cNvPr id="82" name="TextBox 81"/>
            <p:cNvSpPr txBox="1"/>
            <p:nvPr/>
          </p:nvSpPr>
          <p:spPr>
            <a:xfrm>
              <a:off x="1197879" y="5287732"/>
              <a:ext cx="912889"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 ECS</a:t>
              </a:r>
            </a:p>
          </p:txBody>
        </p:sp>
        <p:sp>
          <p:nvSpPr>
            <p:cNvPr id="83" name="TextBox 82"/>
            <p:cNvSpPr txBox="1"/>
            <p:nvPr/>
          </p:nvSpPr>
          <p:spPr>
            <a:xfrm>
              <a:off x="2018697" y="5278853"/>
              <a:ext cx="912889"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 EKS</a:t>
              </a:r>
            </a:p>
          </p:txBody>
        </p:sp>
        <p:sp>
          <p:nvSpPr>
            <p:cNvPr id="84" name="TextBox 83"/>
            <p:cNvSpPr txBox="1"/>
            <p:nvPr/>
          </p:nvSpPr>
          <p:spPr>
            <a:xfrm>
              <a:off x="1943707" y="3966855"/>
              <a:ext cx="912889" cy="61536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AWS </a:t>
              </a:r>
              <a:br>
                <a:rPr lang="en-US" sz="1333" dirty="0">
                  <a:latin typeface="Amazon Ember" panose="020B0603020204020204" pitchFamily="34" charset="0"/>
                  <a:ea typeface="Amazon Ember" panose="020B0603020204020204" pitchFamily="34" charset="0"/>
                  <a:cs typeface="Amazon Ember" panose="020B0603020204020204" pitchFamily="34" charset="0"/>
                </a:rPr>
              </a:br>
              <a:r>
                <a:rPr lang="en-US" sz="1333" dirty="0">
                  <a:latin typeface="Amazon Ember" panose="020B0603020204020204" pitchFamily="34" charset="0"/>
                  <a:ea typeface="Amazon Ember" panose="020B0603020204020204" pitchFamily="34" charset="0"/>
                  <a:cs typeface="Amazon Ember" panose="020B0603020204020204" pitchFamily="34" charset="0"/>
                </a:rPr>
                <a:t>Elastic Beanstalk</a:t>
              </a:r>
            </a:p>
          </p:txBody>
        </p:sp>
        <p:pic>
          <p:nvPicPr>
            <p:cNvPr id="85" name="Picture 84"/>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244977" y="3366469"/>
              <a:ext cx="338476" cy="473866"/>
            </a:xfrm>
            <a:prstGeom prst="rect">
              <a:avLst/>
            </a:prstGeom>
          </p:spPr>
        </p:pic>
        <p:pic>
          <p:nvPicPr>
            <p:cNvPr id="86" name="Picture 85"/>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152116" y="4666294"/>
              <a:ext cx="616994" cy="633871"/>
            </a:xfrm>
            <a:prstGeom prst="rect">
              <a:avLst/>
            </a:prstGeom>
          </p:spPr>
        </p:pic>
      </p:grpSp>
    </p:spTree>
    <p:custDataLst>
      <p:tags r:id="rId1"/>
    </p:custDataLst>
    <p:extLst>
      <p:ext uri="{BB962C8B-B14F-4D97-AF65-F5344CB8AC3E}">
        <p14:creationId xmlns:p14="http://schemas.microsoft.com/office/powerpoint/2010/main" val="2898209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608" y="2916547"/>
            <a:ext cx="11115261" cy="779463"/>
          </a:xfrm>
        </p:spPr>
        <p:txBody>
          <a:bodyPr>
            <a:noAutofit/>
          </a:bodyPr>
          <a:lstStyle/>
          <a:p>
            <a:r>
              <a:rPr lang="en-US" sz="4800" dirty="0"/>
              <a:t>Cloud Scenarios</a:t>
            </a:r>
          </a:p>
        </p:txBody>
      </p:sp>
    </p:spTree>
    <p:custDataLst>
      <p:tags r:id="rId1"/>
    </p:custDataLst>
    <p:extLst>
      <p:ext uri="{BB962C8B-B14F-4D97-AF65-F5344CB8AC3E}">
        <p14:creationId xmlns:p14="http://schemas.microsoft.com/office/powerpoint/2010/main" val="3352903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Cloud Deployment Models</a:t>
            </a:r>
          </a:p>
        </p:txBody>
      </p:sp>
      <p:grpSp>
        <p:nvGrpSpPr>
          <p:cNvPr id="8" name="Group 7"/>
          <p:cNvGrpSpPr/>
          <p:nvPr/>
        </p:nvGrpSpPr>
        <p:grpSpPr>
          <a:xfrm>
            <a:off x="1820421" y="1962530"/>
            <a:ext cx="7776307" cy="3348271"/>
            <a:chOff x="238539" y="1971157"/>
            <a:chExt cx="7776307" cy="3348271"/>
          </a:xfrm>
        </p:grpSpPr>
        <p:sp>
          <p:nvSpPr>
            <p:cNvPr id="9" name="Content Placeholder 2"/>
            <p:cNvSpPr txBox="1">
              <a:spLocks/>
            </p:cNvSpPr>
            <p:nvPr/>
          </p:nvSpPr>
          <p:spPr>
            <a:xfrm>
              <a:off x="545244" y="4692412"/>
              <a:ext cx="2821575" cy="627016"/>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233" lvl="1" indent="0" algn="ctr">
                <a:buNone/>
              </a:pPr>
              <a:r>
                <a:rPr lang="en-US" sz="2667" dirty="0">
                  <a:latin typeface="Amazon Ember" panose="020B0603020204020204" pitchFamily="34" charset="0"/>
                  <a:ea typeface="Amazon Ember" panose="020B0603020204020204" pitchFamily="34" charset="0"/>
                  <a:cs typeface="Amazon Ember" panose="020B0603020204020204" pitchFamily="34" charset="0"/>
                </a:rPr>
                <a:t>All-In Cloud</a:t>
              </a:r>
            </a:p>
          </p:txBody>
        </p:sp>
        <p:sp>
          <p:nvSpPr>
            <p:cNvPr id="10" name="Content Placeholder 2"/>
            <p:cNvSpPr txBox="1">
              <a:spLocks/>
            </p:cNvSpPr>
            <p:nvPr/>
          </p:nvSpPr>
          <p:spPr>
            <a:xfrm>
              <a:off x="5310308" y="4692412"/>
              <a:ext cx="1842795" cy="545736"/>
            </a:xfrm>
            <a:prstGeom prst="rect">
              <a:avLst/>
            </a:prstGeom>
          </p:spPr>
          <p:txBody>
            <a:bodyPr vert="horz" lIns="121920" tIns="60960" rIns="121920" bIns="60960" rtlCol="0">
              <a:noAutofit/>
            </a:bodyPr>
            <a:lstStyle>
              <a:defPPr>
                <a:defRPr lang="en-US"/>
              </a:defPPr>
              <a:lvl1pPr indent="0" defTabSz="457200">
                <a:spcBef>
                  <a:spcPct val="20000"/>
                </a:spcBef>
                <a:buFontTx/>
                <a:buNone/>
                <a:defRPr sz="2400" b="0" i="0">
                  <a:latin typeface="Arial"/>
                  <a:cs typeface="Arial"/>
                </a:defRPr>
              </a:lvl1pPr>
              <a:lvl2pPr marL="4233" lvl="1" indent="0" algn="ctr" defTabSz="457200">
                <a:spcBef>
                  <a:spcPct val="20000"/>
                </a:spcBef>
                <a:buClr>
                  <a:schemeClr val="accent1"/>
                </a:buClr>
                <a:buSzPct val="125000"/>
                <a:buFontTx/>
                <a:buNone/>
                <a:defRPr sz="2667" b="1" i="0">
                  <a:latin typeface="Amazon Ember" panose="020B0603020204020204" pitchFamily="34" charset="0"/>
                  <a:ea typeface="Amazon Ember" panose="020B0603020204020204" pitchFamily="34" charset="0"/>
                  <a:cs typeface="Amazon Ember" panose="020B0603020204020204" pitchFamily="34" charset="0"/>
                </a:defRPr>
              </a:lvl2pPr>
              <a:lvl3pPr marL="625475" indent="-282575" defTabSz="457200">
                <a:spcBef>
                  <a:spcPct val="20000"/>
                </a:spcBef>
                <a:buClr>
                  <a:schemeClr val="accent1"/>
                </a:buClr>
                <a:buFont typeface="Wingdings" panose="05000000000000000000" pitchFamily="2" charset="2"/>
                <a:buChar char="Ø"/>
                <a:defRPr sz="2000" b="0" i="0" baseline="0">
                  <a:latin typeface="Arial"/>
                  <a:cs typeface="Arial"/>
                </a:defRPr>
              </a:lvl3pPr>
              <a:lvl4pPr marL="914400" indent="-222250" defTabSz="457200">
                <a:spcBef>
                  <a:spcPct val="20000"/>
                </a:spcBef>
                <a:buClr>
                  <a:schemeClr val="accent1"/>
                </a:buClr>
                <a:buFont typeface="Arial" panose="020B0604020202020204" pitchFamily="34" charset="0"/>
                <a:buChar char="•"/>
                <a:defRPr b="0" i="0">
                  <a:latin typeface="Arial"/>
                  <a:cs typeface="Arial"/>
                </a:defRPr>
              </a:lvl4pPr>
              <a:lvl5pPr marL="2057400" indent="-228600" defTabSz="457200">
                <a:spcBef>
                  <a:spcPct val="20000"/>
                </a:spcBef>
                <a:buFont typeface="Arial"/>
                <a:buChar char="»"/>
                <a:defRPr sz="1600" b="0" i="0">
                  <a:solidFill>
                    <a:srgbClr val="595A5D"/>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lvl="1"/>
              <a:r>
                <a:rPr lang="en-US" b="0" dirty="0"/>
                <a:t>Hybrid</a:t>
              </a:r>
              <a:endParaRPr lang="en-US" dirty="0"/>
            </a:p>
          </p:txBody>
        </p:sp>
        <p:pic>
          <p:nvPicPr>
            <p:cNvPr id="9218" name="Picture 2" descr="Cloud Compu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539" y="1971157"/>
              <a:ext cx="3415175" cy="272125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l="25657" r="25555"/>
            <a:stretch/>
          </p:blipFill>
          <p:spPr>
            <a:xfrm>
              <a:off x="4448563" y="2257417"/>
              <a:ext cx="3566283" cy="2329990"/>
            </a:xfrm>
            <a:prstGeom prst="rect">
              <a:avLst/>
            </a:prstGeom>
          </p:spPr>
        </p:pic>
      </p:grpSp>
      <p:pic>
        <p:nvPicPr>
          <p:cNvPr id="11" name="Picture 10">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09483" y="6258483"/>
            <a:ext cx="1620111" cy="630043"/>
          </a:xfrm>
          <a:prstGeom prst="rect">
            <a:avLst/>
          </a:prstGeom>
        </p:spPr>
      </p:pic>
    </p:spTree>
    <p:custDataLst>
      <p:tags r:id="rId1"/>
    </p:custDataLst>
    <p:extLst>
      <p:ext uri="{BB962C8B-B14F-4D97-AF65-F5344CB8AC3E}">
        <p14:creationId xmlns:p14="http://schemas.microsoft.com/office/powerpoint/2010/main" val="680418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Lift and Shift Example: All-In</a:t>
            </a:r>
          </a:p>
        </p:txBody>
      </p:sp>
      <p:grpSp>
        <p:nvGrpSpPr>
          <p:cNvPr id="7" name="Group 6"/>
          <p:cNvGrpSpPr/>
          <p:nvPr/>
        </p:nvGrpSpPr>
        <p:grpSpPr>
          <a:xfrm>
            <a:off x="3396238" y="2616581"/>
            <a:ext cx="4879018" cy="2950100"/>
            <a:chOff x="3224696" y="2926547"/>
            <a:chExt cx="4879018" cy="2950100"/>
          </a:xfrm>
        </p:grpSpPr>
        <p:sp>
          <p:nvSpPr>
            <p:cNvPr id="6" name="Rectangle 5"/>
            <p:cNvSpPr/>
            <p:nvPr/>
          </p:nvSpPr>
          <p:spPr>
            <a:xfrm>
              <a:off x="3224696" y="2926547"/>
              <a:ext cx="4879018" cy="2950100"/>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0" name="TextBox 31"/>
            <p:cNvSpPr txBox="1">
              <a:spLocks noChangeArrowheads="1"/>
            </p:cNvSpPr>
            <p:nvPr/>
          </p:nvSpPr>
          <p:spPr bwMode="auto">
            <a:xfrm>
              <a:off x="4100937" y="3044092"/>
              <a:ext cx="3126535" cy="400827"/>
            </a:xfrm>
            <a:prstGeom prst="rect">
              <a:avLst/>
            </a:prstGeom>
            <a:noFill/>
            <a:ln w="9525">
              <a:noFill/>
              <a:miter lim="800000"/>
              <a:headEnd/>
              <a:tailEnd/>
            </a:ln>
          </p:spPr>
          <p:txBody>
            <a:bodyPr wrap="square">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Monolithic application</a:t>
              </a:r>
            </a:p>
          </p:txBody>
        </p:sp>
        <p:pic>
          <p:nvPicPr>
            <p:cNvPr id="108" name="Picture 107" descr="Users.png"/>
            <p:cNvPicPr>
              <a:picLocks noChangeAspect="1"/>
            </p:cNvPicPr>
            <p:nvPr/>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b="10331"/>
            <a:stretch/>
          </p:blipFill>
          <p:spPr>
            <a:xfrm>
              <a:off x="5066327" y="3328615"/>
              <a:ext cx="992381" cy="923365"/>
            </a:xfrm>
            <a:prstGeom prst="rect">
              <a:avLst/>
            </a:prstGeom>
          </p:spPr>
        </p:pic>
        <p:cxnSp>
          <p:nvCxnSpPr>
            <p:cNvPr id="114" name="Straight Arrow Connector 113"/>
            <p:cNvCxnSpPr>
              <a:stCxn id="108" idx="2"/>
            </p:cNvCxnSpPr>
            <p:nvPr/>
          </p:nvCxnSpPr>
          <p:spPr>
            <a:xfrm>
              <a:off x="5562519" y="4251981"/>
              <a:ext cx="4" cy="406983"/>
            </a:xfrm>
            <a:prstGeom prst="straightConnector1">
              <a:avLst/>
            </a:prstGeom>
            <a:ln>
              <a:headEnd type="triangle"/>
              <a:tailEnd type="triangle"/>
            </a:ln>
          </p:spPr>
          <p:style>
            <a:lnRef idx="2">
              <a:schemeClr val="accent2"/>
            </a:lnRef>
            <a:fillRef idx="0">
              <a:schemeClr val="accent2"/>
            </a:fillRef>
            <a:effectRef idx="1">
              <a:schemeClr val="accent2"/>
            </a:effectRef>
            <a:fontRef idx="minor">
              <a:schemeClr val="tx1"/>
            </a:fontRef>
          </p:style>
        </p:cxnSp>
        <p:sp>
          <p:nvSpPr>
            <p:cNvPr id="44" name="Vertical Scroll 43"/>
            <p:cNvSpPr/>
            <p:nvPr/>
          </p:nvSpPr>
          <p:spPr>
            <a:xfrm>
              <a:off x="3353118" y="4779389"/>
              <a:ext cx="1316026" cy="955052"/>
            </a:xfrm>
            <a:prstGeom prst="verticalScroll">
              <a:avLst/>
            </a:prstGeom>
            <a:solidFill>
              <a:schemeClr val="tx2">
                <a:lumMod val="20000"/>
                <a:lumOff val="80000"/>
              </a:schemeClr>
            </a:solidFill>
          </p:spPr>
          <p:style>
            <a:lnRef idx="1">
              <a:schemeClr val="dk1"/>
            </a:lnRef>
            <a:fillRef idx="2">
              <a:schemeClr val="dk1"/>
            </a:fillRef>
            <a:effectRef idx="1">
              <a:schemeClr val="dk1"/>
            </a:effectRef>
            <a:fontRef idx="minor">
              <a:schemeClr val="dk1"/>
            </a:fontRef>
          </p:style>
          <p:txBody>
            <a:bodyPr wrap="none" rtlCol="0" anchor="ct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File </a:t>
              </a:r>
              <a:br>
                <a:rPr lang="en-US" sz="1600" b="1" dirty="0">
                  <a:latin typeface="Amazon Ember" panose="020B0603020204020204" pitchFamily="34" charset="0"/>
                  <a:ea typeface="Amazon Ember" panose="020B0603020204020204" pitchFamily="34" charset="0"/>
                  <a:cs typeface="Amazon Ember" panose="020B0603020204020204" pitchFamily="34" charset="0"/>
                </a:rPr>
              </a:br>
              <a:r>
                <a:rPr lang="en-US" sz="1600" b="1" dirty="0">
                  <a:latin typeface="Amazon Ember" panose="020B0603020204020204" pitchFamily="34" charset="0"/>
                  <a:ea typeface="Amazon Ember" panose="020B0603020204020204" pitchFamily="34" charset="0"/>
                  <a:cs typeface="Amazon Ember" panose="020B0603020204020204" pitchFamily="34" charset="0"/>
                </a:rPr>
                <a:t>ingestion</a:t>
              </a:r>
            </a:p>
          </p:txBody>
        </p:sp>
        <p:sp>
          <p:nvSpPr>
            <p:cNvPr id="45" name="Vertical Scroll 44"/>
            <p:cNvSpPr/>
            <p:nvPr/>
          </p:nvSpPr>
          <p:spPr>
            <a:xfrm>
              <a:off x="5008775" y="4779388"/>
              <a:ext cx="1316026" cy="955052"/>
            </a:xfrm>
            <a:prstGeom prst="verticalScroll">
              <a:avLst/>
            </a:prstGeom>
            <a:solidFill>
              <a:schemeClr val="tx2">
                <a:lumMod val="20000"/>
                <a:lumOff val="80000"/>
              </a:schemeClr>
            </a:solidFill>
          </p:spPr>
          <p:style>
            <a:lnRef idx="1">
              <a:schemeClr val="dk1"/>
            </a:lnRef>
            <a:fillRef idx="2">
              <a:schemeClr val="dk1"/>
            </a:fillRef>
            <a:effectRef idx="1">
              <a:schemeClr val="dk1"/>
            </a:effectRef>
            <a:fontRef idx="minor">
              <a:schemeClr val="dk1"/>
            </a:fontRef>
          </p:style>
          <p:txBody>
            <a:bodyPr wrap="none" rtlCol="0" anchor="ct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File </a:t>
              </a:r>
              <a:br>
                <a:rPr lang="en-US" sz="1600" b="1" dirty="0">
                  <a:latin typeface="Amazon Ember" panose="020B0603020204020204" pitchFamily="34" charset="0"/>
                  <a:ea typeface="Amazon Ember" panose="020B0603020204020204" pitchFamily="34" charset="0"/>
                  <a:cs typeface="Amazon Ember" panose="020B0603020204020204" pitchFamily="34" charset="0"/>
                </a:rPr>
              </a:br>
              <a:r>
                <a:rPr lang="en-US" sz="1600" b="1" dirty="0">
                  <a:latin typeface="Amazon Ember" panose="020B0603020204020204" pitchFamily="34" charset="0"/>
                  <a:ea typeface="Amazon Ember" panose="020B0603020204020204" pitchFamily="34" charset="0"/>
                  <a:cs typeface="Amazon Ember" panose="020B0603020204020204" pitchFamily="34" charset="0"/>
                </a:rPr>
                <a:t>processing</a:t>
              </a:r>
            </a:p>
          </p:txBody>
        </p:sp>
        <p:sp>
          <p:nvSpPr>
            <p:cNvPr id="46" name="Vertical Scroll 45"/>
            <p:cNvSpPr/>
            <p:nvPr/>
          </p:nvSpPr>
          <p:spPr>
            <a:xfrm>
              <a:off x="6577888" y="4779387"/>
              <a:ext cx="1316026" cy="955052"/>
            </a:xfrm>
            <a:prstGeom prst="verticalScroll">
              <a:avLst/>
            </a:prstGeom>
            <a:solidFill>
              <a:schemeClr val="tx2">
                <a:lumMod val="20000"/>
                <a:lumOff val="80000"/>
              </a:schemeClr>
            </a:solidFill>
          </p:spPr>
          <p:style>
            <a:lnRef idx="1">
              <a:schemeClr val="dk1"/>
            </a:lnRef>
            <a:fillRef idx="2">
              <a:schemeClr val="dk1"/>
            </a:fillRef>
            <a:effectRef idx="1">
              <a:schemeClr val="dk1"/>
            </a:effectRef>
            <a:fontRef idx="minor">
              <a:schemeClr val="dk1"/>
            </a:fontRef>
          </p:style>
          <p:txBody>
            <a:bodyPr wrap="none" rtlCol="0" anchor="ct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File </a:t>
              </a:r>
              <a:br>
                <a:rPr lang="en-US" sz="1600" b="1" dirty="0">
                  <a:latin typeface="Amazon Ember" panose="020B0603020204020204" pitchFamily="34" charset="0"/>
                  <a:ea typeface="Amazon Ember" panose="020B0603020204020204" pitchFamily="34" charset="0"/>
                  <a:cs typeface="Amazon Ember" panose="020B0603020204020204" pitchFamily="34" charset="0"/>
                </a:rPr>
              </a:br>
              <a:r>
                <a:rPr lang="en-US" sz="1600" b="1" dirty="0">
                  <a:latin typeface="Amazon Ember" panose="020B0603020204020204" pitchFamily="34" charset="0"/>
                  <a:ea typeface="Amazon Ember" panose="020B0603020204020204" pitchFamily="34" charset="0"/>
                  <a:cs typeface="Amazon Ember" panose="020B0603020204020204" pitchFamily="34" charset="0"/>
                </a:rPr>
                <a:t>publishing</a:t>
              </a:r>
            </a:p>
          </p:txBody>
        </p:sp>
      </p:grpSp>
      <p:grpSp>
        <p:nvGrpSpPr>
          <p:cNvPr id="52" name="Group 51"/>
          <p:cNvGrpSpPr/>
          <p:nvPr/>
        </p:nvGrpSpPr>
        <p:grpSpPr>
          <a:xfrm>
            <a:off x="3062840" y="1839053"/>
            <a:ext cx="5719301" cy="4207331"/>
            <a:chOff x="2562225" y="1250857"/>
            <a:chExt cx="1751013" cy="1733550"/>
          </a:xfrm>
        </p:grpSpPr>
        <p:sp>
          <p:nvSpPr>
            <p:cNvPr id="54" name="Rounded Rectangle 53"/>
            <p:cNvSpPr/>
            <p:nvPr/>
          </p:nvSpPr>
          <p:spPr>
            <a:xfrm>
              <a:off x="2562225" y="1250857"/>
              <a:ext cx="1751013"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55" name="TextBox 54"/>
            <p:cNvSpPr txBox="1">
              <a:spLocks noChangeArrowheads="1"/>
            </p:cNvSpPr>
            <p:nvPr/>
          </p:nvSpPr>
          <p:spPr bwMode="auto">
            <a:xfrm>
              <a:off x="2647298" y="2780622"/>
              <a:ext cx="1557337" cy="150058"/>
            </a:xfrm>
            <a:prstGeom prst="rect">
              <a:avLst/>
            </a:prstGeom>
            <a:noFill/>
            <a:ln w="9525">
              <a:noFill/>
              <a:miter lim="800000"/>
              <a:headEnd/>
              <a:tailEnd/>
            </a:ln>
          </p:spPr>
          <p:txBody>
            <a:bodyPr>
              <a:spAutoFit/>
            </a:bodyPr>
            <a:lstStyle/>
            <a:p>
              <a:pPr algn="ct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AWS cloud</a:t>
              </a:r>
            </a:p>
          </p:txBody>
        </p:sp>
      </p:gr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6238" y="1510552"/>
            <a:ext cx="640080" cy="640080"/>
          </a:xfrm>
          <a:prstGeom prst="rect">
            <a:avLst/>
          </a:prstGeom>
        </p:spPr>
      </p:pic>
    </p:spTree>
    <p:custDataLst>
      <p:tags r:id="rId1"/>
    </p:custDataLst>
    <p:extLst>
      <p:ext uri="{BB962C8B-B14F-4D97-AF65-F5344CB8AC3E}">
        <p14:creationId xmlns:p14="http://schemas.microsoft.com/office/powerpoint/2010/main" val="3750486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Lift and Shift Example: Hybrid</a:t>
            </a:r>
          </a:p>
        </p:txBody>
      </p:sp>
      <p:grpSp>
        <p:nvGrpSpPr>
          <p:cNvPr id="5" name="Group 4"/>
          <p:cNvGrpSpPr/>
          <p:nvPr/>
        </p:nvGrpSpPr>
        <p:grpSpPr>
          <a:xfrm>
            <a:off x="691679" y="2002304"/>
            <a:ext cx="5621204" cy="3985111"/>
            <a:chOff x="428397" y="1918384"/>
            <a:chExt cx="5621204" cy="3985111"/>
          </a:xfrm>
        </p:grpSpPr>
        <p:sp>
          <p:nvSpPr>
            <p:cNvPr id="6" name="Rectangle 5"/>
            <p:cNvSpPr/>
            <p:nvPr/>
          </p:nvSpPr>
          <p:spPr>
            <a:xfrm>
              <a:off x="756077" y="2654845"/>
              <a:ext cx="4795333" cy="2794283"/>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0" name="TextBox 31"/>
            <p:cNvSpPr txBox="1">
              <a:spLocks noChangeArrowheads="1"/>
            </p:cNvSpPr>
            <p:nvPr/>
          </p:nvSpPr>
          <p:spPr bwMode="auto">
            <a:xfrm>
              <a:off x="1617288" y="2766182"/>
              <a:ext cx="3072909" cy="379656"/>
            </a:xfrm>
            <a:prstGeom prst="rect">
              <a:avLst/>
            </a:prstGeom>
            <a:noFill/>
            <a:ln w="9525">
              <a:noFill/>
              <a:miter lim="800000"/>
              <a:headEnd/>
              <a:tailEnd/>
            </a:ln>
          </p:spPr>
          <p:txBody>
            <a:bodyPr wrap="square">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Monolithic application</a:t>
              </a:r>
            </a:p>
          </p:txBody>
        </p:sp>
        <p:pic>
          <p:nvPicPr>
            <p:cNvPr id="108" name="Picture 107" descr="Users.png"/>
            <p:cNvPicPr>
              <a:picLocks noChangeAspect="1"/>
            </p:cNvPicPr>
            <p:nvPr/>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b="10331"/>
            <a:stretch/>
          </p:blipFill>
          <p:spPr>
            <a:xfrm>
              <a:off x="2566120" y="3035677"/>
              <a:ext cx="975360" cy="874595"/>
            </a:xfrm>
            <a:prstGeom prst="rect">
              <a:avLst/>
            </a:prstGeom>
          </p:spPr>
        </p:pic>
        <p:cxnSp>
          <p:nvCxnSpPr>
            <p:cNvPr id="114" name="Straight Arrow Connector 113"/>
            <p:cNvCxnSpPr>
              <a:stCxn id="108" idx="2"/>
            </p:cNvCxnSpPr>
            <p:nvPr/>
          </p:nvCxnSpPr>
          <p:spPr>
            <a:xfrm>
              <a:off x="3053801" y="3910273"/>
              <a:ext cx="4" cy="385487"/>
            </a:xfrm>
            <a:prstGeom prst="straightConnector1">
              <a:avLst/>
            </a:prstGeom>
            <a:ln>
              <a:headEnd type="triangle"/>
              <a:tailEnd type="triangle"/>
            </a:ln>
          </p:spPr>
          <p:style>
            <a:lnRef idx="2">
              <a:schemeClr val="accent2"/>
            </a:lnRef>
            <a:fillRef idx="0">
              <a:schemeClr val="accent2"/>
            </a:fillRef>
            <a:effectRef idx="1">
              <a:schemeClr val="accent2"/>
            </a:effectRef>
            <a:fontRef idx="minor">
              <a:schemeClr val="tx1"/>
            </a:fontRef>
          </p:style>
        </p:cxnSp>
        <p:sp>
          <p:nvSpPr>
            <p:cNvPr id="44" name="Vertical Scroll 43"/>
            <p:cNvSpPr/>
            <p:nvPr/>
          </p:nvSpPr>
          <p:spPr>
            <a:xfrm>
              <a:off x="882296" y="4409825"/>
              <a:ext cx="1293454" cy="904609"/>
            </a:xfrm>
            <a:prstGeom prst="verticalScroll">
              <a:avLst/>
            </a:prstGeom>
            <a:solidFill>
              <a:schemeClr val="tx2">
                <a:lumMod val="20000"/>
                <a:lumOff val="80000"/>
              </a:schemeClr>
            </a:solidFill>
          </p:spPr>
          <p:style>
            <a:lnRef idx="1">
              <a:schemeClr val="dk1"/>
            </a:lnRef>
            <a:fillRef idx="2">
              <a:schemeClr val="dk1"/>
            </a:fillRef>
            <a:effectRef idx="1">
              <a:schemeClr val="dk1"/>
            </a:effectRef>
            <a:fontRef idx="minor">
              <a:schemeClr val="dk1"/>
            </a:fontRef>
          </p:style>
          <p:txBody>
            <a:bodyPr wrap="none" rtlCol="0" anchor="ct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File </a:t>
              </a:r>
              <a:br>
                <a:rPr lang="en-US" sz="1600" b="1" dirty="0">
                  <a:latin typeface="Amazon Ember" panose="020B0603020204020204" pitchFamily="34" charset="0"/>
                  <a:ea typeface="Amazon Ember" panose="020B0603020204020204" pitchFamily="34" charset="0"/>
                  <a:cs typeface="Amazon Ember" panose="020B0603020204020204" pitchFamily="34" charset="0"/>
                </a:rPr>
              </a:br>
              <a:r>
                <a:rPr lang="en-US" sz="1600" b="1" dirty="0">
                  <a:latin typeface="Amazon Ember" panose="020B0603020204020204" pitchFamily="34" charset="0"/>
                  <a:ea typeface="Amazon Ember" panose="020B0603020204020204" pitchFamily="34" charset="0"/>
                  <a:cs typeface="Amazon Ember" panose="020B0603020204020204" pitchFamily="34" charset="0"/>
                </a:rPr>
                <a:t>ingestion</a:t>
              </a:r>
            </a:p>
          </p:txBody>
        </p:sp>
        <p:sp>
          <p:nvSpPr>
            <p:cNvPr id="45" name="Vertical Scroll 44"/>
            <p:cNvSpPr/>
            <p:nvPr/>
          </p:nvSpPr>
          <p:spPr>
            <a:xfrm>
              <a:off x="2509555" y="4409824"/>
              <a:ext cx="1293454" cy="904609"/>
            </a:xfrm>
            <a:prstGeom prst="verticalScroll">
              <a:avLst/>
            </a:prstGeom>
            <a:solidFill>
              <a:schemeClr val="tx2">
                <a:lumMod val="20000"/>
                <a:lumOff val="80000"/>
              </a:schemeClr>
            </a:solidFill>
          </p:spPr>
          <p:style>
            <a:lnRef idx="1">
              <a:schemeClr val="dk1"/>
            </a:lnRef>
            <a:fillRef idx="2">
              <a:schemeClr val="dk1"/>
            </a:fillRef>
            <a:effectRef idx="1">
              <a:schemeClr val="dk1"/>
            </a:effectRef>
            <a:fontRef idx="minor">
              <a:schemeClr val="dk1"/>
            </a:fontRef>
          </p:style>
          <p:txBody>
            <a:bodyPr wrap="none" rtlCol="0" anchor="ct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File </a:t>
              </a:r>
              <a:br>
                <a:rPr lang="en-US" sz="1600" b="1" dirty="0">
                  <a:latin typeface="Amazon Ember" panose="020B0603020204020204" pitchFamily="34" charset="0"/>
                  <a:ea typeface="Amazon Ember" panose="020B0603020204020204" pitchFamily="34" charset="0"/>
                  <a:cs typeface="Amazon Ember" panose="020B0603020204020204" pitchFamily="34" charset="0"/>
                </a:rPr>
              </a:br>
              <a:r>
                <a:rPr lang="en-US" sz="1600" b="1" dirty="0">
                  <a:latin typeface="Amazon Ember" panose="020B0603020204020204" pitchFamily="34" charset="0"/>
                  <a:ea typeface="Amazon Ember" panose="020B0603020204020204" pitchFamily="34" charset="0"/>
                  <a:cs typeface="Amazon Ember" panose="020B0603020204020204" pitchFamily="34" charset="0"/>
                </a:rPr>
                <a:t>processing</a:t>
              </a:r>
            </a:p>
          </p:txBody>
        </p:sp>
        <p:grpSp>
          <p:nvGrpSpPr>
            <p:cNvPr id="52" name="Group 51"/>
            <p:cNvGrpSpPr/>
            <p:nvPr/>
          </p:nvGrpSpPr>
          <p:grpSpPr>
            <a:xfrm>
              <a:off x="428397" y="1918384"/>
              <a:ext cx="5621204" cy="3985111"/>
              <a:chOff x="2562225" y="1250857"/>
              <a:chExt cx="1751013" cy="1733550"/>
            </a:xfrm>
          </p:grpSpPr>
          <p:sp>
            <p:nvSpPr>
              <p:cNvPr id="54" name="Rounded Rectangle 53"/>
              <p:cNvSpPr/>
              <p:nvPr/>
            </p:nvSpPr>
            <p:spPr>
              <a:xfrm>
                <a:off x="2562225" y="1250857"/>
                <a:ext cx="1751013"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55" name="TextBox 54"/>
              <p:cNvSpPr txBox="1">
                <a:spLocks noChangeArrowheads="1"/>
              </p:cNvSpPr>
              <p:nvPr/>
            </p:nvSpPr>
            <p:spPr bwMode="auto">
              <a:xfrm>
                <a:off x="2614744" y="2780622"/>
                <a:ext cx="1557337" cy="150058"/>
              </a:xfrm>
              <a:prstGeom prst="rect">
                <a:avLst/>
              </a:prstGeom>
              <a:noFill/>
              <a:ln w="9525">
                <a:noFill/>
                <a:miter lim="800000"/>
                <a:headEnd/>
                <a:tailEnd/>
              </a:ln>
            </p:spPr>
            <p:txBody>
              <a:bodyPr>
                <a:spAutoFit/>
              </a:bodyPr>
              <a:lstStyle/>
              <a:p>
                <a:pPr algn="ct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AWS cloud</a:t>
                </a:r>
              </a:p>
            </p:txBody>
          </p:sp>
        </p:grpSp>
      </p:grpSp>
      <p:grpSp>
        <p:nvGrpSpPr>
          <p:cNvPr id="30" name="Group 29"/>
          <p:cNvGrpSpPr/>
          <p:nvPr/>
        </p:nvGrpSpPr>
        <p:grpSpPr>
          <a:xfrm>
            <a:off x="6640563" y="1413193"/>
            <a:ext cx="4786917" cy="4574221"/>
            <a:chOff x="4676775" y="982605"/>
            <a:chExt cx="1752600" cy="1999607"/>
          </a:xfrm>
        </p:grpSpPr>
        <p:sp>
          <p:nvSpPr>
            <p:cNvPr id="31" name="Rounded Rectangle 30"/>
            <p:cNvSpPr/>
            <p:nvPr/>
          </p:nvSpPr>
          <p:spPr>
            <a:xfrm>
              <a:off x="4676775" y="1248662"/>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32" name="TextBox 37"/>
            <p:cNvSpPr txBox="1">
              <a:spLocks noChangeArrowheads="1"/>
            </p:cNvSpPr>
            <p:nvPr/>
          </p:nvSpPr>
          <p:spPr bwMode="auto">
            <a:xfrm>
              <a:off x="4768850" y="2739324"/>
              <a:ext cx="1555750" cy="174907"/>
            </a:xfrm>
            <a:prstGeom prst="rect">
              <a:avLst/>
            </a:prstGeom>
            <a:noFill/>
            <a:ln w="9525">
              <a:noFill/>
              <a:miter lim="800000"/>
              <a:headEnd/>
              <a:tailEnd/>
            </a:ln>
          </p:spPr>
          <p:txBody>
            <a:bodyPr>
              <a:spAutoFit/>
            </a:bodyPr>
            <a:lstStyle/>
            <a:p>
              <a:pPr algn="ct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Corporate data center</a:t>
              </a:r>
            </a:p>
          </p:txBody>
        </p:sp>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9370" y="982605"/>
              <a:ext cx="323113" cy="446204"/>
            </a:xfrm>
            <a:prstGeom prst="rect">
              <a:avLst/>
            </a:prstGeom>
          </p:spPr>
        </p:pic>
      </p:grpSp>
      <p:sp>
        <p:nvSpPr>
          <p:cNvPr id="38" name="Vertical Scroll 37"/>
          <p:cNvSpPr/>
          <p:nvPr/>
        </p:nvSpPr>
        <p:spPr>
          <a:xfrm>
            <a:off x="8399994" y="4456918"/>
            <a:ext cx="1293454" cy="904609"/>
          </a:xfrm>
          <a:prstGeom prst="verticalScroll">
            <a:avLst/>
          </a:prstGeom>
          <a:solidFill>
            <a:schemeClr val="tx2">
              <a:lumMod val="20000"/>
              <a:lumOff val="80000"/>
            </a:schemeClr>
          </a:solidFill>
        </p:spPr>
        <p:style>
          <a:lnRef idx="1">
            <a:schemeClr val="dk1"/>
          </a:lnRef>
          <a:fillRef idx="2">
            <a:schemeClr val="dk1"/>
          </a:fillRef>
          <a:effectRef idx="1">
            <a:schemeClr val="dk1"/>
          </a:effectRef>
          <a:fontRef idx="minor">
            <a:schemeClr val="dk1"/>
          </a:fontRef>
        </p:style>
        <p:txBody>
          <a:bodyPr wrap="none" rtlCol="0" anchor="ct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File </a:t>
            </a:r>
            <a:br>
              <a:rPr lang="en-US" sz="1600" b="1" dirty="0">
                <a:latin typeface="Amazon Ember" panose="020B0603020204020204" pitchFamily="34" charset="0"/>
                <a:ea typeface="Amazon Ember" panose="020B0603020204020204" pitchFamily="34" charset="0"/>
                <a:cs typeface="Amazon Ember" panose="020B0603020204020204" pitchFamily="34" charset="0"/>
              </a:rPr>
            </a:br>
            <a:r>
              <a:rPr lang="en-US" sz="1600" b="1" dirty="0">
                <a:latin typeface="Amazon Ember" panose="020B0603020204020204" pitchFamily="34" charset="0"/>
                <a:ea typeface="Amazon Ember" panose="020B0603020204020204" pitchFamily="34" charset="0"/>
                <a:cs typeface="Amazon Ember" panose="020B0603020204020204" pitchFamily="34" charset="0"/>
              </a:rPr>
              <a:t>publishing</a:t>
            </a:r>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3548" y="1631502"/>
            <a:ext cx="640080" cy="640080"/>
          </a:xfrm>
          <a:prstGeom prst="rect">
            <a:avLst/>
          </a:prstGeom>
        </p:spPr>
      </p:pic>
    </p:spTree>
    <p:custDataLst>
      <p:tags r:id="rId1"/>
    </p:custDataLst>
    <p:extLst>
      <p:ext uri="{BB962C8B-B14F-4D97-AF65-F5344CB8AC3E}">
        <p14:creationId xmlns:p14="http://schemas.microsoft.com/office/powerpoint/2010/main" val="1124689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Microservices Example</a:t>
            </a:r>
          </a:p>
        </p:txBody>
      </p:sp>
      <p:grpSp>
        <p:nvGrpSpPr>
          <p:cNvPr id="4" name="Group 3"/>
          <p:cNvGrpSpPr/>
          <p:nvPr/>
        </p:nvGrpSpPr>
        <p:grpSpPr>
          <a:xfrm>
            <a:off x="487867" y="2063111"/>
            <a:ext cx="3424792" cy="3633153"/>
            <a:chOff x="487867" y="2063111"/>
            <a:chExt cx="3424792" cy="3633153"/>
          </a:xfrm>
        </p:grpSpPr>
        <p:sp>
          <p:nvSpPr>
            <p:cNvPr id="6" name="Rectangle 5"/>
            <p:cNvSpPr/>
            <p:nvPr/>
          </p:nvSpPr>
          <p:spPr>
            <a:xfrm>
              <a:off x="487867" y="2063111"/>
              <a:ext cx="3424792" cy="3633153"/>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9" name="TextBox 31"/>
            <p:cNvSpPr txBox="1">
              <a:spLocks noChangeArrowheads="1"/>
            </p:cNvSpPr>
            <p:nvPr/>
          </p:nvSpPr>
          <p:spPr bwMode="auto">
            <a:xfrm>
              <a:off x="707512" y="4915870"/>
              <a:ext cx="3072909" cy="461665"/>
            </a:xfrm>
            <a:prstGeom prst="rect">
              <a:avLst/>
            </a:prstGeom>
            <a:noFill/>
            <a:ln w="9525">
              <a:noFill/>
              <a:miter lim="800000"/>
              <a:headEnd/>
              <a:tailEnd/>
            </a:ln>
          </p:spPr>
          <p:txBody>
            <a:bodyPr wrap="square">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File ingestion, processing, and publishing </a:t>
              </a:r>
            </a:p>
          </p:txBody>
        </p:sp>
        <p:sp>
          <p:nvSpPr>
            <p:cNvPr id="50" name="TextBox 31"/>
            <p:cNvSpPr txBox="1">
              <a:spLocks noChangeArrowheads="1"/>
            </p:cNvSpPr>
            <p:nvPr/>
          </p:nvSpPr>
          <p:spPr bwMode="auto">
            <a:xfrm>
              <a:off x="664936" y="2345858"/>
              <a:ext cx="3072909" cy="379656"/>
            </a:xfrm>
            <a:prstGeom prst="rect">
              <a:avLst/>
            </a:prstGeom>
            <a:noFill/>
            <a:ln w="9525">
              <a:noFill/>
              <a:miter lim="800000"/>
              <a:headEnd/>
              <a:tailEnd/>
            </a:ln>
          </p:spPr>
          <p:txBody>
            <a:bodyPr wrap="square">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Monolithic application</a:t>
              </a:r>
            </a:p>
          </p:txBody>
        </p:sp>
        <p:pic>
          <p:nvPicPr>
            <p:cNvPr id="56" name="Picture 55" descr="EC2-Instan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54847" y="4224276"/>
              <a:ext cx="693087" cy="693087"/>
            </a:xfrm>
            <a:prstGeom prst="rect">
              <a:avLst/>
            </a:prstGeom>
          </p:spPr>
        </p:pic>
        <p:pic>
          <p:nvPicPr>
            <p:cNvPr id="108" name="Picture 107" descr="Users.png"/>
            <p:cNvPicPr>
              <a:picLocks noChangeAspect="1"/>
            </p:cNvPicPr>
            <p:nvPr/>
          </p:nvPicPr>
          <p:blipFill rotWithShape="1">
            <a:blip r:embed="rId5">
              <a:duotone>
                <a:prstClr val="black"/>
                <a:schemeClr val="tx2">
                  <a:tint val="45000"/>
                  <a:satMod val="400000"/>
                </a:schemeClr>
              </a:duotone>
              <a:extLst>
                <a:ext uri="{28A0092B-C50C-407E-A947-70E740481C1C}">
                  <a14:useLocalDpi xmlns:a14="http://schemas.microsoft.com/office/drawing/2010/main" val="0"/>
                </a:ext>
              </a:extLst>
            </a:blip>
            <a:srcRect b="10331"/>
            <a:stretch/>
          </p:blipFill>
          <p:spPr>
            <a:xfrm>
              <a:off x="1713709" y="2882732"/>
              <a:ext cx="975360" cy="874595"/>
            </a:xfrm>
            <a:prstGeom prst="rect">
              <a:avLst/>
            </a:prstGeom>
          </p:spPr>
        </p:pic>
        <p:cxnSp>
          <p:nvCxnSpPr>
            <p:cNvPr id="114" name="Straight Arrow Connector 113"/>
            <p:cNvCxnSpPr>
              <a:stCxn id="108" idx="2"/>
              <a:endCxn id="48" idx="0"/>
            </p:cNvCxnSpPr>
            <p:nvPr/>
          </p:nvCxnSpPr>
          <p:spPr>
            <a:xfrm>
              <a:off x="2201390" y="3757328"/>
              <a:ext cx="4" cy="385487"/>
            </a:xfrm>
            <a:prstGeom prst="straightConnector1">
              <a:avLst/>
            </a:prstGeom>
            <a:ln>
              <a:headEnd type="triangle"/>
              <a:tailEnd type="triangle"/>
            </a:ln>
          </p:spPr>
          <p:style>
            <a:lnRef idx="2">
              <a:schemeClr val="accent2"/>
            </a:lnRef>
            <a:fillRef idx="0">
              <a:schemeClr val="accent2"/>
            </a:fillRef>
            <a:effectRef idx="1">
              <a:schemeClr val="accent2"/>
            </a:effectRef>
            <a:fontRef idx="minor">
              <a:schemeClr val="tx1"/>
            </a:fontRef>
          </p:style>
        </p:cxnSp>
      </p:grpSp>
      <p:grpSp>
        <p:nvGrpSpPr>
          <p:cNvPr id="5" name="Group 4"/>
          <p:cNvGrpSpPr/>
          <p:nvPr/>
        </p:nvGrpSpPr>
        <p:grpSpPr>
          <a:xfrm>
            <a:off x="4316166" y="1565754"/>
            <a:ext cx="7431430" cy="4130510"/>
            <a:chOff x="4316166" y="1565754"/>
            <a:chExt cx="7431430" cy="4130510"/>
          </a:xfrm>
        </p:grpSpPr>
        <p:pic>
          <p:nvPicPr>
            <p:cNvPr id="117" name="Picture 116" descr="Users.png"/>
            <p:cNvPicPr>
              <a:picLocks noChangeAspect="1"/>
            </p:cNvPicPr>
            <p:nvPr/>
          </p:nvPicPr>
          <p:blipFill rotWithShape="1">
            <a:blip r:embed="rId6">
              <a:extLst>
                <a:ext uri="{28A0092B-C50C-407E-A947-70E740481C1C}">
                  <a14:useLocalDpi xmlns:a14="http://schemas.microsoft.com/office/drawing/2010/main" val="0"/>
                </a:ext>
              </a:extLst>
            </a:blip>
            <a:srcRect b="10331"/>
            <a:stretch/>
          </p:blipFill>
          <p:spPr>
            <a:xfrm>
              <a:off x="4316166" y="3649805"/>
              <a:ext cx="975360" cy="874595"/>
            </a:xfrm>
            <a:prstGeom prst="rect">
              <a:avLst/>
            </a:prstGeom>
          </p:spPr>
        </p:pic>
        <p:grpSp>
          <p:nvGrpSpPr>
            <p:cNvPr id="3" name="Group 2"/>
            <p:cNvGrpSpPr/>
            <p:nvPr/>
          </p:nvGrpSpPr>
          <p:grpSpPr>
            <a:xfrm>
              <a:off x="4797468" y="1565754"/>
              <a:ext cx="6950128" cy="4130510"/>
              <a:chOff x="5114852" y="1709426"/>
              <a:chExt cx="6632744" cy="3986837"/>
            </a:xfrm>
          </p:grpSpPr>
          <p:grpSp>
            <p:nvGrpSpPr>
              <p:cNvPr id="63" name="Group 62"/>
              <p:cNvGrpSpPr/>
              <p:nvPr/>
            </p:nvGrpSpPr>
            <p:grpSpPr>
              <a:xfrm>
                <a:off x="6014170" y="2441266"/>
                <a:ext cx="1469483" cy="1184172"/>
                <a:chOff x="5163159" y="2546539"/>
                <a:chExt cx="1102112" cy="888129"/>
              </a:xfrm>
            </p:grpSpPr>
            <p:grpSp>
              <p:nvGrpSpPr>
                <p:cNvPr id="57" name="Group 56"/>
                <p:cNvGrpSpPr/>
                <p:nvPr/>
              </p:nvGrpSpPr>
              <p:grpSpPr>
                <a:xfrm>
                  <a:off x="5163159" y="2546539"/>
                  <a:ext cx="1102112" cy="888129"/>
                  <a:chOff x="463551" y="760413"/>
                  <a:chExt cx="888399" cy="1643479"/>
                </a:xfrm>
              </p:grpSpPr>
              <p:sp>
                <p:nvSpPr>
                  <p:cNvPr id="58" name="Rounded Rectangle 57"/>
                  <p:cNvSpPr/>
                  <p:nvPr/>
                </p:nvSpPr>
                <p:spPr>
                  <a:xfrm>
                    <a:off x="463551" y="760413"/>
                    <a:ext cx="888399" cy="1643479"/>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1"/>
                  <p:cNvSpPr txBox="1">
                    <a:spLocks noChangeArrowheads="1"/>
                  </p:cNvSpPr>
                  <p:nvPr/>
                </p:nvSpPr>
                <p:spPr bwMode="auto">
                  <a:xfrm>
                    <a:off x="487740" y="1813625"/>
                    <a:ext cx="864209" cy="384439"/>
                  </a:xfrm>
                  <a:prstGeom prst="rect">
                    <a:avLst/>
                  </a:prstGeom>
                  <a:noFill/>
                  <a:ln w="9525">
                    <a:noFill/>
                    <a:miter lim="800000"/>
                    <a:headEnd/>
                    <a:tailEnd/>
                  </a:ln>
                </p:spPr>
                <p:txBody>
                  <a:bodyPr wrap="square">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File ingestion</a:t>
                    </a:r>
                  </a:p>
                </p:txBody>
              </p:sp>
            </p:grpSp>
            <p:pic>
              <p:nvPicPr>
                <p:cNvPr id="60" name="Picture 59" descr="EC2-Instan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69312" y="2607635"/>
                  <a:ext cx="519815" cy="519815"/>
                </a:xfrm>
                <a:prstGeom prst="rect">
                  <a:avLst/>
                </a:prstGeom>
              </p:spPr>
            </p:pic>
          </p:grpSp>
          <p:sp>
            <p:nvSpPr>
              <p:cNvPr id="64" name="TextBox 63"/>
              <p:cNvSpPr txBox="1"/>
              <p:nvPr/>
            </p:nvSpPr>
            <p:spPr>
              <a:xfrm>
                <a:off x="7710887" y="3264698"/>
                <a:ext cx="853440" cy="365760"/>
              </a:xfrm>
              <a:prstGeom prst="rect">
                <a:avLst/>
              </a:prstGeom>
              <a:noFill/>
            </p:spPr>
            <p:txBody>
              <a:bodyPr wrap="square" lIns="0" tIns="0" rIns="0" bIns="0" rtlCol="0" anchor="t">
                <a:noAutofit/>
              </a:bodyPr>
              <a:lstStyle/>
              <a:p>
                <a:pPr algn="ctr"/>
                <a:r>
                  <a:rPr lang="en-US" sz="1067" b="1" dirty="0">
                    <a:latin typeface="Amazon Ember" panose="020B0603020204020204" pitchFamily="34" charset="0"/>
                    <a:ea typeface="Amazon Ember" panose="020B0603020204020204" pitchFamily="34" charset="0"/>
                    <a:cs typeface="Amazon Ember" panose="020B0603020204020204" pitchFamily="34" charset="0"/>
                  </a:rPr>
                  <a:t>Put message</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47933" y="2838112"/>
                <a:ext cx="593389" cy="395593"/>
              </a:xfrm>
              <a:prstGeom prst="rect">
                <a:avLst/>
              </a:prstGeom>
            </p:spPr>
          </p:pic>
          <p:pic>
            <p:nvPicPr>
              <p:cNvPr id="67" name="Picture 6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66253" y="2826746"/>
                <a:ext cx="351207" cy="415903"/>
              </a:xfrm>
              <a:prstGeom prst="rect">
                <a:avLst/>
              </a:prstGeom>
            </p:spPr>
          </p:pic>
          <p:pic>
            <p:nvPicPr>
              <p:cNvPr id="69" name="Picture 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44980" y="3977417"/>
                <a:ext cx="704220" cy="455167"/>
              </a:xfrm>
              <a:prstGeom prst="rect">
                <a:avLst/>
              </a:prstGeom>
            </p:spPr>
          </p:pic>
          <p:grpSp>
            <p:nvGrpSpPr>
              <p:cNvPr id="70" name="Group 69"/>
              <p:cNvGrpSpPr/>
              <p:nvPr/>
            </p:nvGrpSpPr>
            <p:grpSpPr>
              <a:xfrm>
                <a:off x="10084874" y="2441266"/>
                <a:ext cx="1469483" cy="1184172"/>
                <a:chOff x="5163159" y="2546539"/>
                <a:chExt cx="1102112" cy="888129"/>
              </a:xfrm>
            </p:grpSpPr>
            <p:grpSp>
              <p:nvGrpSpPr>
                <p:cNvPr id="71" name="Group 70"/>
                <p:cNvGrpSpPr/>
                <p:nvPr/>
              </p:nvGrpSpPr>
              <p:grpSpPr>
                <a:xfrm>
                  <a:off x="5163159" y="2546539"/>
                  <a:ext cx="1102112" cy="888129"/>
                  <a:chOff x="463551" y="760413"/>
                  <a:chExt cx="888399" cy="1643479"/>
                </a:xfrm>
              </p:grpSpPr>
              <p:sp>
                <p:nvSpPr>
                  <p:cNvPr id="73" name="Rounded Rectangle 72"/>
                  <p:cNvSpPr/>
                  <p:nvPr/>
                </p:nvSpPr>
                <p:spPr>
                  <a:xfrm>
                    <a:off x="463551" y="760413"/>
                    <a:ext cx="888399" cy="1643479"/>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4" name="TextBox 31"/>
                  <p:cNvSpPr txBox="1">
                    <a:spLocks noChangeArrowheads="1"/>
                  </p:cNvSpPr>
                  <p:nvPr/>
                </p:nvSpPr>
                <p:spPr bwMode="auto">
                  <a:xfrm>
                    <a:off x="487740" y="1813625"/>
                    <a:ext cx="864209" cy="384439"/>
                  </a:xfrm>
                  <a:prstGeom prst="rect">
                    <a:avLst/>
                  </a:prstGeom>
                  <a:noFill/>
                  <a:ln w="9525">
                    <a:noFill/>
                    <a:miter lim="800000"/>
                    <a:headEnd/>
                    <a:tailEnd/>
                  </a:ln>
                </p:spPr>
                <p:txBody>
                  <a:bodyPr wrap="square">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File processing</a:t>
                    </a:r>
                  </a:p>
                </p:txBody>
              </p:sp>
            </p:grpSp>
            <p:pic>
              <p:nvPicPr>
                <p:cNvPr id="72" name="Picture 71" descr="EC2-Instan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27577" y="2607635"/>
                  <a:ext cx="519815" cy="519815"/>
                </a:xfrm>
                <a:prstGeom prst="rect">
                  <a:avLst/>
                </a:prstGeom>
              </p:spPr>
            </p:pic>
            <p:pic>
              <p:nvPicPr>
                <p:cNvPr id="75" name="Picture 74" descr="EC2-Instan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10636" y="2607635"/>
                  <a:ext cx="519815" cy="519815"/>
                </a:xfrm>
                <a:prstGeom prst="rect">
                  <a:avLst/>
                </a:prstGeom>
              </p:spPr>
            </p:pic>
          </p:grpSp>
          <p:cxnSp>
            <p:nvCxnSpPr>
              <p:cNvPr id="77" name="Straight Arrow Connector 76"/>
              <p:cNvCxnSpPr>
                <a:stCxn id="58" idx="3"/>
                <a:endCxn id="67" idx="1"/>
              </p:cNvCxnSpPr>
              <p:nvPr/>
            </p:nvCxnSpPr>
            <p:spPr>
              <a:xfrm>
                <a:off x="7483653" y="3033351"/>
                <a:ext cx="482600" cy="1347"/>
              </a:xfrm>
              <a:prstGeom prst="straightConnector1">
                <a:avLst/>
              </a:prstGeom>
              <a:ln w="28575">
                <a:solidFill>
                  <a:schemeClr val="tx1"/>
                </a:solidFill>
                <a:tailEnd type="triangle"/>
              </a:ln>
            </p:spPr>
            <p:style>
              <a:lnRef idx="2">
                <a:schemeClr val="accent2"/>
              </a:lnRef>
              <a:fillRef idx="0">
                <a:schemeClr val="accent2"/>
              </a:fillRef>
              <a:effectRef idx="1">
                <a:schemeClr val="accent2"/>
              </a:effectRef>
              <a:fontRef idx="minor">
                <a:schemeClr val="tx1"/>
              </a:fontRef>
            </p:style>
          </p:cxnSp>
          <p:cxnSp>
            <p:nvCxnSpPr>
              <p:cNvPr id="78" name="Straight Arrow Connector 77"/>
              <p:cNvCxnSpPr>
                <a:stCxn id="67" idx="3"/>
                <a:endCxn id="65" idx="1"/>
              </p:cNvCxnSpPr>
              <p:nvPr/>
            </p:nvCxnSpPr>
            <p:spPr>
              <a:xfrm>
                <a:off x="8317460" y="3034698"/>
                <a:ext cx="630473" cy="1211"/>
              </a:xfrm>
              <a:prstGeom prst="straightConnector1">
                <a:avLst/>
              </a:prstGeom>
              <a:ln w="28575">
                <a:solidFill>
                  <a:schemeClr val="tx1"/>
                </a:solidFill>
                <a:tailEnd type="triangle"/>
              </a:ln>
            </p:spPr>
            <p:style>
              <a:lnRef idx="2">
                <a:schemeClr val="accent2"/>
              </a:lnRef>
              <a:fillRef idx="0">
                <a:schemeClr val="accent2"/>
              </a:fillRef>
              <a:effectRef idx="1">
                <a:schemeClr val="accent2"/>
              </a:effectRef>
              <a:fontRef idx="minor">
                <a:schemeClr val="tx1"/>
              </a:fontRef>
            </p:style>
          </p:cxnSp>
          <p:cxnSp>
            <p:nvCxnSpPr>
              <p:cNvPr id="81" name="Straight Arrow Connector 80"/>
              <p:cNvCxnSpPr>
                <a:stCxn id="65" idx="3"/>
                <a:endCxn id="73" idx="1"/>
              </p:cNvCxnSpPr>
              <p:nvPr/>
            </p:nvCxnSpPr>
            <p:spPr>
              <a:xfrm flipV="1">
                <a:off x="9541322" y="3033351"/>
                <a:ext cx="543552" cy="2557"/>
              </a:xfrm>
              <a:prstGeom prst="straightConnector1">
                <a:avLst/>
              </a:prstGeom>
              <a:ln w="28575">
                <a:solidFill>
                  <a:schemeClr val="tx1"/>
                </a:solidFill>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p:cNvCxnSpPr>
                <a:endCxn id="69" idx="3"/>
              </p:cNvCxnSpPr>
              <p:nvPr/>
            </p:nvCxnSpPr>
            <p:spPr>
              <a:xfrm flipH="1">
                <a:off x="8949200" y="3475216"/>
                <a:ext cx="1027109" cy="729785"/>
              </a:xfrm>
              <a:prstGeom prst="straightConnector1">
                <a:avLst/>
              </a:prstGeom>
              <a:ln w="28575">
                <a:solidFill>
                  <a:schemeClr val="tx1"/>
                </a:solidFill>
                <a:tailEnd type="triangle"/>
              </a:ln>
            </p:spPr>
            <p:style>
              <a:lnRef idx="2">
                <a:schemeClr val="accent2"/>
              </a:lnRef>
              <a:fillRef idx="0">
                <a:schemeClr val="accent2"/>
              </a:fillRef>
              <a:effectRef idx="1">
                <a:schemeClr val="accent2"/>
              </a:effectRef>
              <a:fontRef idx="minor">
                <a:schemeClr val="tx1"/>
              </a:fontRef>
            </p:style>
          </p:cxnSp>
          <p:cxnSp>
            <p:nvCxnSpPr>
              <p:cNvPr id="91" name="Straight Arrow Connector 90"/>
              <p:cNvCxnSpPr/>
              <p:nvPr/>
            </p:nvCxnSpPr>
            <p:spPr>
              <a:xfrm flipV="1">
                <a:off x="7511959" y="2662427"/>
                <a:ext cx="2572916" cy="15651"/>
              </a:xfrm>
              <a:prstGeom prst="straightConnector1">
                <a:avLst/>
              </a:prstGeom>
              <a:ln w="28575">
                <a:solidFill>
                  <a:schemeClr val="tx1"/>
                </a:solidFill>
                <a:prstDash val="sysDash"/>
                <a:tailEnd type="triangle"/>
              </a:ln>
            </p:spPr>
            <p:style>
              <a:lnRef idx="2">
                <a:schemeClr val="accent2"/>
              </a:lnRef>
              <a:fillRef idx="0">
                <a:schemeClr val="accent2"/>
              </a:fillRef>
              <a:effectRef idx="1">
                <a:schemeClr val="accent2"/>
              </a:effectRef>
              <a:fontRef idx="minor">
                <a:schemeClr val="tx1"/>
              </a:fontRef>
            </p:style>
          </p:cxnSp>
          <p:pic>
            <p:nvPicPr>
              <p:cNvPr id="99" name="Picture 9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84189" y="4222124"/>
                <a:ext cx="670853" cy="695700"/>
              </a:xfrm>
              <a:prstGeom prst="rect">
                <a:avLst/>
              </a:prstGeom>
            </p:spPr>
          </p:pic>
          <p:cxnSp>
            <p:nvCxnSpPr>
              <p:cNvPr id="101" name="Straight Arrow Connector 100"/>
              <p:cNvCxnSpPr>
                <a:stCxn id="73" idx="2"/>
                <a:endCxn id="99" idx="0"/>
              </p:cNvCxnSpPr>
              <p:nvPr/>
            </p:nvCxnSpPr>
            <p:spPr>
              <a:xfrm>
                <a:off x="10819615" y="3625437"/>
                <a:ext cx="0" cy="596687"/>
              </a:xfrm>
              <a:prstGeom prst="straightConnector1">
                <a:avLst/>
              </a:prstGeom>
              <a:ln w="28575">
                <a:solidFill>
                  <a:schemeClr val="tx1"/>
                </a:solidFill>
                <a:prstDash val="sysDash"/>
                <a:tailEnd type="triangle"/>
              </a:ln>
            </p:spPr>
            <p:style>
              <a:lnRef idx="2">
                <a:schemeClr val="accent2"/>
              </a:lnRef>
              <a:fillRef idx="0">
                <a:schemeClr val="accent2"/>
              </a:fillRef>
              <a:effectRef idx="1">
                <a:schemeClr val="accent2"/>
              </a:effectRef>
              <a:fontRef idx="minor">
                <a:schemeClr val="tx1"/>
              </a:fontRef>
            </p:style>
          </p:cxnSp>
          <p:cxnSp>
            <p:nvCxnSpPr>
              <p:cNvPr id="119" name="Elbow Connector 118"/>
              <p:cNvCxnSpPr>
                <a:stCxn id="117" idx="0"/>
                <a:endCxn id="58" idx="1"/>
              </p:cNvCxnSpPr>
              <p:nvPr/>
            </p:nvCxnSpPr>
            <p:spPr>
              <a:xfrm rot="5400000" flipH="1" flipV="1">
                <a:off x="5201084" y="2947121"/>
                <a:ext cx="726855" cy="899319"/>
              </a:xfrm>
              <a:prstGeom prst="bentConnector2">
                <a:avLst/>
              </a:prstGeom>
              <a:ln w="28575">
                <a:solidFill>
                  <a:schemeClr val="tx1"/>
                </a:solidFill>
                <a:tailEnd type="triangle"/>
              </a:ln>
            </p:spPr>
            <p:style>
              <a:lnRef idx="2">
                <a:schemeClr val="accent2"/>
              </a:lnRef>
              <a:fillRef idx="0">
                <a:schemeClr val="accent2"/>
              </a:fillRef>
              <a:effectRef idx="1">
                <a:schemeClr val="accent2"/>
              </a:effectRef>
              <a:fontRef idx="minor">
                <a:schemeClr val="tx1"/>
              </a:fontRef>
            </p:style>
          </p:cxnSp>
          <p:cxnSp>
            <p:nvCxnSpPr>
              <p:cNvPr id="126" name="Elbow Connector 125"/>
              <p:cNvCxnSpPr>
                <a:stCxn id="99" idx="2"/>
                <a:endCxn id="117" idx="2"/>
              </p:cNvCxnSpPr>
              <p:nvPr/>
            </p:nvCxnSpPr>
            <p:spPr>
              <a:xfrm rot="5400000" flipH="1">
                <a:off x="7825723" y="1923932"/>
                <a:ext cx="283023" cy="5704764"/>
              </a:xfrm>
              <a:prstGeom prst="bentConnector3">
                <a:avLst>
                  <a:gd name="adj1" fmla="val -107695"/>
                </a:avLst>
              </a:prstGeom>
              <a:ln w="28575">
                <a:solidFill>
                  <a:schemeClr val="tx1"/>
                </a:solidFill>
                <a:prstDash val="sysDash"/>
                <a:tailEnd type="triangle"/>
              </a:ln>
            </p:spPr>
            <p:style>
              <a:lnRef idx="2">
                <a:schemeClr val="accent2"/>
              </a:lnRef>
              <a:fillRef idx="0">
                <a:schemeClr val="accent2"/>
              </a:fillRef>
              <a:effectRef idx="1">
                <a:schemeClr val="accent2"/>
              </a:effectRef>
              <a:fontRef idx="minor">
                <a:schemeClr val="tx1"/>
              </a:fontRef>
            </p:style>
          </p:cxnSp>
          <p:cxnSp>
            <p:nvCxnSpPr>
              <p:cNvPr id="138" name="Straight Arrow Connector 137"/>
              <p:cNvCxnSpPr>
                <a:stCxn id="117" idx="3"/>
                <a:endCxn id="69" idx="1"/>
              </p:cNvCxnSpPr>
              <p:nvPr/>
            </p:nvCxnSpPr>
            <p:spPr>
              <a:xfrm>
                <a:off x="5602531" y="4197504"/>
                <a:ext cx="2642448" cy="7497"/>
              </a:xfrm>
              <a:prstGeom prst="straightConnector1">
                <a:avLst/>
              </a:prstGeom>
              <a:ln w="28575">
                <a:solidFill>
                  <a:schemeClr val="tx1"/>
                </a:solidFill>
                <a:headEnd type="triangle" w="med" len="med"/>
                <a:tailEnd type="none" w="med" len="med"/>
              </a:ln>
            </p:spPr>
            <p:style>
              <a:lnRef idx="2">
                <a:schemeClr val="accent2"/>
              </a:lnRef>
              <a:fillRef idx="0">
                <a:schemeClr val="accent2"/>
              </a:fillRef>
              <a:effectRef idx="1">
                <a:schemeClr val="accent2"/>
              </a:effectRef>
              <a:fontRef idx="minor">
                <a:schemeClr val="tx1"/>
              </a:fontRef>
            </p:style>
          </p:cxnSp>
          <p:sp>
            <p:nvSpPr>
              <p:cNvPr id="144" name="TextBox 143"/>
              <p:cNvSpPr txBox="1"/>
              <p:nvPr/>
            </p:nvSpPr>
            <p:spPr>
              <a:xfrm>
                <a:off x="8791313" y="3262936"/>
                <a:ext cx="853440" cy="365760"/>
              </a:xfrm>
              <a:prstGeom prst="rect">
                <a:avLst/>
              </a:prstGeom>
              <a:noFill/>
            </p:spPr>
            <p:txBody>
              <a:bodyPr wrap="square" lIns="0" tIns="0" rIns="0" bIns="0" rtlCol="0" anchor="t">
                <a:noAutofit/>
              </a:bodyPr>
              <a:lstStyle/>
              <a:p>
                <a:pPr algn="ctr"/>
                <a:r>
                  <a:rPr lang="en-US" sz="1067" b="1" dirty="0">
                    <a:latin typeface="Amazon Ember" panose="020B0603020204020204" pitchFamily="34" charset="0"/>
                    <a:ea typeface="Amazon Ember" panose="020B0603020204020204" pitchFamily="34" charset="0"/>
                    <a:cs typeface="Amazon Ember" panose="020B0603020204020204" pitchFamily="34" charset="0"/>
                  </a:rPr>
                  <a:t>Ready for processing queue</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2" name="TextBox 151"/>
              <p:cNvSpPr txBox="1"/>
              <p:nvPr/>
            </p:nvSpPr>
            <p:spPr>
              <a:xfrm>
                <a:off x="7776799" y="4465422"/>
                <a:ext cx="1597471" cy="365760"/>
              </a:xfrm>
              <a:prstGeom prst="rect">
                <a:avLst/>
              </a:prstGeom>
              <a:noFill/>
            </p:spPr>
            <p:txBody>
              <a:bodyPr wrap="square" lIns="0" tIns="0" rIns="0" bIns="0" rtlCol="0" anchor="t">
                <a:noAutofit/>
              </a:bodyPr>
              <a:lstStyle/>
              <a:p>
                <a:pPr algn="ctr"/>
                <a:r>
                  <a:rPr lang="en-US" sz="1067" b="1" dirty="0">
                    <a:latin typeface="Amazon Ember" panose="020B0603020204020204" pitchFamily="34" charset="0"/>
                    <a:ea typeface="Amazon Ember" panose="020B0603020204020204" pitchFamily="34" charset="0"/>
                    <a:cs typeface="Amazon Ember" panose="020B0603020204020204" pitchFamily="34" charset="0"/>
                  </a:rPr>
                  <a:t>"Processing complete" message sent to Amazon SNS topic </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3" name="TextBox 152"/>
              <p:cNvSpPr txBox="1"/>
              <p:nvPr/>
            </p:nvSpPr>
            <p:spPr>
              <a:xfrm>
                <a:off x="6148757" y="4460466"/>
                <a:ext cx="853440" cy="365760"/>
              </a:xfrm>
              <a:prstGeom prst="rect">
                <a:avLst/>
              </a:prstGeom>
              <a:noFill/>
            </p:spPr>
            <p:txBody>
              <a:bodyPr wrap="square" lIns="0" tIns="0" rIns="0" bIns="0" rtlCol="0" anchor="t">
                <a:noAutofit/>
              </a:bodyPr>
              <a:lstStyle/>
              <a:p>
                <a:pPr algn="ctr"/>
                <a:r>
                  <a:rPr lang="en-US" sz="1067" b="1" dirty="0">
                    <a:latin typeface="Amazon Ember" panose="020B0603020204020204" pitchFamily="34" charset="0"/>
                    <a:ea typeface="Amazon Ember" panose="020B0603020204020204" pitchFamily="34" charset="0"/>
                    <a:cs typeface="Amazon Ember" panose="020B0603020204020204" pitchFamily="34" charset="0"/>
                  </a:rPr>
                  <a:t>User subscribed to topic</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4" name="TextBox 153"/>
              <p:cNvSpPr txBox="1"/>
              <p:nvPr/>
            </p:nvSpPr>
            <p:spPr>
              <a:xfrm>
                <a:off x="7207602" y="5330503"/>
                <a:ext cx="1356725" cy="365760"/>
              </a:xfrm>
              <a:prstGeom prst="rect">
                <a:avLst/>
              </a:prstGeom>
              <a:noFill/>
            </p:spPr>
            <p:txBody>
              <a:bodyPr wrap="square" lIns="0" tIns="0" rIns="0" bIns="0" rtlCol="0" anchor="t">
                <a:noAutofit/>
              </a:bodyPr>
              <a:lstStyle/>
              <a:p>
                <a:pPr algn="ctr"/>
                <a:r>
                  <a:rPr lang="en-US" sz="1067" b="1" dirty="0">
                    <a:latin typeface="Amazon Ember" panose="020B0603020204020204" pitchFamily="34" charset="0"/>
                    <a:ea typeface="Amazon Ember" panose="020B0603020204020204" pitchFamily="34" charset="0"/>
                    <a:cs typeface="Amazon Ember" panose="020B0603020204020204" pitchFamily="34" charset="0"/>
                  </a:rPr>
                  <a:t>User given access to published file</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5" name="TextBox 154"/>
              <p:cNvSpPr txBox="1"/>
              <p:nvPr/>
            </p:nvSpPr>
            <p:spPr>
              <a:xfrm>
                <a:off x="7965921" y="2301408"/>
                <a:ext cx="1356725" cy="365760"/>
              </a:xfrm>
              <a:prstGeom prst="rect">
                <a:avLst/>
              </a:prstGeom>
              <a:noFill/>
              <a:ln w="28575">
                <a:noFill/>
              </a:ln>
            </p:spPr>
            <p:txBody>
              <a:bodyPr wrap="square" lIns="0" tIns="0" rIns="0" bIns="0" rtlCol="0" anchor="t">
                <a:noAutofit/>
              </a:bodyPr>
              <a:lstStyle/>
              <a:p>
                <a:pPr algn="ctr"/>
                <a:r>
                  <a:rPr lang="en-US" sz="1067" b="1" dirty="0">
                    <a:latin typeface="Amazon Ember" panose="020B0603020204020204" pitchFamily="34" charset="0"/>
                    <a:ea typeface="Amazon Ember" panose="020B0603020204020204" pitchFamily="34" charset="0"/>
                    <a:cs typeface="Amazon Ember" panose="020B0603020204020204" pitchFamily="34" charset="0"/>
                  </a:rPr>
                  <a:t>File pulled down for processing</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6" name="TextBox 155"/>
              <p:cNvSpPr txBox="1"/>
              <p:nvPr/>
            </p:nvSpPr>
            <p:spPr>
              <a:xfrm>
                <a:off x="10884089" y="3764359"/>
                <a:ext cx="863507" cy="365760"/>
              </a:xfrm>
              <a:prstGeom prst="rect">
                <a:avLst/>
              </a:prstGeom>
              <a:noFill/>
            </p:spPr>
            <p:txBody>
              <a:bodyPr wrap="square" lIns="0" tIns="0" rIns="0" bIns="0" rtlCol="0" anchor="t">
                <a:noAutofit/>
              </a:bodyPr>
              <a:lstStyle/>
              <a:p>
                <a:pPr algn="ctr"/>
                <a:r>
                  <a:rPr lang="en-US" sz="1067" b="1" dirty="0">
                    <a:latin typeface="Amazon Ember" panose="020B0603020204020204" pitchFamily="34" charset="0"/>
                    <a:ea typeface="Amazon Ember" panose="020B0603020204020204" pitchFamily="34" charset="0"/>
                    <a:cs typeface="Amazon Ember" panose="020B0603020204020204" pitchFamily="34" charset="0"/>
                  </a:rPr>
                  <a:t>File pushed to bucket</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3" name="TextBox 31"/>
              <p:cNvSpPr txBox="1">
                <a:spLocks noChangeArrowheads="1"/>
              </p:cNvSpPr>
              <p:nvPr/>
            </p:nvSpPr>
            <p:spPr bwMode="auto">
              <a:xfrm>
                <a:off x="6641569" y="1709426"/>
                <a:ext cx="3072908" cy="379656"/>
              </a:xfrm>
              <a:prstGeom prst="rect">
                <a:avLst/>
              </a:prstGeom>
              <a:noFill/>
              <a:ln w="9525">
                <a:noFill/>
                <a:miter lim="800000"/>
                <a:headEnd/>
                <a:tailEnd/>
              </a:ln>
            </p:spPr>
            <p:txBody>
              <a:bodyPr wrap="square">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Microservices</a:t>
                </a:r>
              </a:p>
            </p:txBody>
          </p:sp>
        </p:grpSp>
      </p:grpSp>
    </p:spTree>
    <p:custDataLst>
      <p:tags r:id="rId1"/>
    </p:custDataLst>
    <p:extLst>
      <p:ext uri="{BB962C8B-B14F-4D97-AF65-F5344CB8AC3E}">
        <p14:creationId xmlns:p14="http://schemas.microsoft.com/office/powerpoint/2010/main" val="2816544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4084-22A3-1D43-9201-96598ECED07F}"/>
              </a:ext>
            </a:extLst>
          </p:cNvPr>
          <p:cNvSpPr>
            <a:spLocks noGrp="1"/>
          </p:cNvSpPr>
          <p:nvPr>
            <p:ph type="title"/>
          </p:nvPr>
        </p:nvSpPr>
        <p:spPr/>
        <p: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Benefits of Microservices Architecture</a:t>
            </a:r>
          </a:p>
        </p:txBody>
      </p:sp>
      <p:pic>
        <p:nvPicPr>
          <p:cNvPr id="4" name="Picture 3">
            <a:extLst>
              <a:ext uri="{FF2B5EF4-FFF2-40B4-BE49-F238E27FC236}">
                <a16:creationId xmlns:a16="http://schemas.microsoft.com/office/drawing/2014/main" id="{A2AA8994-B630-C244-B33A-FD3AA5868F5C}"/>
              </a:ext>
            </a:extLst>
          </p:cNvPr>
          <p:cNvPicPr>
            <a:picLocks noChangeAspect="1"/>
          </p:cNvPicPr>
          <p:nvPr/>
        </p:nvPicPr>
        <p:blipFill>
          <a:blip r:embed="rId4"/>
          <a:stretch>
            <a:fillRect/>
          </a:stretch>
        </p:blipFill>
        <p:spPr>
          <a:xfrm>
            <a:off x="1296076" y="1523415"/>
            <a:ext cx="963021" cy="953487"/>
          </a:xfrm>
          <a:prstGeom prst="rect">
            <a:avLst/>
          </a:prstGeom>
        </p:spPr>
      </p:pic>
      <p:sp>
        <p:nvSpPr>
          <p:cNvPr id="5" name="TextBox 4">
            <a:extLst>
              <a:ext uri="{FF2B5EF4-FFF2-40B4-BE49-F238E27FC236}">
                <a16:creationId xmlns:a16="http://schemas.microsoft.com/office/drawing/2014/main" id="{C654B81F-3798-3D4E-BE0E-C06A00E7340C}"/>
              </a:ext>
            </a:extLst>
          </p:cNvPr>
          <p:cNvSpPr txBox="1"/>
          <p:nvPr/>
        </p:nvSpPr>
        <p:spPr>
          <a:xfrm>
            <a:off x="2783140" y="1753937"/>
            <a:ext cx="1809549" cy="461665"/>
          </a:xfrm>
          <a:prstGeom prst="rect">
            <a:avLst/>
          </a:prstGeom>
          <a:noFill/>
        </p:spPr>
        <p:txBody>
          <a:bodyPr wrap="square" rtlCol="0">
            <a:spAutoFit/>
          </a:bodyPr>
          <a:lstStyle/>
          <a:p>
            <a:r>
              <a:rPr lang="en-US" sz="2400" dirty="0">
                <a:latin typeface="Amazon Ember" panose="02000000000000000000" pitchFamily="2" charset="0"/>
                <a:ea typeface="Amazon Ember" panose="02000000000000000000" pitchFamily="2" charset="0"/>
                <a:cs typeface="Amazon Ember" panose="020B0603020204020204" pitchFamily="34" charset="0"/>
              </a:rPr>
              <a:t>Agility</a:t>
            </a:r>
          </a:p>
        </p:txBody>
      </p:sp>
      <p:pic>
        <p:nvPicPr>
          <p:cNvPr id="6" name="Picture 5">
            <a:extLst>
              <a:ext uri="{FF2B5EF4-FFF2-40B4-BE49-F238E27FC236}">
                <a16:creationId xmlns:a16="http://schemas.microsoft.com/office/drawing/2014/main" id="{89A426AF-0458-4648-903B-2E2A48105577}"/>
              </a:ext>
            </a:extLst>
          </p:cNvPr>
          <p:cNvPicPr>
            <a:picLocks noChangeAspect="1"/>
          </p:cNvPicPr>
          <p:nvPr/>
        </p:nvPicPr>
        <p:blipFill>
          <a:blip r:embed="rId5"/>
          <a:stretch>
            <a:fillRect/>
          </a:stretch>
        </p:blipFill>
        <p:spPr>
          <a:xfrm>
            <a:off x="1296076" y="3040387"/>
            <a:ext cx="1197901" cy="1197901"/>
          </a:xfrm>
          <a:prstGeom prst="rect">
            <a:avLst/>
          </a:prstGeom>
        </p:spPr>
      </p:pic>
      <p:sp>
        <p:nvSpPr>
          <p:cNvPr id="7" name="TextBox 6">
            <a:extLst>
              <a:ext uri="{FF2B5EF4-FFF2-40B4-BE49-F238E27FC236}">
                <a16:creationId xmlns:a16="http://schemas.microsoft.com/office/drawing/2014/main" id="{ECE6DBBA-FAB5-7041-8B88-4FAE39370EB0}"/>
              </a:ext>
            </a:extLst>
          </p:cNvPr>
          <p:cNvSpPr txBox="1"/>
          <p:nvPr/>
        </p:nvSpPr>
        <p:spPr>
          <a:xfrm>
            <a:off x="2783140" y="3208450"/>
            <a:ext cx="1809549" cy="830997"/>
          </a:xfrm>
          <a:prstGeom prst="rect">
            <a:avLst/>
          </a:prstGeom>
          <a:noFill/>
        </p:spPr>
        <p:txBody>
          <a:bodyPr wrap="square" rtlCol="0">
            <a:spAutoFit/>
          </a:bodyPr>
          <a:lstStyle/>
          <a:p>
            <a:r>
              <a:rPr lang="en-US" sz="2400" dirty="0">
                <a:latin typeface="Amazon Ember" panose="02000000000000000000" pitchFamily="2" charset="0"/>
                <a:ea typeface="Amazon Ember" panose="02000000000000000000" pitchFamily="2" charset="0"/>
                <a:cs typeface="Amazon Ember" panose="020B0603020204020204" pitchFamily="34" charset="0"/>
              </a:rPr>
              <a:t>Flexible scaling</a:t>
            </a:r>
          </a:p>
        </p:txBody>
      </p:sp>
      <p:pic>
        <p:nvPicPr>
          <p:cNvPr id="8" name="Picture 7">
            <a:extLst>
              <a:ext uri="{FF2B5EF4-FFF2-40B4-BE49-F238E27FC236}">
                <a16:creationId xmlns:a16="http://schemas.microsoft.com/office/drawing/2014/main" id="{7C3B0198-E2A9-C54F-B68F-BA30826C115C}"/>
              </a:ext>
            </a:extLst>
          </p:cNvPr>
          <p:cNvPicPr>
            <a:picLocks noChangeAspect="1"/>
          </p:cNvPicPr>
          <p:nvPr/>
        </p:nvPicPr>
        <p:blipFill>
          <a:blip r:embed="rId6"/>
          <a:stretch>
            <a:fillRect/>
          </a:stretch>
        </p:blipFill>
        <p:spPr>
          <a:xfrm>
            <a:off x="1296077" y="4801774"/>
            <a:ext cx="1331940" cy="1331940"/>
          </a:xfrm>
          <a:prstGeom prst="rect">
            <a:avLst/>
          </a:prstGeom>
        </p:spPr>
      </p:pic>
      <p:sp>
        <p:nvSpPr>
          <p:cNvPr id="9" name="TextBox 8">
            <a:extLst>
              <a:ext uri="{FF2B5EF4-FFF2-40B4-BE49-F238E27FC236}">
                <a16:creationId xmlns:a16="http://schemas.microsoft.com/office/drawing/2014/main" id="{BDEBBB3F-4312-AA42-B32C-C2D8D3EE9788}"/>
              </a:ext>
            </a:extLst>
          </p:cNvPr>
          <p:cNvSpPr txBox="1"/>
          <p:nvPr/>
        </p:nvSpPr>
        <p:spPr>
          <a:xfrm>
            <a:off x="2783139" y="5036855"/>
            <a:ext cx="2029492" cy="830997"/>
          </a:xfrm>
          <a:prstGeom prst="rect">
            <a:avLst/>
          </a:prstGeom>
          <a:noFill/>
        </p:spPr>
        <p:txBody>
          <a:bodyPr wrap="square" rtlCol="0">
            <a:spAutoFit/>
          </a:bodyPr>
          <a:lstStyle/>
          <a:p>
            <a:r>
              <a:rPr lang="en-US" sz="2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Easy</a:t>
            </a:r>
            <a:r>
              <a:rPr lang="en-US" sz="2400" dirty="0">
                <a:latin typeface="Amazon Ember" panose="02000000000000000000" pitchFamily="2" charset="0"/>
                <a:ea typeface="Amazon Ember" panose="02000000000000000000" pitchFamily="2" charset="0"/>
                <a:cs typeface="Amazon Ember" panose="020B0603020204020204" pitchFamily="34" charset="0"/>
              </a:rPr>
              <a:t> deployment</a:t>
            </a:r>
          </a:p>
        </p:txBody>
      </p:sp>
      <p:pic>
        <p:nvPicPr>
          <p:cNvPr id="10" name="Picture 9">
            <a:extLst>
              <a:ext uri="{FF2B5EF4-FFF2-40B4-BE49-F238E27FC236}">
                <a16:creationId xmlns:a16="http://schemas.microsoft.com/office/drawing/2014/main" id="{1781A649-46D2-6A49-AFE2-14ED92CA6213}"/>
              </a:ext>
            </a:extLst>
          </p:cNvPr>
          <p:cNvPicPr>
            <a:picLocks noChangeAspect="1"/>
          </p:cNvPicPr>
          <p:nvPr/>
        </p:nvPicPr>
        <p:blipFill>
          <a:blip r:embed="rId7"/>
          <a:stretch>
            <a:fillRect/>
          </a:stretch>
        </p:blipFill>
        <p:spPr>
          <a:xfrm>
            <a:off x="6497876" y="1401207"/>
            <a:ext cx="1197901" cy="1197901"/>
          </a:xfrm>
          <a:prstGeom prst="rect">
            <a:avLst/>
          </a:prstGeom>
        </p:spPr>
      </p:pic>
      <p:sp>
        <p:nvSpPr>
          <p:cNvPr id="11" name="TextBox 10">
            <a:extLst>
              <a:ext uri="{FF2B5EF4-FFF2-40B4-BE49-F238E27FC236}">
                <a16:creationId xmlns:a16="http://schemas.microsoft.com/office/drawing/2014/main" id="{66761DC0-02D8-644C-8296-E79E84CAC3F4}"/>
              </a:ext>
            </a:extLst>
          </p:cNvPr>
          <p:cNvSpPr txBox="1"/>
          <p:nvPr/>
        </p:nvSpPr>
        <p:spPr>
          <a:xfrm>
            <a:off x="8222482" y="1753937"/>
            <a:ext cx="2313972" cy="830997"/>
          </a:xfrm>
          <a:prstGeom prst="rect">
            <a:avLst/>
          </a:prstGeom>
          <a:noFill/>
        </p:spPr>
        <p:txBody>
          <a:bodyPr wrap="square" rtlCol="0">
            <a:spAutoFit/>
          </a:bodyPr>
          <a:lstStyle/>
          <a:p>
            <a:r>
              <a:rPr lang="en-US" sz="2400" dirty="0">
                <a:latin typeface="Amazon Ember" panose="02000000000000000000" pitchFamily="2" charset="0"/>
                <a:ea typeface="Amazon Ember" panose="02000000000000000000" pitchFamily="2" charset="0"/>
                <a:cs typeface="Amazon Ember" panose="020B0603020204020204" pitchFamily="34" charset="0"/>
              </a:rPr>
              <a:t>Technology freedom</a:t>
            </a:r>
          </a:p>
        </p:txBody>
      </p:sp>
      <p:pic>
        <p:nvPicPr>
          <p:cNvPr id="12" name="Picture 11">
            <a:extLst>
              <a:ext uri="{FF2B5EF4-FFF2-40B4-BE49-F238E27FC236}">
                <a16:creationId xmlns:a16="http://schemas.microsoft.com/office/drawing/2014/main" id="{442326D6-9F75-0248-AD61-335C354E1D5D}"/>
              </a:ext>
            </a:extLst>
          </p:cNvPr>
          <p:cNvPicPr>
            <a:picLocks noChangeAspect="1"/>
          </p:cNvPicPr>
          <p:nvPr/>
        </p:nvPicPr>
        <p:blipFill>
          <a:blip r:embed="rId8"/>
          <a:stretch>
            <a:fillRect/>
          </a:stretch>
        </p:blipFill>
        <p:spPr>
          <a:xfrm>
            <a:off x="6497876" y="3050587"/>
            <a:ext cx="1177499" cy="1177499"/>
          </a:xfrm>
          <a:prstGeom prst="rect">
            <a:avLst/>
          </a:prstGeom>
        </p:spPr>
      </p:pic>
      <p:sp>
        <p:nvSpPr>
          <p:cNvPr id="13" name="TextBox 12">
            <a:extLst>
              <a:ext uri="{FF2B5EF4-FFF2-40B4-BE49-F238E27FC236}">
                <a16:creationId xmlns:a16="http://schemas.microsoft.com/office/drawing/2014/main" id="{55CF83E7-1495-284D-A7A9-3870D39A3C9C}"/>
              </a:ext>
            </a:extLst>
          </p:cNvPr>
          <p:cNvSpPr txBox="1"/>
          <p:nvPr/>
        </p:nvSpPr>
        <p:spPr>
          <a:xfrm>
            <a:off x="8222481" y="3198249"/>
            <a:ext cx="2313972" cy="461665"/>
          </a:xfrm>
          <a:prstGeom prst="rect">
            <a:avLst/>
          </a:prstGeom>
          <a:noFill/>
        </p:spPr>
        <p:txBody>
          <a:bodyPr wrap="square" rtlCol="0">
            <a:spAutoFit/>
          </a:bodyPr>
          <a:lstStyle/>
          <a:p>
            <a:r>
              <a:rPr lang="en-US" sz="2400" dirty="0">
                <a:latin typeface="Amazon Ember" panose="02000000000000000000" pitchFamily="2" charset="0"/>
                <a:ea typeface="Amazon Ember" panose="02000000000000000000" pitchFamily="2" charset="0"/>
                <a:cs typeface="Amazon Ember" panose="020B0603020204020204" pitchFamily="34" charset="0"/>
              </a:rPr>
              <a:t>Reusable code</a:t>
            </a:r>
          </a:p>
        </p:txBody>
      </p:sp>
      <p:pic>
        <p:nvPicPr>
          <p:cNvPr id="15" name="Picture 14">
            <a:extLst>
              <a:ext uri="{FF2B5EF4-FFF2-40B4-BE49-F238E27FC236}">
                <a16:creationId xmlns:a16="http://schemas.microsoft.com/office/drawing/2014/main" id="{E68338F5-454C-E049-88B8-DF6DAB581C1A}"/>
              </a:ext>
            </a:extLst>
          </p:cNvPr>
          <p:cNvPicPr>
            <a:picLocks noChangeAspect="1"/>
          </p:cNvPicPr>
          <p:nvPr/>
        </p:nvPicPr>
        <p:blipFill>
          <a:blip r:embed="rId9"/>
          <a:stretch>
            <a:fillRect/>
          </a:stretch>
        </p:blipFill>
        <p:spPr>
          <a:xfrm>
            <a:off x="6497877" y="4659165"/>
            <a:ext cx="1458249" cy="1458249"/>
          </a:xfrm>
          <a:prstGeom prst="rect">
            <a:avLst/>
          </a:prstGeom>
        </p:spPr>
      </p:pic>
      <p:sp>
        <p:nvSpPr>
          <p:cNvPr id="16" name="TextBox 15">
            <a:extLst>
              <a:ext uri="{FF2B5EF4-FFF2-40B4-BE49-F238E27FC236}">
                <a16:creationId xmlns:a16="http://schemas.microsoft.com/office/drawing/2014/main" id="{5033AB4D-EFED-D743-B26E-CDFA35C91C1A}"/>
              </a:ext>
            </a:extLst>
          </p:cNvPr>
          <p:cNvSpPr txBox="1"/>
          <p:nvPr/>
        </p:nvSpPr>
        <p:spPr>
          <a:xfrm>
            <a:off x="8222480" y="5142067"/>
            <a:ext cx="1809549" cy="461665"/>
          </a:xfrm>
          <a:prstGeom prst="rect">
            <a:avLst/>
          </a:prstGeom>
          <a:noFill/>
        </p:spPr>
        <p:txBody>
          <a:bodyPr wrap="square" rtlCol="0">
            <a:spAutoFit/>
          </a:bodyPr>
          <a:lstStyle/>
          <a:p>
            <a:r>
              <a:rPr lang="en-US" sz="2400" dirty="0">
                <a:latin typeface="Amazon Ember" panose="02000000000000000000" pitchFamily="2" charset="0"/>
                <a:ea typeface="Amazon Ember" panose="02000000000000000000" pitchFamily="2" charset="0"/>
                <a:cs typeface="Amazon Ember" panose="020B0603020204020204" pitchFamily="34" charset="0"/>
              </a:rPr>
              <a:t>Resilience</a:t>
            </a:r>
          </a:p>
        </p:txBody>
      </p:sp>
    </p:spTree>
    <p:custDataLst>
      <p:tags r:id="rId1"/>
    </p:custDataLst>
    <p:extLst>
      <p:ext uri="{BB962C8B-B14F-4D97-AF65-F5344CB8AC3E}">
        <p14:creationId xmlns:p14="http://schemas.microsoft.com/office/powerpoint/2010/main" val="1818023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a:t>
            </a:r>
          </a:p>
        </p:txBody>
      </p:sp>
      <p:sp>
        <p:nvSpPr>
          <p:cNvPr id="3" name="Content Placeholder 2"/>
          <p:cNvSpPr>
            <a:spLocks noGrp="1"/>
          </p:cNvSpPr>
          <p:nvPr>
            <p:ph idx="1"/>
          </p:nvPr>
        </p:nvSpPr>
        <p:spPr/>
        <p:txBody>
          <a:bodyPr/>
          <a:lstStyle/>
          <a:p>
            <a:pPr marL="0" indent="0">
              <a:buNone/>
            </a:pPr>
            <a:r>
              <a:rPr lang="en-US" dirty="0">
                <a:sym typeface="Wingdings"/>
              </a:rPr>
              <a:t>Change components without breaking them.</a:t>
            </a:r>
            <a:endParaRPr lang="en-US" dirty="0"/>
          </a:p>
          <a:p>
            <a:pPr marL="801688" lvl="1" indent="-344488"/>
            <a:r>
              <a:rPr lang="en-US" dirty="0">
                <a:sym typeface="Wingdings"/>
              </a:rPr>
              <a:t>The interface is a contract.</a:t>
            </a:r>
            <a:endParaRPr lang="en-US" dirty="0"/>
          </a:p>
          <a:p>
            <a:pPr marL="801688" lvl="1" indent="-344488"/>
            <a:r>
              <a:rPr lang="en-US" dirty="0">
                <a:sym typeface="Wingdings"/>
              </a:rPr>
              <a:t>Modifying capabilities should not affect consumers.</a:t>
            </a:r>
          </a:p>
          <a:p>
            <a:pPr marL="801688" lvl="1" indent="-344488"/>
            <a:endParaRPr lang="en-US" dirty="0">
              <a:sym typeface="Wingdings"/>
            </a:endParaRPr>
          </a:p>
          <a:p>
            <a:pPr marL="344488" indent="-344488"/>
            <a:r>
              <a:rPr lang="en-US" dirty="0">
                <a:sym typeface="Wingdings"/>
              </a:rPr>
              <a:t>Use a simple API.</a:t>
            </a:r>
          </a:p>
          <a:p>
            <a:pPr marL="801688" lvl="1" indent="-344488"/>
            <a:r>
              <a:rPr lang="en-US" dirty="0">
                <a:sym typeface="Wingdings"/>
              </a:rPr>
              <a:t>Lowers the cost of using your service.</a:t>
            </a:r>
          </a:p>
          <a:p>
            <a:pPr marL="801688" lvl="1" indent="-344488"/>
            <a:r>
              <a:rPr lang="en-US" dirty="0">
                <a:sym typeface="Wingdings"/>
              </a:rPr>
              <a:t>More complexity means more resistance to change.</a:t>
            </a:r>
          </a:p>
          <a:p>
            <a:pPr marL="801688" lvl="1" indent="-344488"/>
            <a:r>
              <a:rPr lang="en-US" dirty="0">
                <a:sym typeface="Wingdings"/>
              </a:rPr>
              <a:t>The less you share, the less will break.</a:t>
            </a:r>
          </a:p>
          <a:p>
            <a:pPr marL="801688" lvl="1" indent="-344488"/>
            <a:r>
              <a:rPr lang="en-US" dirty="0">
                <a:sym typeface="Wingdings"/>
              </a:rPr>
              <a:t>Allows you to hide the details.</a:t>
            </a:r>
          </a:p>
          <a:p>
            <a:pPr marL="457200" lvl="1" indent="0">
              <a:buNone/>
            </a:pPr>
            <a:endParaRPr lang="en-US" dirty="0">
              <a:sym typeface="Wingdings"/>
            </a:endParaRPr>
          </a:p>
          <a:p>
            <a:pPr lvl="1"/>
            <a:endParaRPr lang="en-US" dirty="0">
              <a:sym typeface="Wingdings"/>
            </a:endParaRPr>
          </a:p>
          <a:p>
            <a:pPr lvl="1"/>
            <a:endParaRPr lang="en-US" dirty="0">
              <a:sym typeface="Wingdings"/>
            </a:endParaRPr>
          </a:p>
          <a:p>
            <a:pPr lvl="1"/>
            <a:endParaRPr lang="en-US" dirty="0">
              <a:sym typeface="Wingdings"/>
            </a:endParaRPr>
          </a:p>
          <a:p>
            <a:pPr lvl="1"/>
            <a:endParaRPr lang="en-US" dirty="0">
              <a:sym typeface="Wingdings"/>
            </a:endParaRPr>
          </a:p>
          <a:p>
            <a:pPr lvl="1"/>
            <a:endParaRPr lang="en-US" dirty="0">
              <a:sym typeface="Wingdings"/>
            </a:endParaRPr>
          </a:p>
          <a:p>
            <a:pPr lvl="1"/>
            <a:endParaRPr lang="en-US" dirty="0"/>
          </a:p>
        </p:txBody>
      </p:sp>
    </p:spTree>
    <p:custDataLst>
      <p:tags r:id="rId1"/>
    </p:custDataLst>
    <p:extLst>
      <p:ext uri="{BB962C8B-B14F-4D97-AF65-F5344CB8AC3E}">
        <p14:creationId xmlns:p14="http://schemas.microsoft.com/office/powerpoint/2010/main" val="1470627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a:t>
            </a:r>
          </a:p>
        </p:txBody>
      </p:sp>
      <p:sp>
        <p:nvSpPr>
          <p:cNvPr id="3" name="Content Placeholder 2"/>
          <p:cNvSpPr>
            <a:spLocks noGrp="1"/>
          </p:cNvSpPr>
          <p:nvPr>
            <p:ph idx="1"/>
          </p:nvPr>
        </p:nvSpPr>
        <p:spPr/>
        <p:txBody>
          <a:bodyPr>
            <a:normAutofit/>
          </a:bodyPr>
          <a:lstStyle/>
          <a:p>
            <a:pPr marL="219456" indent="0">
              <a:buNone/>
            </a:pPr>
            <a:r>
              <a:rPr lang="en-US" dirty="0"/>
              <a:t>Treat servers as </a:t>
            </a: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stateless</a:t>
            </a:r>
            <a:r>
              <a:rPr lang="en-US" dirty="0"/>
              <a:t>.</a:t>
            </a:r>
          </a:p>
          <a:p>
            <a:pPr marL="914400" lvl="3" indent="-457200">
              <a:spcBef>
                <a:spcPts val="2400"/>
              </a:spcBef>
            </a:pPr>
            <a:r>
              <a:rPr lang="en-US" sz="2600" dirty="0"/>
              <a:t>Servers should be seen as interchangeable members of a group.</a:t>
            </a:r>
          </a:p>
          <a:p>
            <a:pPr marL="914400" lvl="3" indent="-457200">
              <a:spcBef>
                <a:spcPts val="2400"/>
              </a:spcBef>
            </a:pPr>
            <a:r>
              <a:rPr lang="en-US" sz="2600" dirty="0"/>
              <a:t>Focus on determining if you have enough capacity to handle your workload.</a:t>
            </a:r>
          </a:p>
          <a:p>
            <a:pPr marL="914400" lvl="3" indent="-457200">
              <a:spcBef>
                <a:spcPts val="2400"/>
              </a:spcBef>
            </a:pPr>
            <a:r>
              <a:rPr lang="en-US" sz="2600" dirty="0"/>
              <a:t>Adding and removing instances with Auto Scaling is much easier with a stateless approach</a:t>
            </a:r>
            <a:r>
              <a:rPr lang="en-US" sz="2400" dirty="0"/>
              <a:t>.</a:t>
            </a:r>
          </a:p>
          <a:p>
            <a:endParaRPr lang="en-US" sz="2933" dirty="0"/>
          </a:p>
        </p:txBody>
      </p:sp>
    </p:spTree>
    <p:custDataLst>
      <p:tags r:id="rId1"/>
    </p:custDataLst>
    <p:extLst>
      <p:ext uri="{BB962C8B-B14F-4D97-AF65-F5344CB8AC3E}">
        <p14:creationId xmlns:p14="http://schemas.microsoft.com/office/powerpoint/2010/main" val="324199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Overview</a:t>
            </a:r>
          </a:p>
        </p:txBody>
      </p:sp>
      <p:sp>
        <p:nvSpPr>
          <p:cNvPr id="3" name="Content Placeholder 2"/>
          <p:cNvSpPr>
            <a:spLocks noGrp="1"/>
          </p:cNvSpPr>
          <p:nvPr>
            <p:ph idx="1"/>
          </p:nvPr>
        </p:nvSpPr>
        <p:spPr/>
        <p:txBody>
          <a:bodyPr/>
          <a:lstStyle/>
          <a:p>
            <a:pPr>
              <a:lnSpc>
                <a:spcPct val="150000"/>
              </a:lnSpc>
            </a:pPr>
            <a:r>
              <a:rPr lang="en-US" dirty="0"/>
              <a:t> Part 1: Introduction to AWS Cloud</a:t>
            </a:r>
          </a:p>
          <a:p>
            <a:pPr>
              <a:lnSpc>
                <a:spcPct val="150000"/>
              </a:lnSpc>
            </a:pPr>
            <a:r>
              <a:rPr lang="en-US" dirty="0"/>
              <a:t> Part 2: Cloud Scenarios</a:t>
            </a:r>
          </a:p>
          <a:p>
            <a:pPr>
              <a:lnSpc>
                <a:spcPct val="150000"/>
              </a:lnSpc>
            </a:pPr>
            <a:r>
              <a:rPr lang="en-US" dirty="0"/>
              <a:t> Part 3: Infrastructure Overview</a:t>
            </a:r>
          </a:p>
          <a:p>
            <a:pPr>
              <a:lnSpc>
                <a:spcPct val="150000"/>
              </a:lnSpc>
            </a:pPr>
            <a:r>
              <a:rPr lang="en-US" dirty="0"/>
              <a:t> Part 4: Introduction to AWS Foundation Services</a:t>
            </a:r>
          </a:p>
          <a:p>
            <a:pPr>
              <a:lnSpc>
                <a:spcPct val="150000"/>
              </a:lnSpc>
            </a:pPr>
            <a:r>
              <a:rPr lang="en-US" dirty="0"/>
              <a:t> Part 5: Wrap-up</a:t>
            </a:r>
          </a:p>
          <a:p>
            <a:pPr marL="0" indent="0">
              <a:buNone/>
            </a:pPr>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4282777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Decoupling: Serverless Computing</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2381" y="2665646"/>
            <a:ext cx="1418953" cy="1418953"/>
          </a:xfrm>
          <a:prstGeom prst="rect">
            <a:avLst/>
          </a:prstGeom>
        </p:spPr>
      </p:pic>
      <p:sp>
        <p:nvSpPr>
          <p:cNvPr id="9" name="Rectangle 8"/>
          <p:cNvSpPr/>
          <p:nvPr/>
        </p:nvSpPr>
        <p:spPr>
          <a:xfrm>
            <a:off x="343028" y="2221935"/>
            <a:ext cx="3657600" cy="830997"/>
          </a:xfrm>
          <a:prstGeom prst="rect">
            <a:avLst/>
          </a:prstGeom>
        </p:spPr>
        <p:txBody>
          <a:bodyPr wrap="square" anchor="ctr">
            <a:spAutoFit/>
          </a:bodyPr>
          <a:lstStyle/>
          <a:p>
            <a:pPr algn="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Respond to events from your AWS infrastructure.</a:t>
            </a:r>
          </a:p>
        </p:txBody>
      </p:sp>
      <p:sp>
        <p:nvSpPr>
          <p:cNvPr id="10" name="Rectangle 9"/>
          <p:cNvSpPr/>
          <p:nvPr/>
        </p:nvSpPr>
        <p:spPr>
          <a:xfrm>
            <a:off x="343028" y="4121795"/>
            <a:ext cx="3657600" cy="830997"/>
          </a:xfrm>
          <a:prstGeom prst="rect">
            <a:avLst/>
          </a:prstGeom>
        </p:spPr>
        <p:txBody>
          <a:bodyPr wrap="square" anchor="ctr">
            <a:spAutoFit/>
          </a:bodyPr>
          <a:lstStyle/>
          <a:p>
            <a:pPr algn="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Create your own back-end services.</a:t>
            </a:r>
          </a:p>
        </p:txBody>
      </p:sp>
      <p:sp>
        <p:nvSpPr>
          <p:cNvPr id="11" name="Rectangle 10"/>
          <p:cNvSpPr/>
          <p:nvPr/>
        </p:nvSpPr>
        <p:spPr>
          <a:xfrm>
            <a:off x="7983757" y="2232821"/>
            <a:ext cx="3657600" cy="830997"/>
          </a:xfrm>
          <a:prstGeom prst="rect">
            <a:avLst/>
          </a:prstGeom>
        </p:spPr>
        <p:txBody>
          <a:bodyPr wrap="square" anchor="ctr">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Focus on developing great applications.</a:t>
            </a:r>
          </a:p>
        </p:txBody>
      </p:sp>
      <p:sp>
        <p:nvSpPr>
          <p:cNvPr id="12" name="Rectangle 11"/>
          <p:cNvSpPr/>
          <p:nvPr/>
        </p:nvSpPr>
        <p:spPr>
          <a:xfrm>
            <a:off x="7973422" y="4116258"/>
            <a:ext cx="3657600" cy="461665"/>
          </a:xfrm>
          <a:prstGeom prst="rect">
            <a:avLst/>
          </a:prstGeom>
        </p:spPr>
        <p:txBody>
          <a:bodyPr wrap="square" anchor="ctr">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Run code, not servers.</a:t>
            </a:r>
          </a:p>
        </p:txBody>
      </p:sp>
      <p:sp>
        <p:nvSpPr>
          <p:cNvPr id="14" name="Rectangle 13"/>
          <p:cNvSpPr/>
          <p:nvPr/>
        </p:nvSpPr>
        <p:spPr>
          <a:xfrm>
            <a:off x="5099330" y="4013269"/>
            <a:ext cx="1828108" cy="707886"/>
          </a:xfrm>
          <a:prstGeom prst="rect">
            <a:avLst/>
          </a:prstGeom>
        </p:spPr>
        <p:txBody>
          <a:bodyPr wrap="square">
            <a:spAutoFit/>
          </a:bodyPr>
          <a:lstStyle/>
          <a:p>
            <a:pPr algn="ctr"/>
            <a:r>
              <a:rPr lang="en-US" sz="2000" b="1" dirty="0">
                <a:latin typeface="Amazon Ember Light" charset="0"/>
                <a:ea typeface="Amazon Ember Light" charset="0"/>
                <a:cs typeface="Amazon Ember Light" charset="0"/>
              </a:rPr>
              <a:t>AWS </a:t>
            </a:r>
          </a:p>
          <a:p>
            <a:pPr algn="ctr"/>
            <a:r>
              <a:rPr lang="en-US" sz="2000" b="1" dirty="0">
                <a:latin typeface="Amazon Ember Light" charset="0"/>
                <a:ea typeface="Amazon Ember Light" charset="0"/>
                <a:cs typeface="Amazon Ember Light" charset="0"/>
              </a:rPr>
              <a:t>Lambda</a:t>
            </a:r>
          </a:p>
        </p:txBody>
      </p:sp>
      <p:cxnSp>
        <p:nvCxnSpPr>
          <p:cNvPr id="16" name="Straight Arrow Connector 15"/>
          <p:cNvCxnSpPr/>
          <p:nvPr/>
        </p:nvCxnSpPr>
        <p:spPr>
          <a:xfrm flipH="1" flipV="1">
            <a:off x="4179609" y="2493234"/>
            <a:ext cx="1092772" cy="733845"/>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179608" y="5562470"/>
            <a:ext cx="3880835" cy="461665"/>
          </a:xfrm>
          <a:prstGeom prst="rect">
            <a:avLst/>
          </a:prstGeom>
          <a:solidFill>
            <a:schemeClr val="accent3">
              <a:lumMod val="20000"/>
              <a:lumOff val="80000"/>
            </a:schemeClr>
          </a:solidFill>
          <a:ln>
            <a:solidFill>
              <a:schemeClr val="accent3">
                <a:lumMod val="75000"/>
              </a:schemeClr>
            </a:solid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More on Lambda later!</a:t>
            </a:r>
          </a:p>
        </p:txBody>
      </p:sp>
      <p:cxnSp>
        <p:nvCxnSpPr>
          <p:cNvPr id="21" name="Straight Arrow Connector 20"/>
          <p:cNvCxnSpPr/>
          <p:nvPr/>
        </p:nvCxnSpPr>
        <p:spPr>
          <a:xfrm flipH="1">
            <a:off x="4179608" y="3609214"/>
            <a:ext cx="1092773" cy="71131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6691334" y="2494134"/>
            <a:ext cx="1282088" cy="658017"/>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12" idx="1"/>
          </p:cNvCxnSpPr>
          <p:nvPr/>
        </p:nvCxnSpPr>
        <p:spPr>
          <a:xfrm>
            <a:off x="6691334" y="3719334"/>
            <a:ext cx="1282088" cy="627757"/>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2793011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a:t>
            </a:r>
            <a:r>
              <a:rPr lang="en-US" dirty="0" err="1"/>
              <a:t>Microservices</a:t>
            </a:r>
            <a:r>
              <a:rPr lang="en-US" dirty="0"/>
              <a:t>…</a:t>
            </a:r>
          </a:p>
        </p:txBody>
      </p:sp>
      <p:pic>
        <p:nvPicPr>
          <p:cNvPr id="117" name="Picture 116" descr="Users.png"/>
          <p:cNvPicPr>
            <a:picLocks noChangeAspect="1"/>
          </p:cNvPicPr>
          <p:nvPr/>
        </p:nvPicPr>
        <p:blipFill rotWithShape="1">
          <a:blip r:embed="rId4">
            <a:extLst>
              <a:ext uri="{28A0092B-C50C-407E-A947-70E740481C1C}">
                <a14:useLocalDpi xmlns:a14="http://schemas.microsoft.com/office/drawing/2010/main" val="0"/>
              </a:ext>
            </a:extLst>
          </a:blip>
          <a:srcRect b="10331"/>
          <a:stretch/>
        </p:blipFill>
        <p:spPr>
          <a:xfrm>
            <a:off x="1404655" y="4000321"/>
            <a:ext cx="1182770" cy="1060578"/>
          </a:xfrm>
          <a:prstGeom prst="rect">
            <a:avLst/>
          </a:prstGeom>
        </p:spPr>
      </p:pic>
      <p:grpSp>
        <p:nvGrpSpPr>
          <p:cNvPr id="3" name="Group 2"/>
          <p:cNvGrpSpPr/>
          <p:nvPr/>
        </p:nvGrpSpPr>
        <p:grpSpPr>
          <a:xfrm>
            <a:off x="1996039" y="1724330"/>
            <a:ext cx="7825521" cy="4483207"/>
            <a:chOff x="5305451" y="1709426"/>
            <a:chExt cx="6442145" cy="3986837"/>
          </a:xfrm>
        </p:grpSpPr>
        <p:grpSp>
          <p:nvGrpSpPr>
            <p:cNvPr id="63" name="Group 62"/>
            <p:cNvGrpSpPr/>
            <p:nvPr/>
          </p:nvGrpSpPr>
          <p:grpSpPr>
            <a:xfrm>
              <a:off x="6014170" y="2441266"/>
              <a:ext cx="1469483" cy="1184172"/>
              <a:chOff x="5163159" y="2546539"/>
              <a:chExt cx="1102112" cy="888129"/>
            </a:xfrm>
          </p:grpSpPr>
          <p:grpSp>
            <p:nvGrpSpPr>
              <p:cNvPr id="57" name="Group 56"/>
              <p:cNvGrpSpPr/>
              <p:nvPr/>
            </p:nvGrpSpPr>
            <p:grpSpPr>
              <a:xfrm>
                <a:off x="5163159" y="2546539"/>
                <a:ext cx="1102112" cy="888129"/>
                <a:chOff x="463551" y="760413"/>
                <a:chExt cx="888399" cy="1643479"/>
              </a:xfrm>
            </p:grpSpPr>
            <p:sp>
              <p:nvSpPr>
                <p:cNvPr id="58" name="Rounded Rectangle 57"/>
                <p:cNvSpPr/>
                <p:nvPr/>
              </p:nvSpPr>
              <p:spPr>
                <a:xfrm>
                  <a:off x="463551" y="760413"/>
                  <a:ext cx="888399" cy="1643479"/>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1"/>
                <p:cNvSpPr txBox="1">
                  <a:spLocks noChangeArrowheads="1"/>
                </p:cNvSpPr>
                <p:nvPr/>
              </p:nvSpPr>
              <p:spPr bwMode="auto">
                <a:xfrm>
                  <a:off x="487740" y="1813625"/>
                  <a:ext cx="864209" cy="384439"/>
                </a:xfrm>
                <a:prstGeom prst="rect">
                  <a:avLst/>
                </a:prstGeom>
                <a:noFill/>
                <a:ln w="9525">
                  <a:noFill/>
                  <a:miter lim="800000"/>
                  <a:headEnd/>
                  <a:tailEnd/>
                </a:ln>
              </p:spPr>
              <p:txBody>
                <a:bodyPr wrap="square">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File ingestion</a:t>
                  </a:r>
                </a:p>
              </p:txBody>
            </p:sp>
          </p:grpSp>
          <p:pic>
            <p:nvPicPr>
              <p:cNvPr id="60" name="Picture 59" descr="EC2-Instanc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69312" y="2607635"/>
                <a:ext cx="519815" cy="519815"/>
              </a:xfrm>
              <a:prstGeom prst="rect">
                <a:avLst/>
              </a:prstGeom>
            </p:spPr>
          </p:pic>
        </p:grpSp>
        <p:sp>
          <p:nvSpPr>
            <p:cNvPr id="64" name="TextBox 63"/>
            <p:cNvSpPr txBox="1"/>
            <p:nvPr/>
          </p:nvSpPr>
          <p:spPr>
            <a:xfrm>
              <a:off x="7710887" y="3264698"/>
              <a:ext cx="853440" cy="365760"/>
            </a:xfrm>
            <a:prstGeom prst="rect">
              <a:avLst/>
            </a:prstGeom>
            <a:noFill/>
          </p:spPr>
          <p:txBody>
            <a:bodyPr wrap="square" lIns="0" tIns="0" rIns="0" bIns="0" rtlCol="0" anchor="t">
              <a:noAutofit/>
            </a:bodyPr>
            <a:lstStyle/>
            <a:p>
              <a:pPr algn="ctr"/>
              <a:r>
                <a:rPr lang="en-US" sz="1067" b="1" dirty="0">
                  <a:latin typeface="Amazon Ember" panose="020B0603020204020204" pitchFamily="34" charset="0"/>
                  <a:ea typeface="Amazon Ember" panose="020B0603020204020204" pitchFamily="34" charset="0"/>
                  <a:cs typeface="Amazon Ember" panose="020B0603020204020204" pitchFamily="34" charset="0"/>
                </a:rPr>
                <a:t>Put message</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47933" y="2838112"/>
              <a:ext cx="593389" cy="395593"/>
            </a:xfrm>
            <a:prstGeom prst="rect">
              <a:avLst/>
            </a:prstGeom>
          </p:spPr>
        </p:pic>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6253" y="2826746"/>
              <a:ext cx="351207" cy="415903"/>
            </a:xfrm>
            <a:prstGeom prst="rect">
              <a:avLst/>
            </a:prstGeom>
          </p:spPr>
        </p:pic>
        <p:pic>
          <p:nvPicPr>
            <p:cNvPr id="6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4980" y="3977417"/>
              <a:ext cx="704220" cy="455167"/>
            </a:xfrm>
            <a:prstGeom prst="rect">
              <a:avLst/>
            </a:prstGeom>
          </p:spPr>
        </p:pic>
        <p:grpSp>
          <p:nvGrpSpPr>
            <p:cNvPr id="70" name="Group 69"/>
            <p:cNvGrpSpPr/>
            <p:nvPr/>
          </p:nvGrpSpPr>
          <p:grpSpPr>
            <a:xfrm>
              <a:off x="10084874" y="2441266"/>
              <a:ext cx="1469483" cy="1184172"/>
              <a:chOff x="5163159" y="2546539"/>
              <a:chExt cx="1102112" cy="888129"/>
            </a:xfrm>
          </p:grpSpPr>
          <p:grpSp>
            <p:nvGrpSpPr>
              <p:cNvPr id="71" name="Group 70"/>
              <p:cNvGrpSpPr/>
              <p:nvPr/>
            </p:nvGrpSpPr>
            <p:grpSpPr>
              <a:xfrm>
                <a:off x="5163159" y="2546539"/>
                <a:ext cx="1102112" cy="888129"/>
                <a:chOff x="463551" y="760413"/>
                <a:chExt cx="888399" cy="1643479"/>
              </a:xfrm>
            </p:grpSpPr>
            <p:sp>
              <p:nvSpPr>
                <p:cNvPr id="73" name="Rounded Rectangle 72"/>
                <p:cNvSpPr/>
                <p:nvPr/>
              </p:nvSpPr>
              <p:spPr>
                <a:xfrm>
                  <a:off x="463551" y="760413"/>
                  <a:ext cx="888399" cy="1643479"/>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4" name="TextBox 31"/>
                <p:cNvSpPr txBox="1">
                  <a:spLocks noChangeArrowheads="1"/>
                </p:cNvSpPr>
                <p:nvPr/>
              </p:nvSpPr>
              <p:spPr bwMode="auto">
                <a:xfrm>
                  <a:off x="487740" y="1813625"/>
                  <a:ext cx="864209" cy="384439"/>
                </a:xfrm>
                <a:prstGeom prst="rect">
                  <a:avLst/>
                </a:prstGeom>
                <a:noFill/>
                <a:ln w="9525">
                  <a:noFill/>
                  <a:miter lim="800000"/>
                  <a:headEnd/>
                  <a:tailEnd/>
                </a:ln>
              </p:spPr>
              <p:txBody>
                <a:bodyPr wrap="square">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File processing</a:t>
                  </a:r>
                </a:p>
              </p:txBody>
            </p:sp>
          </p:grpSp>
          <p:pic>
            <p:nvPicPr>
              <p:cNvPr id="72" name="Picture 71" descr="EC2-Instanc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27577" y="2607635"/>
                <a:ext cx="519815" cy="519815"/>
              </a:xfrm>
              <a:prstGeom prst="rect">
                <a:avLst/>
              </a:prstGeom>
            </p:spPr>
          </p:pic>
          <p:pic>
            <p:nvPicPr>
              <p:cNvPr id="75" name="Picture 74" descr="EC2-Instanc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10636" y="2607635"/>
                <a:ext cx="519815" cy="519815"/>
              </a:xfrm>
              <a:prstGeom prst="rect">
                <a:avLst/>
              </a:prstGeom>
            </p:spPr>
          </p:pic>
        </p:grpSp>
        <p:cxnSp>
          <p:nvCxnSpPr>
            <p:cNvPr id="77" name="Straight Arrow Connector 76"/>
            <p:cNvCxnSpPr>
              <a:stCxn id="58" idx="3"/>
              <a:endCxn id="67" idx="1"/>
            </p:cNvCxnSpPr>
            <p:nvPr/>
          </p:nvCxnSpPr>
          <p:spPr>
            <a:xfrm>
              <a:off x="7483653" y="3033351"/>
              <a:ext cx="482600" cy="1347"/>
            </a:xfrm>
            <a:prstGeom prst="straightConnector1">
              <a:avLst/>
            </a:prstGeom>
            <a:ln w="28575">
              <a:solidFill>
                <a:schemeClr val="tx1"/>
              </a:solidFill>
              <a:tailEnd type="triangle"/>
            </a:ln>
          </p:spPr>
          <p:style>
            <a:lnRef idx="2">
              <a:schemeClr val="accent2"/>
            </a:lnRef>
            <a:fillRef idx="0">
              <a:schemeClr val="accent2"/>
            </a:fillRef>
            <a:effectRef idx="1">
              <a:schemeClr val="accent2"/>
            </a:effectRef>
            <a:fontRef idx="minor">
              <a:schemeClr val="tx1"/>
            </a:fontRef>
          </p:style>
        </p:cxnSp>
        <p:cxnSp>
          <p:nvCxnSpPr>
            <p:cNvPr id="78" name="Straight Arrow Connector 77"/>
            <p:cNvCxnSpPr>
              <a:stCxn id="67" idx="3"/>
              <a:endCxn id="65" idx="1"/>
            </p:cNvCxnSpPr>
            <p:nvPr/>
          </p:nvCxnSpPr>
          <p:spPr>
            <a:xfrm>
              <a:off x="8317460" y="3034698"/>
              <a:ext cx="630473" cy="1211"/>
            </a:xfrm>
            <a:prstGeom prst="straightConnector1">
              <a:avLst/>
            </a:prstGeom>
            <a:ln w="28575">
              <a:solidFill>
                <a:schemeClr val="tx1"/>
              </a:solidFill>
              <a:tailEnd type="triangle"/>
            </a:ln>
          </p:spPr>
          <p:style>
            <a:lnRef idx="2">
              <a:schemeClr val="accent2"/>
            </a:lnRef>
            <a:fillRef idx="0">
              <a:schemeClr val="accent2"/>
            </a:fillRef>
            <a:effectRef idx="1">
              <a:schemeClr val="accent2"/>
            </a:effectRef>
            <a:fontRef idx="minor">
              <a:schemeClr val="tx1"/>
            </a:fontRef>
          </p:style>
        </p:cxnSp>
        <p:cxnSp>
          <p:nvCxnSpPr>
            <p:cNvPr id="81" name="Straight Arrow Connector 80"/>
            <p:cNvCxnSpPr>
              <a:stCxn id="65" idx="3"/>
              <a:endCxn id="73" idx="1"/>
            </p:cNvCxnSpPr>
            <p:nvPr/>
          </p:nvCxnSpPr>
          <p:spPr>
            <a:xfrm flipV="1">
              <a:off x="9541322" y="3033351"/>
              <a:ext cx="543552" cy="2557"/>
            </a:xfrm>
            <a:prstGeom prst="straightConnector1">
              <a:avLst/>
            </a:prstGeom>
            <a:ln w="28575">
              <a:solidFill>
                <a:schemeClr val="tx1"/>
              </a:solidFill>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p:cNvCxnSpPr>
              <a:endCxn id="69" idx="3"/>
            </p:cNvCxnSpPr>
            <p:nvPr/>
          </p:nvCxnSpPr>
          <p:spPr>
            <a:xfrm flipH="1">
              <a:off x="8949200" y="3475216"/>
              <a:ext cx="1027109" cy="729785"/>
            </a:xfrm>
            <a:prstGeom prst="straightConnector1">
              <a:avLst/>
            </a:prstGeom>
            <a:ln w="28575">
              <a:solidFill>
                <a:schemeClr val="tx1"/>
              </a:solidFill>
              <a:tailEnd type="triangle"/>
            </a:ln>
          </p:spPr>
          <p:style>
            <a:lnRef idx="2">
              <a:schemeClr val="accent2"/>
            </a:lnRef>
            <a:fillRef idx="0">
              <a:schemeClr val="accent2"/>
            </a:fillRef>
            <a:effectRef idx="1">
              <a:schemeClr val="accent2"/>
            </a:effectRef>
            <a:fontRef idx="minor">
              <a:schemeClr val="tx1"/>
            </a:fontRef>
          </p:style>
        </p:cxnSp>
        <p:cxnSp>
          <p:nvCxnSpPr>
            <p:cNvPr id="91" name="Straight Arrow Connector 90"/>
            <p:cNvCxnSpPr/>
            <p:nvPr/>
          </p:nvCxnSpPr>
          <p:spPr>
            <a:xfrm flipV="1">
              <a:off x="7511959" y="2662427"/>
              <a:ext cx="2572916" cy="15651"/>
            </a:xfrm>
            <a:prstGeom prst="straightConnector1">
              <a:avLst/>
            </a:prstGeom>
            <a:ln w="28575">
              <a:solidFill>
                <a:schemeClr val="tx1"/>
              </a:solidFill>
              <a:prstDash val="sysDash"/>
              <a:tailEnd type="triangle"/>
            </a:ln>
          </p:spPr>
          <p:style>
            <a:lnRef idx="2">
              <a:schemeClr val="accent2"/>
            </a:lnRef>
            <a:fillRef idx="0">
              <a:schemeClr val="accent2"/>
            </a:fillRef>
            <a:effectRef idx="1">
              <a:schemeClr val="accent2"/>
            </a:effectRef>
            <a:fontRef idx="minor">
              <a:schemeClr val="tx1"/>
            </a:fontRef>
          </p:style>
        </p:cxnSp>
        <p:pic>
          <p:nvPicPr>
            <p:cNvPr id="99" name="Picture 9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84189" y="4222124"/>
              <a:ext cx="670853" cy="695700"/>
            </a:xfrm>
            <a:prstGeom prst="rect">
              <a:avLst/>
            </a:prstGeom>
          </p:spPr>
        </p:pic>
        <p:cxnSp>
          <p:nvCxnSpPr>
            <p:cNvPr id="101" name="Straight Arrow Connector 100"/>
            <p:cNvCxnSpPr>
              <a:stCxn id="73" idx="2"/>
              <a:endCxn id="99" idx="0"/>
            </p:cNvCxnSpPr>
            <p:nvPr/>
          </p:nvCxnSpPr>
          <p:spPr>
            <a:xfrm>
              <a:off x="10819615" y="3625437"/>
              <a:ext cx="0" cy="596687"/>
            </a:xfrm>
            <a:prstGeom prst="straightConnector1">
              <a:avLst/>
            </a:prstGeom>
            <a:ln w="28575">
              <a:solidFill>
                <a:schemeClr val="tx1"/>
              </a:solidFill>
              <a:prstDash val="sysDash"/>
              <a:tailEnd type="triangle"/>
            </a:ln>
          </p:spPr>
          <p:style>
            <a:lnRef idx="2">
              <a:schemeClr val="accent2"/>
            </a:lnRef>
            <a:fillRef idx="0">
              <a:schemeClr val="accent2"/>
            </a:fillRef>
            <a:effectRef idx="1">
              <a:schemeClr val="accent2"/>
            </a:effectRef>
            <a:fontRef idx="minor">
              <a:schemeClr val="tx1"/>
            </a:fontRef>
          </p:style>
        </p:cxnSp>
        <p:cxnSp>
          <p:nvCxnSpPr>
            <p:cNvPr id="119" name="Elbow Connector 118"/>
            <p:cNvCxnSpPr>
              <a:stCxn id="117" idx="0"/>
              <a:endCxn id="58" idx="1"/>
            </p:cNvCxnSpPr>
            <p:nvPr/>
          </p:nvCxnSpPr>
          <p:spPr>
            <a:xfrm rot="5400000" flipH="1" flipV="1">
              <a:off x="5309775" y="3029030"/>
              <a:ext cx="700072" cy="708718"/>
            </a:xfrm>
            <a:prstGeom prst="bentConnector2">
              <a:avLst/>
            </a:prstGeom>
            <a:ln w="28575">
              <a:solidFill>
                <a:schemeClr val="tx1"/>
              </a:solidFill>
              <a:tailEnd type="triangle"/>
            </a:ln>
          </p:spPr>
          <p:style>
            <a:lnRef idx="2">
              <a:schemeClr val="accent2"/>
            </a:lnRef>
            <a:fillRef idx="0">
              <a:schemeClr val="accent2"/>
            </a:fillRef>
            <a:effectRef idx="1">
              <a:schemeClr val="accent2"/>
            </a:effectRef>
            <a:fontRef idx="minor">
              <a:schemeClr val="tx1"/>
            </a:fontRef>
          </p:style>
        </p:cxnSp>
        <p:cxnSp>
          <p:nvCxnSpPr>
            <p:cNvPr id="126" name="Elbow Connector 125"/>
            <p:cNvCxnSpPr>
              <a:stCxn id="99" idx="2"/>
              <a:endCxn id="117" idx="2"/>
            </p:cNvCxnSpPr>
            <p:nvPr/>
          </p:nvCxnSpPr>
          <p:spPr>
            <a:xfrm rot="5400000" flipH="1">
              <a:off x="7941911" y="2040119"/>
              <a:ext cx="241245" cy="5514165"/>
            </a:xfrm>
            <a:prstGeom prst="bentConnector3">
              <a:avLst>
                <a:gd name="adj1" fmla="val -84267"/>
              </a:avLst>
            </a:prstGeom>
            <a:ln w="28575">
              <a:solidFill>
                <a:schemeClr val="tx1"/>
              </a:solidFill>
              <a:prstDash val="sysDash"/>
              <a:tailEnd type="triangle"/>
            </a:ln>
          </p:spPr>
          <p:style>
            <a:lnRef idx="2">
              <a:schemeClr val="accent2"/>
            </a:lnRef>
            <a:fillRef idx="0">
              <a:schemeClr val="accent2"/>
            </a:fillRef>
            <a:effectRef idx="1">
              <a:schemeClr val="accent2"/>
            </a:effectRef>
            <a:fontRef idx="minor">
              <a:schemeClr val="tx1"/>
            </a:fontRef>
          </p:style>
        </p:cxnSp>
        <p:cxnSp>
          <p:nvCxnSpPr>
            <p:cNvPr id="138" name="Straight Arrow Connector 137"/>
            <p:cNvCxnSpPr>
              <a:stCxn id="117" idx="3"/>
              <a:endCxn id="69" idx="1"/>
            </p:cNvCxnSpPr>
            <p:nvPr/>
          </p:nvCxnSpPr>
          <p:spPr>
            <a:xfrm flipV="1">
              <a:off x="5792293" y="4205000"/>
              <a:ext cx="2452688" cy="1"/>
            </a:xfrm>
            <a:prstGeom prst="straightConnector1">
              <a:avLst/>
            </a:prstGeom>
            <a:ln w="28575">
              <a:solidFill>
                <a:schemeClr val="tx1"/>
              </a:solidFill>
              <a:headEnd type="triangle" w="med" len="med"/>
              <a:tailEnd type="none" w="med" len="med"/>
            </a:ln>
          </p:spPr>
          <p:style>
            <a:lnRef idx="2">
              <a:schemeClr val="accent2"/>
            </a:lnRef>
            <a:fillRef idx="0">
              <a:schemeClr val="accent2"/>
            </a:fillRef>
            <a:effectRef idx="1">
              <a:schemeClr val="accent2"/>
            </a:effectRef>
            <a:fontRef idx="minor">
              <a:schemeClr val="tx1"/>
            </a:fontRef>
          </p:style>
        </p:cxnSp>
        <p:sp>
          <p:nvSpPr>
            <p:cNvPr id="144" name="TextBox 143"/>
            <p:cNvSpPr txBox="1"/>
            <p:nvPr/>
          </p:nvSpPr>
          <p:spPr>
            <a:xfrm>
              <a:off x="8791313" y="3262936"/>
              <a:ext cx="853440" cy="365760"/>
            </a:xfrm>
            <a:prstGeom prst="rect">
              <a:avLst/>
            </a:prstGeom>
            <a:noFill/>
          </p:spPr>
          <p:txBody>
            <a:bodyPr wrap="square" lIns="0" tIns="0" rIns="0" bIns="0" rtlCol="0" anchor="t">
              <a:noAutofit/>
            </a:bodyPr>
            <a:lstStyle/>
            <a:p>
              <a:pPr algn="ctr"/>
              <a:r>
                <a:rPr lang="en-US" sz="1067" b="1" dirty="0">
                  <a:latin typeface="Amazon Ember" panose="020B0603020204020204" pitchFamily="34" charset="0"/>
                  <a:ea typeface="Amazon Ember" panose="020B0603020204020204" pitchFamily="34" charset="0"/>
                  <a:cs typeface="Amazon Ember" panose="020B0603020204020204" pitchFamily="34" charset="0"/>
                </a:rPr>
                <a:t>Ready for processing queue</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2" name="TextBox 151"/>
            <p:cNvSpPr txBox="1"/>
            <p:nvPr/>
          </p:nvSpPr>
          <p:spPr>
            <a:xfrm>
              <a:off x="7776799" y="4465422"/>
              <a:ext cx="1597471" cy="365760"/>
            </a:xfrm>
            <a:prstGeom prst="rect">
              <a:avLst/>
            </a:prstGeom>
            <a:noFill/>
          </p:spPr>
          <p:txBody>
            <a:bodyPr wrap="square" lIns="0" tIns="0" rIns="0" bIns="0" rtlCol="0" anchor="t">
              <a:noAutofit/>
            </a:bodyPr>
            <a:lstStyle/>
            <a:p>
              <a:pPr algn="ctr"/>
              <a:r>
                <a:rPr lang="en-US" sz="1067" b="1" dirty="0">
                  <a:latin typeface="Amazon Ember" panose="020B0603020204020204" pitchFamily="34" charset="0"/>
                  <a:ea typeface="Amazon Ember" panose="020B0603020204020204" pitchFamily="34" charset="0"/>
                  <a:cs typeface="Amazon Ember" panose="020B0603020204020204" pitchFamily="34" charset="0"/>
                </a:rPr>
                <a:t>"Processing complete" message sent to Amazon SNS topic </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3" name="TextBox 152"/>
            <p:cNvSpPr txBox="1"/>
            <p:nvPr/>
          </p:nvSpPr>
          <p:spPr>
            <a:xfrm>
              <a:off x="6148757" y="4460466"/>
              <a:ext cx="853440" cy="365760"/>
            </a:xfrm>
            <a:prstGeom prst="rect">
              <a:avLst/>
            </a:prstGeom>
            <a:noFill/>
          </p:spPr>
          <p:txBody>
            <a:bodyPr wrap="square" lIns="0" tIns="0" rIns="0" bIns="0" rtlCol="0" anchor="t">
              <a:noAutofit/>
            </a:bodyPr>
            <a:lstStyle/>
            <a:p>
              <a:pPr algn="ctr"/>
              <a:r>
                <a:rPr lang="en-US" sz="1067" b="1" dirty="0">
                  <a:latin typeface="Amazon Ember" panose="020B0603020204020204" pitchFamily="34" charset="0"/>
                  <a:ea typeface="Amazon Ember" panose="020B0603020204020204" pitchFamily="34" charset="0"/>
                  <a:cs typeface="Amazon Ember" panose="020B0603020204020204" pitchFamily="34" charset="0"/>
                </a:rPr>
                <a:t>User subscribed to topic</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4" name="TextBox 153"/>
            <p:cNvSpPr txBox="1"/>
            <p:nvPr/>
          </p:nvSpPr>
          <p:spPr>
            <a:xfrm>
              <a:off x="7207602" y="5330503"/>
              <a:ext cx="1356725" cy="365760"/>
            </a:xfrm>
            <a:prstGeom prst="rect">
              <a:avLst/>
            </a:prstGeom>
            <a:noFill/>
          </p:spPr>
          <p:txBody>
            <a:bodyPr wrap="square" lIns="0" tIns="0" rIns="0" bIns="0" rtlCol="0" anchor="t">
              <a:noAutofit/>
            </a:bodyPr>
            <a:lstStyle/>
            <a:p>
              <a:pPr algn="ctr"/>
              <a:r>
                <a:rPr lang="en-US" sz="1067" b="1" dirty="0">
                  <a:latin typeface="Amazon Ember" panose="020B0603020204020204" pitchFamily="34" charset="0"/>
                  <a:ea typeface="Amazon Ember" panose="020B0603020204020204" pitchFamily="34" charset="0"/>
                  <a:cs typeface="Amazon Ember" panose="020B0603020204020204" pitchFamily="34" charset="0"/>
                </a:rPr>
                <a:t>User given access to published file</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5" name="TextBox 154"/>
            <p:cNvSpPr txBox="1"/>
            <p:nvPr/>
          </p:nvSpPr>
          <p:spPr>
            <a:xfrm>
              <a:off x="7965921" y="2301408"/>
              <a:ext cx="1356725" cy="365760"/>
            </a:xfrm>
            <a:prstGeom prst="rect">
              <a:avLst/>
            </a:prstGeom>
            <a:noFill/>
            <a:ln w="28575">
              <a:noFill/>
            </a:ln>
          </p:spPr>
          <p:txBody>
            <a:bodyPr wrap="square" lIns="0" tIns="0" rIns="0" bIns="0" rtlCol="0" anchor="t">
              <a:noAutofit/>
            </a:bodyPr>
            <a:lstStyle/>
            <a:p>
              <a:pPr algn="ctr"/>
              <a:r>
                <a:rPr lang="en-US" sz="1067" b="1" dirty="0">
                  <a:latin typeface="Amazon Ember" panose="020B0603020204020204" pitchFamily="34" charset="0"/>
                  <a:ea typeface="Amazon Ember" panose="020B0603020204020204" pitchFamily="34" charset="0"/>
                  <a:cs typeface="Amazon Ember" panose="020B0603020204020204" pitchFamily="34" charset="0"/>
                </a:rPr>
                <a:t>File pulled down for processing</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6" name="TextBox 155"/>
            <p:cNvSpPr txBox="1"/>
            <p:nvPr/>
          </p:nvSpPr>
          <p:spPr>
            <a:xfrm>
              <a:off x="10884089" y="3764359"/>
              <a:ext cx="863507" cy="365760"/>
            </a:xfrm>
            <a:prstGeom prst="rect">
              <a:avLst/>
            </a:prstGeom>
            <a:noFill/>
          </p:spPr>
          <p:txBody>
            <a:bodyPr wrap="square" lIns="0" tIns="0" rIns="0" bIns="0" rtlCol="0" anchor="t">
              <a:noAutofit/>
            </a:bodyPr>
            <a:lstStyle/>
            <a:p>
              <a:pPr algn="ctr"/>
              <a:r>
                <a:rPr lang="en-US" sz="1067" b="1" dirty="0">
                  <a:latin typeface="Amazon Ember" panose="020B0603020204020204" pitchFamily="34" charset="0"/>
                  <a:ea typeface="Amazon Ember" panose="020B0603020204020204" pitchFamily="34" charset="0"/>
                  <a:cs typeface="Amazon Ember" panose="020B0603020204020204" pitchFamily="34" charset="0"/>
                </a:rPr>
                <a:t>File pushed to bucket</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3" name="TextBox 31"/>
            <p:cNvSpPr txBox="1">
              <a:spLocks noChangeArrowheads="1"/>
            </p:cNvSpPr>
            <p:nvPr/>
          </p:nvSpPr>
          <p:spPr bwMode="auto">
            <a:xfrm>
              <a:off x="6641569" y="1709426"/>
              <a:ext cx="3072908" cy="355811"/>
            </a:xfrm>
            <a:prstGeom prst="rect">
              <a:avLst/>
            </a:prstGeom>
            <a:noFill/>
            <a:ln w="9525">
              <a:noFill/>
              <a:miter lim="800000"/>
              <a:headEnd/>
              <a:tailEnd/>
            </a:ln>
          </p:spPr>
          <p:txBody>
            <a:bodyPr wrap="square">
              <a:spAutoFit/>
            </a:bodyPr>
            <a:lstStyle/>
            <a:p>
              <a:pPr algn="ctr"/>
              <a:r>
                <a:rPr lang="en-US" sz="2000" b="1" dirty="0">
                  <a:latin typeface="Amazon Ember" panose="020B0603020204020204" pitchFamily="34" charset="0"/>
                  <a:ea typeface="Amazon Ember" panose="020B0603020204020204" pitchFamily="34" charset="0"/>
                  <a:cs typeface="Amazon Ember" panose="020B0603020204020204" pitchFamily="34" charset="0"/>
                </a:rPr>
                <a:t>Microservices</a:t>
              </a:r>
            </a:p>
          </p:txBody>
        </p:sp>
      </p:grpSp>
    </p:spTree>
    <p:custDataLst>
      <p:tags r:id="rId1"/>
    </p:custDataLst>
    <p:extLst>
      <p:ext uri="{BB962C8B-B14F-4D97-AF65-F5344CB8AC3E}">
        <p14:creationId xmlns:p14="http://schemas.microsoft.com/office/powerpoint/2010/main" val="3023924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Serverless</a:t>
            </a:r>
          </a:p>
        </p:txBody>
      </p:sp>
      <p:pic>
        <p:nvPicPr>
          <p:cNvPr id="117" name="Picture 116" descr="Users.png"/>
          <p:cNvPicPr>
            <a:picLocks noChangeAspect="1"/>
          </p:cNvPicPr>
          <p:nvPr/>
        </p:nvPicPr>
        <p:blipFill rotWithShape="1">
          <a:blip r:embed="rId4">
            <a:extLst>
              <a:ext uri="{28A0092B-C50C-407E-A947-70E740481C1C}">
                <a14:useLocalDpi xmlns:a14="http://schemas.microsoft.com/office/drawing/2010/main" val="0"/>
              </a:ext>
            </a:extLst>
          </a:blip>
          <a:srcRect b="10331"/>
          <a:stretch/>
        </p:blipFill>
        <p:spPr>
          <a:xfrm>
            <a:off x="1435408" y="3652036"/>
            <a:ext cx="1182770" cy="1060578"/>
          </a:xfrm>
          <a:prstGeom prst="rect">
            <a:avLst/>
          </a:prstGeom>
        </p:spPr>
      </p:pic>
      <p:grpSp>
        <p:nvGrpSpPr>
          <p:cNvPr id="3" name="Group 2"/>
          <p:cNvGrpSpPr/>
          <p:nvPr/>
        </p:nvGrpSpPr>
        <p:grpSpPr>
          <a:xfrm>
            <a:off x="2026792" y="1376045"/>
            <a:ext cx="7825522" cy="4483207"/>
            <a:chOff x="5305450" y="1709426"/>
            <a:chExt cx="6442146" cy="3986837"/>
          </a:xfrm>
        </p:grpSpPr>
        <p:sp>
          <p:nvSpPr>
            <p:cNvPr id="59" name="TextBox 31"/>
            <p:cNvSpPr txBox="1">
              <a:spLocks noChangeArrowheads="1"/>
            </p:cNvSpPr>
            <p:nvPr/>
          </p:nvSpPr>
          <p:spPr bwMode="auto">
            <a:xfrm>
              <a:off x="6054181" y="3200135"/>
              <a:ext cx="1429471" cy="276999"/>
            </a:xfrm>
            <a:prstGeom prst="rect">
              <a:avLst/>
            </a:prstGeom>
            <a:noFill/>
            <a:ln w="9525">
              <a:noFill/>
              <a:miter lim="800000"/>
              <a:headEnd/>
              <a:tailEnd/>
            </a:ln>
          </p:spPr>
          <p:txBody>
            <a:bodyPr wrap="square">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File ingestion</a:t>
              </a:r>
            </a:p>
          </p:txBody>
        </p:sp>
        <p:sp>
          <p:nvSpPr>
            <p:cNvPr id="64" name="TextBox 63"/>
            <p:cNvSpPr txBox="1"/>
            <p:nvPr/>
          </p:nvSpPr>
          <p:spPr>
            <a:xfrm>
              <a:off x="7710887" y="3264698"/>
              <a:ext cx="853440" cy="365760"/>
            </a:xfrm>
            <a:prstGeom prst="rect">
              <a:avLst/>
            </a:prstGeom>
            <a:noFill/>
          </p:spPr>
          <p:txBody>
            <a:bodyPr wrap="square" lIns="0" tIns="0" rIns="0" bIns="0" rtlCol="0" anchor="t">
              <a:noAutofit/>
            </a:bodyPr>
            <a:lstStyle/>
            <a:p>
              <a:pPr algn="ctr"/>
              <a:r>
                <a:rPr lang="en-US" sz="1067" b="1" dirty="0">
                  <a:latin typeface="Amazon Ember" panose="020B0603020204020204" pitchFamily="34" charset="0"/>
                  <a:ea typeface="Amazon Ember" panose="020B0603020204020204" pitchFamily="34" charset="0"/>
                  <a:cs typeface="Amazon Ember" panose="020B0603020204020204" pitchFamily="34" charset="0"/>
                </a:rPr>
                <a:t>Put message</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47933" y="2838112"/>
              <a:ext cx="593389" cy="395593"/>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6253" y="2826746"/>
              <a:ext cx="351207" cy="415903"/>
            </a:xfrm>
            <a:prstGeom prst="rect">
              <a:avLst/>
            </a:prstGeom>
          </p:spPr>
        </p:pic>
        <p:pic>
          <p:nvPicPr>
            <p:cNvPr id="69" name="Picture 6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44980" y="3977417"/>
              <a:ext cx="704220" cy="455167"/>
            </a:xfrm>
            <a:prstGeom prst="rect">
              <a:avLst/>
            </a:prstGeom>
          </p:spPr>
        </p:pic>
        <p:sp>
          <p:nvSpPr>
            <p:cNvPr id="74" name="TextBox 31"/>
            <p:cNvSpPr txBox="1">
              <a:spLocks noChangeArrowheads="1"/>
            </p:cNvSpPr>
            <p:nvPr/>
          </p:nvSpPr>
          <p:spPr bwMode="auto">
            <a:xfrm>
              <a:off x="10124885" y="3200135"/>
              <a:ext cx="1429471" cy="276999"/>
            </a:xfrm>
            <a:prstGeom prst="rect">
              <a:avLst/>
            </a:prstGeom>
            <a:noFill/>
            <a:ln w="9525">
              <a:noFill/>
              <a:miter lim="800000"/>
              <a:headEnd/>
              <a:tailEnd/>
            </a:ln>
          </p:spPr>
          <p:txBody>
            <a:bodyPr wrap="square">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File processing</a:t>
              </a:r>
            </a:p>
          </p:txBody>
        </p:sp>
        <p:cxnSp>
          <p:nvCxnSpPr>
            <p:cNvPr id="77" name="Straight Arrow Connector 76"/>
            <p:cNvCxnSpPr>
              <a:stCxn id="58" idx="3"/>
              <a:endCxn id="67" idx="1"/>
            </p:cNvCxnSpPr>
            <p:nvPr/>
          </p:nvCxnSpPr>
          <p:spPr>
            <a:xfrm>
              <a:off x="7483653" y="3033351"/>
              <a:ext cx="482600" cy="1347"/>
            </a:xfrm>
            <a:prstGeom prst="straightConnector1">
              <a:avLst/>
            </a:prstGeom>
            <a:ln w="28575">
              <a:solidFill>
                <a:schemeClr val="tx1"/>
              </a:solidFill>
              <a:tailEnd type="triangle"/>
            </a:ln>
          </p:spPr>
          <p:style>
            <a:lnRef idx="2">
              <a:schemeClr val="accent2"/>
            </a:lnRef>
            <a:fillRef idx="0">
              <a:schemeClr val="accent2"/>
            </a:fillRef>
            <a:effectRef idx="1">
              <a:schemeClr val="accent2"/>
            </a:effectRef>
            <a:fontRef idx="minor">
              <a:schemeClr val="tx1"/>
            </a:fontRef>
          </p:style>
        </p:cxnSp>
        <p:cxnSp>
          <p:nvCxnSpPr>
            <p:cNvPr id="78" name="Straight Arrow Connector 77"/>
            <p:cNvCxnSpPr>
              <a:stCxn id="67" idx="3"/>
              <a:endCxn id="65" idx="1"/>
            </p:cNvCxnSpPr>
            <p:nvPr/>
          </p:nvCxnSpPr>
          <p:spPr>
            <a:xfrm>
              <a:off x="8317460" y="3034698"/>
              <a:ext cx="630473" cy="1211"/>
            </a:xfrm>
            <a:prstGeom prst="straightConnector1">
              <a:avLst/>
            </a:prstGeom>
            <a:ln w="28575">
              <a:solidFill>
                <a:schemeClr val="tx1"/>
              </a:solidFill>
              <a:tailEnd type="triangle"/>
            </a:ln>
          </p:spPr>
          <p:style>
            <a:lnRef idx="2">
              <a:schemeClr val="accent2"/>
            </a:lnRef>
            <a:fillRef idx="0">
              <a:schemeClr val="accent2"/>
            </a:fillRef>
            <a:effectRef idx="1">
              <a:schemeClr val="accent2"/>
            </a:effectRef>
            <a:fontRef idx="minor">
              <a:schemeClr val="tx1"/>
            </a:fontRef>
          </p:style>
        </p:cxnSp>
        <p:cxnSp>
          <p:nvCxnSpPr>
            <p:cNvPr id="81" name="Straight Arrow Connector 80"/>
            <p:cNvCxnSpPr>
              <a:stCxn id="65" idx="3"/>
              <a:endCxn id="73" idx="1"/>
            </p:cNvCxnSpPr>
            <p:nvPr/>
          </p:nvCxnSpPr>
          <p:spPr>
            <a:xfrm flipV="1">
              <a:off x="9541322" y="3033351"/>
              <a:ext cx="543552" cy="2557"/>
            </a:xfrm>
            <a:prstGeom prst="straightConnector1">
              <a:avLst/>
            </a:prstGeom>
            <a:ln w="28575">
              <a:solidFill>
                <a:schemeClr val="tx1"/>
              </a:solidFill>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p:cNvCxnSpPr>
              <a:endCxn id="69" idx="3"/>
            </p:cNvCxnSpPr>
            <p:nvPr/>
          </p:nvCxnSpPr>
          <p:spPr>
            <a:xfrm flipH="1">
              <a:off x="8949200" y="3475216"/>
              <a:ext cx="1027109" cy="729785"/>
            </a:xfrm>
            <a:prstGeom prst="straightConnector1">
              <a:avLst/>
            </a:prstGeom>
            <a:ln w="28575">
              <a:solidFill>
                <a:schemeClr val="tx1"/>
              </a:solidFill>
              <a:tailEnd type="triangle"/>
            </a:ln>
          </p:spPr>
          <p:style>
            <a:lnRef idx="2">
              <a:schemeClr val="accent2"/>
            </a:lnRef>
            <a:fillRef idx="0">
              <a:schemeClr val="accent2"/>
            </a:fillRef>
            <a:effectRef idx="1">
              <a:schemeClr val="accent2"/>
            </a:effectRef>
            <a:fontRef idx="minor">
              <a:schemeClr val="tx1"/>
            </a:fontRef>
          </p:style>
        </p:cxnSp>
        <p:cxnSp>
          <p:nvCxnSpPr>
            <p:cNvPr id="91" name="Straight Arrow Connector 90"/>
            <p:cNvCxnSpPr/>
            <p:nvPr/>
          </p:nvCxnSpPr>
          <p:spPr>
            <a:xfrm flipV="1">
              <a:off x="7511959" y="2662427"/>
              <a:ext cx="2572916" cy="15651"/>
            </a:xfrm>
            <a:prstGeom prst="straightConnector1">
              <a:avLst/>
            </a:prstGeom>
            <a:ln w="28575">
              <a:solidFill>
                <a:schemeClr val="tx1"/>
              </a:solidFill>
              <a:prstDash val="sysDash"/>
              <a:tailEnd type="triangle"/>
            </a:ln>
          </p:spPr>
          <p:style>
            <a:lnRef idx="2">
              <a:schemeClr val="accent2"/>
            </a:lnRef>
            <a:fillRef idx="0">
              <a:schemeClr val="accent2"/>
            </a:fillRef>
            <a:effectRef idx="1">
              <a:schemeClr val="accent2"/>
            </a:effectRef>
            <a:fontRef idx="minor">
              <a:schemeClr val="tx1"/>
            </a:fontRef>
          </p:style>
        </p:cxnSp>
        <p:pic>
          <p:nvPicPr>
            <p:cNvPr id="99" name="Picture 9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84189" y="4222124"/>
              <a:ext cx="670853" cy="695700"/>
            </a:xfrm>
            <a:prstGeom prst="rect">
              <a:avLst/>
            </a:prstGeom>
          </p:spPr>
        </p:pic>
        <p:cxnSp>
          <p:nvCxnSpPr>
            <p:cNvPr id="101" name="Straight Arrow Connector 100"/>
            <p:cNvCxnSpPr>
              <a:stCxn id="73" idx="2"/>
              <a:endCxn id="99" idx="0"/>
            </p:cNvCxnSpPr>
            <p:nvPr/>
          </p:nvCxnSpPr>
          <p:spPr>
            <a:xfrm>
              <a:off x="10819615" y="3625437"/>
              <a:ext cx="0" cy="596687"/>
            </a:xfrm>
            <a:prstGeom prst="straightConnector1">
              <a:avLst/>
            </a:prstGeom>
            <a:ln w="28575">
              <a:solidFill>
                <a:schemeClr val="tx1"/>
              </a:solidFill>
              <a:prstDash val="sysDash"/>
              <a:tailEnd type="triangle"/>
            </a:ln>
          </p:spPr>
          <p:style>
            <a:lnRef idx="2">
              <a:schemeClr val="accent2"/>
            </a:lnRef>
            <a:fillRef idx="0">
              <a:schemeClr val="accent2"/>
            </a:fillRef>
            <a:effectRef idx="1">
              <a:schemeClr val="accent2"/>
            </a:effectRef>
            <a:fontRef idx="minor">
              <a:schemeClr val="tx1"/>
            </a:fontRef>
          </p:style>
        </p:cxnSp>
        <p:cxnSp>
          <p:nvCxnSpPr>
            <p:cNvPr id="119" name="Elbow Connector 118"/>
            <p:cNvCxnSpPr>
              <a:stCxn id="117" idx="0"/>
              <a:endCxn id="58" idx="1"/>
            </p:cNvCxnSpPr>
            <p:nvPr/>
          </p:nvCxnSpPr>
          <p:spPr>
            <a:xfrm rot="5400000" flipH="1" flipV="1">
              <a:off x="5315938" y="3022874"/>
              <a:ext cx="687743" cy="708717"/>
            </a:xfrm>
            <a:prstGeom prst="bentConnector4">
              <a:avLst>
                <a:gd name="adj1" fmla="val 50000"/>
                <a:gd name="adj2" fmla="val 126553"/>
              </a:avLst>
            </a:prstGeom>
            <a:ln w="28575">
              <a:solidFill>
                <a:schemeClr val="tx1"/>
              </a:solidFill>
              <a:tailEnd type="triangle"/>
            </a:ln>
          </p:spPr>
          <p:style>
            <a:lnRef idx="2">
              <a:schemeClr val="accent2"/>
            </a:lnRef>
            <a:fillRef idx="0">
              <a:schemeClr val="accent2"/>
            </a:fillRef>
            <a:effectRef idx="1">
              <a:schemeClr val="accent2"/>
            </a:effectRef>
            <a:fontRef idx="minor">
              <a:schemeClr val="tx1"/>
            </a:fontRef>
          </p:style>
        </p:cxnSp>
        <p:cxnSp>
          <p:nvCxnSpPr>
            <p:cNvPr id="126" name="Elbow Connector 125"/>
            <p:cNvCxnSpPr>
              <a:stCxn id="99" idx="2"/>
              <a:endCxn id="117" idx="2"/>
            </p:cNvCxnSpPr>
            <p:nvPr/>
          </p:nvCxnSpPr>
          <p:spPr>
            <a:xfrm rot="5400000" flipH="1">
              <a:off x="7935750" y="2033958"/>
              <a:ext cx="253566" cy="5514165"/>
            </a:xfrm>
            <a:prstGeom prst="bentConnector3">
              <a:avLst>
                <a:gd name="adj1" fmla="val -80172"/>
              </a:avLst>
            </a:prstGeom>
            <a:ln w="28575">
              <a:solidFill>
                <a:schemeClr val="tx1"/>
              </a:solidFill>
              <a:prstDash val="sysDash"/>
              <a:tailEnd type="triangle"/>
            </a:ln>
          </p:spPr>
          <p:style>
            <a:lnRef idx="2">
              <a:schemeClr val="accent2"/>
            </a:lnRef>
            <a:fillRef idx="0">
              <a:schemeClr val="accent2"/>
            </a:fillRef>
            <a:effectRef idx="1">
              <a:schemeClr val="accent2"/>
            </a:effectRef>
            <a:fontRef idx="minor">
              <a:schemeClr val="tx1"/>
            </a:fontRef>
          </p:style>
        </p:cxnSp>
        <p:cxnSp>
          <p:nvCxnSpPr>
            <p:cNvPr id="138" name="Straight Arrow Connector 137"/>
            <p:cNvCxnSpPr>
              <a:stCxn id="117" idx="3"/>
              <a:endCxn id="69" idx="1"/>
            </p:cNvCxnSpPr>
            <p:nvPr/>
          </p:nvCxnSpPr>
          <p:spPr>
            <a:xfrm>
              <a:off x="5792292" y="4192680"/>
              <a:ext cx="2452688" cy="12320"/>
            </a:xfrm>
            <a:prstGeom prst="straightConnector1">
              <a:avLst/>
            </a:prstGeom>
            <a:ln w="28575">
              <a:solidFill>
                <a:schemeClr val="tx1"/>
              </a:solidFill>
              <a:headEnd type="triangle" w="med" len="med"/>
              <a:tailEnd type="none" w="med" len="med"/>
            </a:ln>
          </p:spPr>
          <p:style>
            <a:lnRef idx="2">
              <a:schemeClr val="accent2"/>
            </a:lnRef>
            <a:fillRef idx="0">
              <a:schemeClr val="accent2"/>
            </a:fillRef>
            <a:effectRef idx="1">
              <a:schemeClr val="accent2"/>
            </a:effectRef>
            <a:fontRef idx="minor">
              <a:schemeClr val="tx1"/>
            </a:fontRef>
          </p:style>
        </p:cxnSp>
        <p:sp>
          <p:nvSpPr>
            <p:cNvPr id="144" name="TextBox 143"/>
            <p:cNvSpPr txBox="1"/>
            <p:nvPr/>
          </p:nvSpPr>
          <p:spPr>
            <a:xfrm>
              <a:off x="8791313" y="3262936"/>
              <a:ext cx="853440" cy="365760"/>
            </a:xfrm>
            <a:prstGeom prst="rect">
              <a:avLst/>
            </a:prstGeom>
            <a:noFill/>
          </p:spPr>
          <p:txBody>
            <a:bodyPr wrap="square" lIns="0" tIns="0" rIns="0" bIns="0" rtlCol="0" anchor="t">
              <a:noAutofit/>
            </a:bodyPr>
            <a:lstStyle/>
            <a:p>
              <a:pPr algn="ctr"/>
              <a:r>
                <a:rPr lang="en-US" sz="1067" b="1" dirty="0">
                  <a:latin typeface="Amazon Ember" panose="020B0603020204020204" pitchFamily="34" charset="0"/>
                  <a:ea typeface="Amazon Ember" panose="020B0603020204020204" pitchFamily="34" charset="0"/>
                  <a:cs typeface="Amazon Ember" panose="020B0603020204020204" pitchFamily="34" charset="0"/>
                </a:rPr>
                <a:t>Ready for processing queue</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2" name="TextBox 151"/>
            <p:cNvSpPr txBox="1"/>
            <p:nvPr/>
          </p:nvSpPr>
          <p:spPr>
            <a:xfrm>
              <a:off x="7776799" y="4465422"/>
              <a:ext cx="1597471" cy="365760"/>
            </a:xfrm>
            <a:prstGeom prst="rect">
              <a:avLst/>
            </a:prstGeom>
            <a:noFill/>
          </p:spPr>
          <p:txBody>
            <a:bodyPr wrap="square" lIns="0" tIns="0" rIns="0" bIns="0" rtlCol="0" anchor="t">
              <a:noAutofit/>
            </a:bodyPr>
            <a:lstStyle/>
            <a:p>
              <a:pPr algn="ctr"/>
              <a:r>
                <a:rPr lang="en-US" sz="1067" b="1" dirty="0">
                  <a:latin typeface="Amazon Ember" panose="020B0603020204020204" pitchFamily="34" charset="0"/>
                  <a:ea typeface="Amazon Ember" panose="020B0603020204020204" pitchFamily="34" charset="0"/>
                  <a:cs typeface="Amazon Ember" panose="020B0603020204020204" pitchFamily="34" charset="0"/>
                </a:rPr>
                <a:t>"Processing complete" message sent to Amazon SNS topic </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3" name="TextBox 152"/>
            <p:cNvSpPr txBox="1"/>
            <p:nvPr/>
          </p:nvSpPr>
          <p:spPr>
            <a:xfrm>
              <a:off x="6148757" y="4460466"/>
              <a:ext cx="853440" cy="365760"/>
            </a:xfrm>
            <a:prstGeom prst="rect">
              <a:avLst/>
            </a:prstGeom>
            <a:noFill/>
          </p:spPr>
          <p:txBody>
            <a:bodyPr wrap="square" lIns="0" tIns="0" rIns="0" bIns="0" rtlCol="0" anchor="t">
              <a:noAutofit/>
            </a:bodyPr>
            <a:lstStyle/>
            <a:p>
              <a:pPr algn="ctr"/>
              <a:r>
                <a:rPr lang="en-US" sz="1067" b="1" dirty="0">
                  <a:latin typeface="Amazon Ember" panose="020B0603020204020204" pitchFamily="34" charset="0"/>
                  <a:ea typeface="Amazon Ember" panose="020B0603020204020204" pitchFamily="34" charset="0"/>
                  <a:cs typeface="Amazon Ember" panose="020B0603020204020204" pitchFamily="34" charset="0"/>
                </a:rPr>
                <a:t>User subscribed to topic</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4" name="TextBox 153"/>
            <p:cNvSpPr txBox="1"/>
            <p:nvPr/>
          </p:nvSpPr>
          <p:spPr>
            <a:xfrm>
              <a:off x="7207602" y="5330503"/>
              <a:ext cx="1356725" cy="365760"/>
            </a:xfrm>
            <a:prstGeom prst="rect">
              <a:avLst/>
            </a:prstGeom>
            <a:noFill/>
          </p:spPr>
          <p:txBody>
            <a:bodyPr wrap="square" lIns="0" tIns="0" rIns="0" bIns="0" rtlCol="0" anchor="t">
              <a:noAutofit/>
            </a:bodyPr>
            <a:lstStyle/>
            <a:p>
              <a:pPr algn="ctr"/>
              <a:r>
                <a:rPr lang="en-US" sz="1067" b="1" dirty="0">
                  <a:latin typeface="Amazon Ember" panose="020B0603020204020204" pitchFamily="34" charset="0"/>
                  <a:ea typeface="Amazon Ember" panose="020B0603020204020204" pitchFamily="34" charset="0"/>
                  <a:cs typeface="Amazon Ember" panose="020B0603020204020204" pitchFamily="34" charset="0"/>
                </a:rPr>
                <a:t>User given access to published file</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5" name="TextBox 154"/>
            <p:cNvSpPr txBox="1"/>
            <p:nvPr/>
          </p:nvSpPr>
          <p:spPr>
            <a:xfrm>
              <a:off x="7965921" y="2301408"/>
              <a:ext cx="1356725" cy="365760"/>
            </a:xfrm>
            <a:prstGeom prst="rect">
              <a:avLst/>
            </a:prstGeom>
            <a:noFill/>
            <a:ln w="28575">
              <a:noFill/>
            </a:ln>
          </p:spPr>
          <p:txBody>
            <a:bodyPr wrap="square" lIns="0" tIns="0" rIns="0" bIns="0" rtlCol="0" anchor="t">
              <a:noAutofit/>
            </a:bodyPr>
            <a:lstStyle/>
            <a:p>
              <a:pPr algn="ctr"/>
              <a:r>
                <a:rPr lang="en-US" sz="1067" b="1" dirty="0">
                  <a:latin typeface="Amazon Ember" panose="020B0603020204020204" pitchFamily="34" charset="0"/>
                  <a:ea typeface="Amazon Ember" panose="020B0603020204020204" pitchFamily="34" charset="0"/>
                  <a:cs typeface="Amazon Ember" panose="020B0603020204020204" pitchFamily="34" charset="0"/>
                </a:rPr>
                <a:t>File pulled down for processing</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6" name="TextBox 155"/>
            <p:cNvSpPr txBox="1"/>
            <p:nvPr/>
          </p:nvSpPr>
          <p:spPr>
            <a:xfrm>
              <a:off x="10884089" y="3764359"/>
              <a:ext cx="863507" cy="365760"/>
            </a:xfrm>
            <a:prstGeom prst="rect">
              <a:avLst/>
            </a:prstGeom>
            <a:noFill/>
          </p:spPr>
          <p:txBody>
            <a:bodyPr wrap="square" lIns="0" tIns="0" rIns="0" bIns="0" rtlCol="0" anchor="t">
              <a:noAutofit/>
            </a:bodyPr>
            <a:lstStyle/>
            <a:p>
              <a:pPr algn="ctr"/>
              <a:r>
                <a:rPr lang="en-US" sz="1067" b="1" dirty="0">
                  <a:latin typeface="Amazon Ember" panose="020B0603020204020204" pitchFamily="34" charset="0"/>
                  <a:ea typeface="Amazon Ember" panose="020B0603020204020204" pitchFamily="34" charset="0"/>
                  <a:cs typeface="Amazon Ember" panose="020B0603020204020204" pitchFamily="34" charset="0"/>
                </a:rPr>
                <a:t>File pushed to bucket</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3" name="TextBox 31"/>
            <p:cNvSpPr txBox="1">
              <a:spLocks noChangeArrowheads="1"/>
            </p:cNvSpPr>
            <p:nvPr/>
          </p:nvSpPr>
          <p:spPr bwMode="auto">
            <a:xfrm>
              <a:off x="6641569" y="1709426"/>
              <a:ext cx="3072908" cy="355811"/>
            </a:xfrm>
            <a:prstGeom prst="rect">
              <a:avLst/>
            </a:prstGeom>
            <a:noFill/>
            <a:ln w="9525">
              <a:noFill/>
              <a:miter lim="800000"/>
              <a:headEnd/>
              <a:tailEnd/>
            </a:ln>
          </p:spPr>
          <p:txBody>
            <a:bodyPr wrap="square">
              <a:spAutoFit/>
            </a:bodyPr>
            <a:lstStyle/>
            <a:p>
              <a:pPr algn="ctr"/>
              <a:r>
                <a:rPr lang="en-US" sz="2000" b="1" dirty="0">
                  <a:latin typeface="Amazon Ember" panose="020B0603020204020204" pitchFamily="34" charset="0"/>
                  <a:ea typeface="Amazon Ember" panose="020B0603020204020204" pitchFamily="34" charset="0"/>
                  <a:cs typeface="Amazon Ember" panose="020B0603020204020204" pitchFamily="34" charset="0"/>
                </a:rPr>
                <a:t>Microservices</a:t>
              </a:r>
            </a:p>
          </p:txBody>
        </p:sp>
      </p:grpSp>
      <p:sp>
        <p:nvSpPr>
          <p:cNvPr id="37" name="TextBox 36"/>
          <p:cNvSpPr txBox="1"/>
          <p:nvPr/>
        </p:nvSpPr>
        <p:spPr>
          <a:xfrm>
            <a:off x="4151445" y="5977664"/>
            <a:ext cx="3880835" cy="461665"/>
          </a:xfrm>
          <a:prstGeom prst="rect">
            <a:avLst/>
          </a:prstGeom>
          <a:solidFill>
            <a:schemeClr val="accent3">
              <a:lumMod val="20000"/>
              <a:lumOff val="80000"/>
            </a:schemeClr>
          </a:solidFill>
          <a:ln>
            <a:solidFill>
              <a:schemeClr val="accent3">
                <a:lumMod val="75000"/>
              </a:schemeClr>
            </a:solid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More on serverless later!</a:t>
            </a:r>
          </a:p>
        </p:txBody>
      </p:sp>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72763" y="2247379"/>
            <a:ext cx="814911" cy="782316"/>
          </a:xfrm>
          <a:prstGeom prst="rect">
            <a:avLst/>
          </a:prstGeom>
        </p:spPr>
      </p:pic>
      <p:pic>
        <p:nvPicPr>
          <p:cNvPr id="39" name="Picture 3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48863" y="1681205"/>
            <a:ext cx="1418953" cy="1418953"/>
          </a:xfrm>
          <a:prstGeom prst="rect">
            <a:avLst/>
          </a:prstGeom>
        </p:spPr>
      </p:pic>
    </p:spTree>
    <p:custDataLst>
      <p:tags r:id="rId1"/>
    </p:custDataLst>
    <p:extLst>
      <p:ext uri="{BB962C8B-B14F-4D97-AF65-F5344CB8AC3E}">
        <p14:creationId xmlns:p14="http://schemas.microsoft.com/office/powerpoint/2010/main" val="4034025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Evolution</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7732" y="1303797"/>
            <a:ext cx="1195486" cy="1434583"/>
          </a:xfrm>
          <a:prstGeom prst="rect">
            <a:avLst/>
          </a:prstGeom>
        </p:spPr>
      </p:pic>
      <p:sp>
        <p:nvSpPr>
          <p:cNvPr id="6" name="TextBox 5"/>
          <p:cNvSpPr txBox="1"/>
          <p:nvPr/>
        </p:nvSpPr>
        <p:spPr>
          <a:xfrm>
            <a:off x="2568254" y="2963480"/>
            <a:ext cx="1332072" cy="746311"/>
          </a:xfrm>
          <a:prstGeom prst="rect">
            <a:avLst/>
          </a:prstGeom>
          <a:noFill/>
        </p:spPr>
        <p:txBody>
          <a:bodyPr wrap="square" lIns="0" tIns="0" rIns="0" bIns="0" rtlCol="0" anchor="t">
            <a:noAutofit/>
          </a:bodyPr>
          <a:lstStyle/>
          <a:p>
            <a:pPr algn="ctr"/>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Amazon EC2</a:t>
            </a: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8712" y="1412287"/>
            <a:ext cx="1298778" cy="1217603"/>
          </a:xfrm>
          <a:prstGeom prst="rect">
            <a:avLst/>
          </a:prstGeom>
        </p:spPr>
      </p:pic>
      <p:sp>
        <p:nvSpPr>
          <p:cNvPr id="8" name="TextBox 7"/>
          <p:cNvSpPr txBox="1"/>
          <p:nvPr/>
        </p:nvSpPr>
        <p:spPr>
          <a:xfrm>
            <a:off x="6083931" y="2980754"/>
            <a:ext cx="1353568" cy="711763"/>
          </a:xfrm>
          <a:prstGeom prst="rect">
            <a:avLst/>
          </a:prstGeom>
          <a:noFill/>
        </p:spPr>
        <p:txBody>
          <a:bodyPr wrap="square" lIns="0" tIns="0" rIns="0" bIns="0" rtlCol="0" anchor="t">
            <a:noAutofit/>
          </a:bodyPr>
          <a:lstStyle/>
          <a:p>
            <a:pPr algn="ctr"/>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Amazon ECS</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3979" y="1300082"/>
            <a:ext cx="1201678" cy="1442013"/>
          </a:xfrm>
          <a:prstGeom prst="rect">
            <a:avLst/>
          </a:prstGeom>
        </p:spPr>
      </p:pic>
      <p:sp>
        <p:nvSpPr>
          <p:cNvPr id="10" name="TextBox 9"/>
          <p:cNvSpPr txBox="1"/>
          <p:nvPr/>
        </p:nvSpPr>
        <p:spPr>
          <a:xfrm>
            <a:off x="9776084" y="2977257"/>
            <a:ext cx="1201678" cy="718756"/>
          </a:xfrm>
          <a:prstGeom prst="rect">
            <a:avLst/>
          </a:prstGeom>
          <a:noFill/>
        </p:spPr>
        <p:txBody>
          <a:bodyPr wrap="square" lIns="0" tIns="0" rIns="0" bIns="0" rtlCol="0" anchor="t">
            <a:noAutofit/>
          </a:bodyPr>
          <a:lstStyle/>
          <a:p>
            <a:pPr algn="ctr"/>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Lambda</a:t>
            </a:r>
          </a:p>
        </p:txBody>
      </p:sp>
      <p:cxnSp>
        <p:nvCxnSpPr>
          <p:cNvPr id="12" name="Straight Arrow Connector 11"/>
          <p:cNvCxnSpPr/>
          <p:nvPr/>
        </p:nvCxnSpPr>
        <p:spPr>
          <a:xfrm>
            <a:off x="3907753" y="2035941"/>
            <a:ext cx="1959429" cy="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536020" y="2046823"/>
            <a:ext cx="1959429" cy="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19771" y="3924248"/>
            <a:ext cx="1371600" cy="457200"/>
          </a:xfrm>
          <a:prstGeom prst="rect">
            <a:avLst/>
          </a:prstGeom>
          <a:noFill/>
        </p:spPr>
        <p:txBody>
          <a:bodyPr wrap="square" rtlCol="0">
            <a:no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VM</a:t>
            </a:r>
          </a:p>
        </p:txBody>
      </p:sp>
      <p:sp>
        <p:nvSpPr>
          <p:cNvPr id="15" name="TextBox 14"/>
          <p:cNvSpPr txBox="1"/>
          <p:nvPr/>
        </p:nvSpPr>
        <p:spPr>
          <a:xfrm>
            <a:off x="6044328" y="3924248"/>
            <a:ext cx="1371600" cy="457200"/>
          </a:xfrm>
          <a:prstGeom prst="rect">
            <a:avLst/>
          </a:prstGeom>
          <a:noFill/>
        </p:spPr>
        <p:txBody>
          <a:bodyPr wrap="square" rtlCol="0">
            <a:no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Task</a:t>
            </a:r>
          </a:p>
        </p:txBody>
      </p:sp>
      <p:sp>
        <p:nvSpPr>
          <p:cNvPr id="16" name="TextBox 15"/>
          <p:cNvSpPr txBox="1"/>
          <p:nvPr/>
        </p:nvSpPr>
        <p:spPr>
          <a:xfrm>
            <a:off x="9682168" y="3924248"/>
            <a:ext cx="1371600" cy="457200"/>
          </a:xfrm>
          <a:prstGeom prst="rect">
            <a:avLst/>
          </a:prstGeom>
          <a:noFill/>
        </p:spPr>
        <p:txBody>
          <a:bodyPr wrap="square" rtlCol="0">
            <a:no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Function</a:t>
            </a:r>
          </a:p>
        </p:txBody>
      </p:sp>
      <p:sp>
        <p:nvSpPr>
          <p:cNvPr id="17" name="TextBox 16"/>
          <p:cNvSpPr txBox="1"/>
          <p:nvPr/>
        </p:nvSpPr>
        <p:spPr>
          <a:xfrm>
            <a:off x="2585584" y="4759033"/>
            <a:ext cx="1371600" cy="457200"/>
          </a:xfrm>
          <a:prstGeom prst="rect">
            <a:avLst/>
          </a:prstGeom>
          <a:noFill/>
        </p:spPr>
        <p:txBody>
          <a:bodyPr wrap="square" rtlCol="0">
            <a:no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H/W</a:t>
            </a:r>
          </a:p>
        </p:txBody>
      </p:sp>
      <p:sp>
        <p:nvSpPr>
          <p:cNvPr id="18" name="TextBox 17"/>
          <p:cNvSpPr txBox="1"/>
          <p:nvPr/>
        </p:nvSpPr>
        <p:spPr>
          <a:xfrm>
            <a:off x="6083931" y="4759033"/>
            <a:ext cx="1371600" cy="457200"/>
          </a:xfrm>
          <a:prstGeom prst="rect">
            <a:avLst/>
          </a:prstGeom>
          <a:noFill/>
        </p:spPr>
        <p:txBody>
          <a:bodyPr wrap="square" rtlCol="0">
            <a:no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OS</a:t>
            </a:r>
          </a:p>
        </p:txBody>
      </p:sp>
      <p:sp>
        <p:nvSpPr>
          <p:cNvPr id="19" name="TextBox 18"/>
          <p:cNvSpPr txBox="1"/>
          <p:nvPr/>
        </p:nvSpPr>
        <p:spPr>
          <a:xfrm>
            <a:off x="9673979" y="4759033"/>
            <a:ext cx="1371600" cy="457200"/>
          </a:xfrm>
          <a:prstGeom prst="rect">
            <a:avLst/>
          </a:prstGeom>
          <a:noFill/>
        </p:spPr>
        <p:txBody>
          <a:bodyPr wrap="square" rtlCol="0">
            <a:no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Runtime</a:t>
            </a:r>
          </a:p>
        </p:txBody>
      </p:sp>
      <p:sp>
        <p:nvSpPr>
          <p:cNvPr id="20" name="Rectangle 19"/>
          <p:cNvSpPr/>
          <p:nvPr/>
        </p:nvSpPr>
        <p:spPr>
          <a:xfrm>
            <a:off x="234511" y="3983571"/>
            <a:ext cx="1371600" cy="338554"/>
          </a:xfrm>
          <a:prstGeom prst="rect">
            <a:avLst/>
          </a:prstGeom>
        </p:spPr>
        <p:txBody>
          <a:bodyPr wrap="square">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Unit of scale</a:t>
            </a:r>
          </a:p>
        </p:txBody>
      </p:sp>
      <p:sp>
        <p:nvSpPr>
          <p:cNvPr id="21" name="Rectangle 20"/>
          <p:cNvSpPr/>
          <p:nvPr/>
        </p:nvSpPr>
        <p:spPr>
          <a:xfrm>
            <a:off x="266977" y="4695246"/>
            <a:ext cx="1371600" cy="584775"/>
          </a:xfrm>
          <a:prstGeom prst="rect">
            <a:avLst/>
          </a:prstGeom>
        </p:spPr>
        <p:txBody>
          <a:bodyPr wrap="square">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Level of abstraction</a:t>
            </a:r>
          </a:p>
        </p:txBody>
      </p:sp>
      <p:sp>
        <p:nvSpPr>
          <p:cNvPr id="22" name="Rectangle 21"/>
          <p:cNvSpPr/>
          <p:nvPr/>
        </p:nvSpPr>
        <p:spPr>
          <a:xfrm>
            <a:off x="234511" y="3167358"/>
            <a:ext cx="1371600" cy="338554"/>
          </a:xfrm>
          <a:prstGeom prst="rect">
            <a:avLst/>
          </a:prstGeom>
        </p:spPr>
        <p:txBody>
          <a:bodyPr wrap="square">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Service</a:t>
            </a:r>
          </a:p>
        </p:txBody>
      </p:sp>
      <p:sp>
        <p:nvSpPr>
          <p:cNvPr id="23" name="TextBox 22"/>
          <p:cNvSpPr txBox="1"/>
          <p:nvPr/>
        </p:nvSpPr>
        <p:spPr>
          <a:xfrm>
            <a:off x="2232425" y="5535176"/>
            <a:ext cx="2371529" cy="801846"/>
          </a:xfrm>
          <a:prstGeom prst="rect">
            <a:avLst/>
          </a:prstGeom>
          <a:noFill/>
        </p:spPr>
        <p:txBody>
          <a:bodyPr wrap="square" rtlCol="0">
            <a:noAutofit/>
          </a:bodyPr>
          <a:lstStyle/>
          <a:p>
            <a:pPr marL="0" lvl="1"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 want to configure servers, storage, networking, and my OS.</a:t>
            </a:r>
          </a:p>
        </p:txBody>
      </p:sp>
      <p:sp>
        <p:nvSpPr>
          <p:cNvPr id="24" name="TextBox 23"/>
          <p:cNvSpPr txBox="1"/>
          <p:nvPr/>
        </p:nvSpPr>
        <p:spPr>
          <a:xfrm>
            <a:off x="5402356" y="5532543"/>
            <a:ext cx="2902899" cy="807112"/>
          </a:xfrm>
          <a:prstGeom prst="rect">
            <a:avLst/>
          </a:prstGeom>
          <a:noFill/>
        </p:spPr>
        <p:txBody>
          <a:bodyPr wrap="square" rtlCol="0">
            <a:noAutofit/>
          </a:bodyPr>
          <a:lstStyle>
            <a:defPPr>
              <a:defRPr lang="en-US"/>
            </a:defPPr>
            <a:lvl2pPr marL="0" lvl="1" algn="ctr">
              <a:defRPr sz="1600"/>
            </a:lvl2p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 want to run servers, configure applications, and control scaling.</a:t>
            </a:r>
          </a:p>
        </p:txBody>
      </p:sp>
      <p:sp>
        <p:nvSpPr>
          <p:cNvPr id="25" name="TextBox 24"/>
          <p:cNvSpPr txBox="1"/>
          <p:nvPr/>
        </p:nvSpPr>
        <p:spPr>
          <a:xfrm>
            <a:off x="9383951" y="5687815"/>
            <a:ext cx="1951656" cy="660525"/>
          </a:xfrm>
          <a:prstGeom prst="rect">
            <a:avLst/>
          </a:prstGeom>
          <a:noFill/>
        </p:spPr>
        <p:txBody>
          <a:bodyPr wrap="square" rtlCol="0">
            <a:no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Run my code when it’s needed.</a:t>
            </a:r>
            <a:endParaRPr lang="en-US" sz="16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 name="Rectangle 25"/>
          <p:cNvSpPr/>
          <p:nvPr/>
        </p:nvSpPr>
        <p:spPr>
          <a:xfrm>
            <a:off x="272095" y="5643712"/>
            <a:ext cx="1472772" cy="584775"/>
          </a:xfrm>
          <a:prstGeom prst="rect">
            <a:avLst/>
          </a:prstGeom>
        </p:spPr>
        <p:txBody>
          <a:bodyPr wrap="square">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How do I choose?</a:t>
            </a:r>
          </a:p>
        </p:txBody>
      </p:sp>
      <p:grpSp>
        <p:nvGrpSpPr>
          <p:cNvPr id="40" name="Group 39">
            <a:extLst>
              <a:ext uri="{FF2B5EF4-FFF2-40B4-BE49-F238E27FC236}">
                <a16:creationId xmlns:a16="http://schemas.microsoft.com/office/drawing/2014/main" id="{E0FD0202-3D83-6647-BECB-4389976CA6AA}"/>
              </a:ext>
            </a:extLst>
          </p:cNvPr>
          <p:cNvGrpSpPr/>
          <p:nvPr/>
        </p:nvGrpSpPr>
        <p:grpSpPr>
          <a:xfrm>
            <a:off x="266977" y="2740160"/>
            <a:ext cx="11567270" cy="3670522"/>
            <a:chOff x="266977" y="2833148"/>
            <a:chExt cx="11567270" cy="3670522"/>
          </a:xfrm>
        </p:grpSpPr>
        <p:cxnSp>
          <p:nvCxnSpPr>
            <p:cNvPr id="11" name="Straight Connector 10">
              <a:extLst>
                <a:ext uri="{FF2B5EF4-FFF2-40B4-BE49-F238E27FC236}">
                  <a16:creationId xmlns:a16="http://schemas.microsoft.com/office/drawing/2014/main" id="{6EA7B6CA-5516-A54B-939D-6AD31CD612AE}"/>
                </a:ext>
              </a:extLst>
            </p:cNvPr>
            <p:cNvCxnSpPr/>
            <p:nvPr/>
          </p:nvCxnSpPr>
          <p:spPr>
            <a:xfrm>
              <a:off x="1638577" y="2835083"/>
              <a:ext cx="0" cy="3668587"/>
            </a:xfrm>
            <a:prstGeom prst="line">
              <a:avLst/>
            </a:prstGeom>
            <a:ln w="28575">
              <a:solidFill>
                <a:schemeClr val="bg2"/>
              </a:solidFill>
            </a:ln>
          </p:spPr>
          <p:style>
            <a:lnRef idx="1">
              <a:schemeClr val="accent3"/>
            </a:lnRef>
            <a:fillRef idx="0">
              <a:schemeClr val="accent3"/>
            </a:fillRef>
            <a:effectRef idx="0">
              <a:schemeClr val="accent3"/>
            </a:effectRef>
            <a:fontRef idx="minor">
              <a:schemeClr val="tx1"/>
            </a:fontRef>
          </p:style>
        </p:cxnSp>
        <p:cxnSp>
          <p:nvCxnSpPr>
            <p:cNvPr id="27" name="Straight Connector 26">
              <a:extLst>
                <a:ext uri="{FF2B5EF4-FFF2-40B4-BE49-F238E27FC236}">
                  <a16:creationId xmlns:a16="http://schemas.microsoft.com/office/drawing/2014/main" id="{23529DA5-7DEE-A94F-90F0-6C8746781BC7}"/>
                </a:ext>
              </a:extLst>
            </p:cNvPr>
            <p:cNvCxnSpPr/>
            <p:nvPr/>
          </p:nvCxnSpPr>
          <p:spPr>
            <a:xfrm>
              <a:off x="5030114" y="2833148"/>
              <a:ext cx="0" cy="3668587"/>
            </a:xfrm>
            <a:prstGeom prst="line">
              <a:avLst/>
            </a:prstGeom>
            <a:ln w="28575">
              <a:solidFill>
                <a:schemeClr val="bg2"/>
              </a:solidFill>
            </a:ln>
          </p:spPr>
          <p:style>
            <a:lnRef idx="1">
              <a:schemeClr val="accent3"/>
            </a:lnRef>
            <a:fillRef idx="0">
              <a:schemeClr val="accent3"/>
            </a:fillRef>
            <a:effectRef idx="0">
              <a:schemeClr val="accent3"/>
            </a:effectRef>
            <a:fontRef idx="minor">
              <a:schemeClr val="tx1"/>
            </a:fontRef>
          </p:style>
        </p:cxnSp>
        <p:cxnSp>
          <p:nvCxnSpPr>
            <p:cNvPr id="28" name="Straight Connector 27">
              <a:extLst>
                <a:ext uri="{FF2B5EF4-FFF2-40B4-BE49-F238E27FC236}">
                  <a16:creationId xmlns:a16="http://schemas.microsoft.com/office/drawing/2014/main" id="{A037BE1D-D25C-004A-A39C-4D3645317F4A}"/>
                </a:ext>
              </a:extLst>
            </p:cNvPr>
            <p:cNvCxnSpPr/>
            <p:nvPr/>
          </p:nvCxnSpPr>
          <p:spPr>
            <a:xfrm>
              <a:off x="8610600" y="2833148"/>
              <a:ext cx="0" cy="3668587"/>
            </a:xfrm>
            <a:prstGeom prst="line">
              <a:avLst/>
            </a:prstGeom>
            <a:ln w="28575">
              <a:solidFill>
                <a:schemeClr val="bg2"/>
              </a:solidFill>
            </a:ln>
          </p:spPr>
          <p:style>
            <a:lnRef idx="1">
              <a:schemeClr val="accent3"/>
            </a:lnRef>
            <a:fillRef idx="0">
              <a:schemeClr val="accent3"/>
            </a:fillRef>
            <a:effectRef idx="0">
              <a:schemeClr val="accent3"/>
            </a:effectRef>
            <a:fontRef idx="minor">
              <a:schemeClr val="tx1"/>
            </a:fontRef>
          </p:style>
        </p:cxnSp>
        <p:cxnSp>
          <p:nvCxnSpPr>
            <p:cNvPr id="30" name="Straight Connector 29">
              <a:extLst>
                <a:ext uri="{FF2B5EF4-FFF2-40B4-BE49-F238E27FC236}">
                  <a16:creationId xmlns:a16="http://schemas.microsoft.com/office/drawing/2014/main" id="{EE54CF3C-AA26-974C-82FC-7D4E6B72A305}"/>
                </a:ext>
              </a:extLst>
            </p:cNvPr>
            <p:cNvCxnSpPr>
              <a:cxnSpLocks/>
            </p:cNvCxnSpPr>
            <p:nvPr/>
          </p:nvCxnSpPr>
          <p:spPr>
            <a:xfrm>
              <a:off x="266977" y="3797733"/>
              <a:ext cx="11567270" cy="0"/>
            </a:xfrm>
            <a:prstGeom prst="line">
              <a:avLst/>
            </a:prstGeom>
            <a:ln w="28575">
              <a:solidFill>
                <a:schemeClr val="bg2"/>
              </a:solidFill>
            </a:ln>
          </p:spPr>
          <p:style>
            <a:lnRef idx="1">
              <a:schemeClr val="accent3"/>
            </a:lnRef>
            <a:fillRef idx="0">
              <a:schemeClr val="accent3"/>
            </a:fillRef>
            <a:effectRef idx="0">
              <a:schemeClr val="accent3"/>
            </a:effectRef>
            <a:fontRef idx="minor">
              <a:schemeClr val="tx1"/>
            </a:fontRef>
          </p:style>
        </p:cxnSp>
        <p:cxnSp>
          <p:nvCxnSpPr>
            <p:cNvPr id="31" name="Straight Connector 30">
              <a:extLst>
                <a:ext uri="{FF2B5EF4-FFF2-40B4-BE49-F238E27FC236}">
                  <a16:creationId xmlns:a16="http://schemas.microsoft.com/office/drawing/2014/main" id="{06D3261C-5851-8C48-A96C-D2EAFA80D92E}"/>
                </a:ext>
              </a:extLst>
            </p:cNvPr>
            <p:cNvCxnSpPr>
              <a:cxnSpLocks/>
            </p:cNvCxnSpPr>
            <p:nvPr/>
          </p:nvCxnSpPr>
          <p:spPr>
            <a:xfrm>
              <a:off x="266977" y="4708808"/>
              <a:ext cx="11567270" cy="0"/>
            </a:xfrm>
            <a:prstGeom prst="line">
              <a:avLst/>
            </a:prstGeom>
            <a:ln w="28575">
              <a:solidFill>
                <a:schemeClr val="bg2"/>
              </a:solidFill>
            </a:ln>
          </p:spPr>
          <p:style>
            <a:lnRef idx="1">
              <a:schemeClr val="accent3"/>
            </a:lnRef>
            <a:fillRef idx="0">
              <a:schemeClr val="accent3"/>
            </a:fillRef>
            <a:effectRef idx="0">
              <a:schemeClr val="accent3"/>
            </a:effectRef>
            <a:fontRef idx="minor">
              <a:schemeClr val="tx1"/>
            </a:fontRef>
          </p:style>
        </p:cxnSp>
        <p:cxnSp>
          <p:nvCxnSpPr>
            <p:cNvPr id="32" name="Straight Connector 31">
              <a:extLst>
                <a:ext uri="{FF2B5EF4-FFF2-40B4-BE49-F238E27FC236}">
                  <a16:creationId xmlns:a16="http://schemas.microsoft.com/office/drawing/2014/main" id="{0895E58C-BA2E-124D-8AF4-1C4C2751BBB9}"/>
                </a:ext>
              </a:extLst>
            </p:cNvPr>
            <p:cNvCxnSpPr>
              <a:cxnSpLocks/>
            </p:cNvCxnSpPr>
            <p:nvPr/>
          </p:nvCxnSpPr>
          <p:spPr>
            <a:xfrm>
              <a:off x="266977" y="5554504"/>
              <a:ext cx="11567270" cy="0"/>
            </a:xfrm>
            <a:prstGeom prst="line">
              <a:avLst/>
            </a:prstGeom>
            <a:ln w="28575">
              <a:solidFill>
                <a:schemeClr val="bg2"/>
              </a:solidFill>
            </a:ln>
          </p:spPr>
          <p:style>
            <a:lnRef idx="1">
              <a:schemeClr val="accent3"/>
            </a:lnRef>
            <a:fillRef idx="0">
              <a:schemeClr val="accent3"/>
            </a:fillRef>
            <a:effectRef idx="0">
              <a:schemeClr val="accent3"/>
            </a:effectRef>
            <a:fontRef idx="minor">
              <a:schemeClr val="tx1"/>
            </a:fontRef>
          </p:style>
        </p:cxnSp>
        <p:cxnSp>
          <p:nvCxnSpPr>
            <p:cNvPr id="33" name="Straight Connector 32">
              <a:extLst>
                <a:ext uri="{FF2B5EF4-FFF2-40B4-BE49-F238E27FC236}">
                  <a16:creationId xmlns:a16="http://schemas.microsoft.com/office/drawing/2014/main" id="{E7ECBF7E-F32C-C44E-B529-C08325104A75}"/>
                </a:ext>
              </a:extLst>
            </p:cNvPr>
            <p:cNvCxnSpPr>
              <a:cxnSpLocks/>
            </p:cNvCxnSpPr>
            <p:nvPr/>
          </p:nvCxnSpPr>
          <p:spPr>
            <a:xfrm>
              <a:off x="266977" y="6501735"/>
              <a:ext cx="11567270" cy="0"/>
            </a:xfrm>
            <a:prstGeom prst="line">
              <a:avLst/>
            </a:prstGeom>
            <a:ln w="28575">
              <a:solidFill>
                <a:schemeClr val="bg2"/>
              </a:solidFill>
            </a:ln>
          </p:spPr>
          <p:style>
            <a:lnRef idx="1">
              <a:schemeClr val="accent3"/>
            </a:lnRef>
            <a:fillRef idx="0">
              <a:schemeClr val="accent3"/>
            </a:fillRef>
            <a:effectRef idx="0">
              <a:schemeClr val="accent3"/>
            </a:effectRef>
            <a:fontRef idx="minor">
              <a:schemeClr val="tx1"/>
            </a:fontRef>
          </p:style>
        </p:cxnSp>
        <p:cxnSp>
          <p:nvCxnSpPr>
            <p:cNvPr id="34" name="Straight Connector 33">
              <a:extLst>
                <a:ext uri="{FF2B5EF4-FFF2-40B4-BE49-F238E27FC236}">
                  <a16:creationId xmlns:a16="http://schemas.microsoft.com/office/drawing/2014/main" id="{007DF33D-DF95-CD40-97CC-D7C9D48916D1}"/>
                </a:ext>
              </a:extLst>
            </p:cNvPr>
            <p:cNvCxnSpPr/>
            <p:nvPr/>
          </p:nvCxnSpPr>
          <p:spPr>
            <a:xfrm>
              <a:off x="11834247" y="2835083"/>
              <a:ext cx="0" cy="3668587"/>
            </a:xfrm>
            <a:prstGeom prst="line">
              <a:avLst/>
            </a:prstGeom>
            <a:ln w="28575">
              <a:solidFill>
                <a:schemeClr val="bg2"/>
              </a:solidFill>
            </a:ln>
          </p:spPr>
          <p:style>
            <a:lnRef idx="1">
              <a:schemeClr val="accent3"/>
            </a:lnRef>
            <a:fillRef idx="0">
              <a:schemeClr val="accent3"/>
            </a:fillRef>
            <a:effectRef idx="0">
              <a:schemeClr val="accent3"/>
            </a:effectRef>
            <a:fontRef idx="minor">
              <a:schemeClr val="tx1"/>
            </a:fontRef>
          </p:style>
        </p:cxnSp>
      </p:grpSp>
    </p:spTree>
    <p:custDataLst>
      <p:tags r:id="rId1"/>
    </p:custDataLst>
    <p:extLst>
      <p:ext uri="{BB962C8B-B14F-4D97-AF65-F5344CB8AC3E}">
        <p14:creationId xmlns:p14="http://schemas.microsoft.com/office/powerpoint/2010/main" val="3723457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608" y="2843395"/>
            <a:ext cx="11115261" cy="779463"/>
          </a:xfrm>
        </p:spPr>
        <p:txBody>
          <a:bodyPr>
            <a:noAutofit/>
          </a:bodyPr>
          <a:lstStyle/>
          <a:p>
            <a:r>
              <a:rPr lang="en-US" sz="4800" dirty="0"/>
              <a:t>Infrastructure Overview</a:t>
            </a:r>
          </a:p>
        </p:txBody>
      </p:sp>
    </p:spTree>
    <p:custDataLst>
      <p:tags r:id="rId1"/>
    </p:custDataLst>
    <p:extLst>
      <p:ext uri="{BB962C8B-B14F-4D97-AF65-F5344CB8AC3E}">
        <p14:creationId xmlns:p14="http://schemas.microsoft.com/office/powerpoint/2010/main" val="3061003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Data Centers</a:t>
            </a:r>
          </a:p>
        </p:txBody>
      </p:sp>
      <p:sp>
        <p:nvSpPr>
          <p:cNvPr id="4" name="Content Placeholder 3"/>
          <p:cNvSpPr>
            <a:spLocks noGrp="1"/>
          </p:cNvSpPr>
          <p:nvPr>
            <p:ph idx="1"/>
          </p:nvPr>
        </p:nvSpPr>
        <p:spPr>
          <a:xfrm>
            <a:off x="238539" y="2377909"/>
            <a:ext cx="7029821" cy="3975704"/>
          </a:xfrm>
        </p:spPr>
        <p:txBody>
          <a:bodyPr>
            <a:noAutofit/>
          </a:bodyPr>
          <a:lstStyle/>
          <a:p>
            <a:pPr marL="457200" indent="-457200"/>
            <a:r>
              <a:rPr lang="en-US" dirty="0"/>
              <a:t>A single data center typically houses several thousands of servers.</a:t>
            </a:r>
          </a:p>
          <a:p>
            <a:pPr marL="457200" indent="-457200"/>
            <a:endParaRPr lang="en-US" dirty="0"/>
          </a:p>
          <a:p>
            <a:pPr marL="457200" indent="-457200"/>
            <a:r>
              <a:rPr lang="en-US" dirty="0"/>
              <a:t>All data centers are online.</a:t>
            </a:r>
          </a:p>
          <a:p>
            <a:pPr marL="914400" lvl="1" indent="-457200"/>
            <a:r>
              <a:rPr lang="en-US" dirty="0"/>
              <a:t>No data center is “cold”.</a:t>
            </a:r>
          </a:p>
          <a:p>
            <a:pPr marL="457200" lvl="1" indent="-457200">
              <a:spcBef>
                <a:spcPts val="1000"/>
              </a:spcBef>
            </a:pPr>
            <a:endParaRPr lang="en-US" sz="2800" dirty="0"/>
          </a:p>
        </p:txBody>
      </p:sp>
      <p:grpSp>
        <p:nvGrpSpPr>
          <p:cNvPr id="9" name="Group 8"/>
          <p:cNvGrpSpPr/>
          <p:nvPr/>
        </p:nvGrpSpPr>
        <p:grpSpPr>
          <a:xfrm>
            <a:off x="7380514" y="2453951"/>
            <a:ext cx="4188530" cy="2567480"/>
            <a:chOff x="5859518" y="2644201"/>
            <a:chExt cx="3153724" cy="1845874"/>
          </a:xfrm>
        </p:grpSpPr>
        <p:pic>
          <p:nvPicPr>
            <p:cNvPr id="10" name="Picture 9"/>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59518" y="2644201"/>
              <a:ext cx="3153724" cy="1845874"/>
            </a:xfrm>
            <a:prstGeom prst="rect">
              <a:avLst/>
            </a:prstGeom>
            <a:solidFill>
              <a:srgbClr val="0C67AE">
                <a:lumMod val="20000"/>
                <a:lumOff val="80000"/>
              </a:srgbClr>
            </a:solidFill>
            <a:ln w="19050">
              <a:solidFill>
                <a:srgbClr val="F7A028"/>
              </a:solidFill>
            </a:ln>
          </p:spPr>
        </p:pic>
        <p:sp>
          <p:nvSpPr>
            <p:cNvPr id="11" name="TextBox 10"/>
            <p:cNvSpPr txBox="1"/>
            <p:nvPr/>
          </p:nvSpPr>
          <p:spPr>
            <a:xfrm>
              <a:off x="7903561" y="2644201"/>
              <a:ext cx="1025236" cy="199147"/>
            </a:xfrm>
            <a:prstGeom prst="rect">
              <a:avLst/>
            </a:prstGeom>
            <a:noFill/>
          </p:spPr>
          <p:txBody>
            <a:bodyPr wrap="square" rtlCol="0">
              <a:spAutoFit/>
            </a:bodyPr>
            <a:lstStyle/>
            <a:p>
              <a:pPr marL="0" marR="0" lvl="0" indent="0" algn="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Data center</a:t>
              </a:r>
            </a:p>
          </p:txBody>
        </p:sp>
      </p:grpSp>
    </p:spTree>
    <p:custDataLst>
      <p:tags r:id="rId1"/>
    </p:custDataLst>
    <p:extLst>
      <p:ext uri="{BB962C8B-B14F-4D97-AF65-F5344CB8AC3E}">
        <p14:creationId xmlns:p14="http://schemas.microsoft.com/office/powerpoint/2010/main" val="3474987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Regions and Availability Zones (AZ)</a:t>
            </a:r>
          </a:p>
        </p:txBody>
      </p:sp>
      <p:sp>
        <p:nvSpPr>
          <p:cNvPr id="3" name="Content Placeholder 2"/>
          <p:cNvSpPr>
            <a:spLocks noGrp="1"/>
          </p:cNvSpPr>
          <p:nvPr>
            <p:ph idx="1"/>
          </p:nvPr>
        </p:nvSpPr>
        <p:spPr>
          <a:xfrm>
            <a:off x="1337843" y="4146498"/>
            <a:ext cx="4741192" cy="2333592"/>
          </a:xfrm>
        </p:spPr>
        <p:txBody>
          <a:bodyPr>
            <a:noAutofit/>
          </a:bodyPr>
          <a:lstStyle/>
          <a:p>
            <a:pPr marL="457200" indent="-457200"/>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Geographic locations</a:t>
            </a:r>
          </a:p>
          <a:p>
            <a:pPr marL="457200" indent="-457200"/>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Two or more Availability Zones</a:t>
            </a:r>
          </a:p>
        </p:txBody>
      </p:sp>
      <p:sp>
        <p:nvSpPr>
          <p:cNvPr id="6" name="Content Placeholder 2">
            <a:extLst>
              <a:ext uri="{FF2B5EF4-FFF2-40B4-BE49-F238E27FC236}">
                <a16:creationId xmlns:a16="http://schemas.microsoft.com/office/drawing/2014/main" id="{0B13F251-5F3D-2848-AB5C-23A7E121E261}"/>
              </a:ext>
            </a:extLst>
          </p:cNvPr>
          <p:cNvSpPr txBox="1">
            <a:spLocks/>
          </p:cNvSpPr>
          <p:nvPr/>
        </p:nvSpPr>
        <p:spPr>
          <a:xfrm>
            <a:off x="6762545" y="4129017"/>
            <a:ext cx="4256551" cy="25954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One or more data centers</a:t>
            </a:r>
          </a:p>
          <a:p>
            <a:pPr marL="457200" indent="-457200"/>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Designed for fault isolation</a:t>
            </a:r>
          </a:p>
          <a:p>
            <a:pPr marL="457200" indent="-457200">
              <a:spcAft>
                <a:spcPts val="800"/>
              </a:spcAft>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Interconnected with other Availability Zones using high-speed private links</a:t>
            </a:r>
          </a:p>
        </p:txBody>
      </p:sp>
      <p:grpSp>
        <p:nvGrpSpPr>
          <p:cNvPr id="38" name="Group 37">
            <a:extLst>
              <a:ext uri="{FF2B5EF4-FFF2-40B4-BE49-F238E27FC236}">
                <a16:creationId xmlns:a16="http://schemas.microsoft.com/office/drawing/2014/main" id="{DC825156-D0AC-294D-894D-F3A3A3E90546}"/>
              </a:ext>
            </a:extLst>
          </p:cNvPr>
          <p:cNvGrpSpPr/>
          <p:nvPr/>
        </p:nvGrpSpPr>
        <p:grpSpPr>
          <a:xfrm>
            <a:off x="7624966" y="1420649"/>
            <a:ext cx="2622619" cy="2583166"/>
            <a:chOff x="7624967" y="1592136"/>
            <a:chExt cx="2292350" cy="2304823"/>
          </a:xfrm>
        </p:grpSpPr>
        <p:grpSp>
          <p:nvGrpSpPr>
            <p:cNvPr id="5" name="Group 4">
              <a:extLst>
                <a:ext uri="{FF2B5EF4-FFF2-40B4-BE49-F238E27FC236}">
                  <a16:creationId xmlns:a16="http://schemas.microsoft.com/office/drawing/2014/main" id="{C7C36FE4-C3CB-C04F-A0EB-39355600744F}"/>
                </a:ext>
              </a:extLst>
            </p:cNvPr>
            <p:cNvGrpSpPr/>
            <p:nvPr/>
          </p:nvGrpSpPr>
          <p:grpSpPr>
            <a:xfrm>
              <a:off x="7624967" y="1592136"/>
              <a:ext cx="2292350" cy="2304823"/>
              <a:chOff x="7624967" y="1592136"/>
              <a:chExt cx="2292350" cy="2304823"/>
            </a:xfrm>
          </p:grpSpPr>
          <p:sp>
            <p:nvSpPr>
              <p:cNvPr id="8" name="Rounded Rectangle 7">
                <a:extLst>
                  <a:ext uri="{FF2B5EF4-FFF2-40B4-BE49-F238E27FC236}">
                    <a16:creationId xmlns:a16="http://schemas.microsoft.com/office/drawing/2014/main" id="{26F30075-74C0-2543-9B32-B0956A1D4A7C}"/>
                  </a:ext>
                </a:extLst>
              </p:cNvPr>
              <p:cNvSpPr/>
              <p:nvPr/>
            </p:nvSpPr>
            <p:spPr>
              <a:xfrm>
                <a:off x="7624967" y="1592136"/>
                <a:ext cx="2292350" cy="2304823"/>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9" name="TextBox 32">
                <a:extLst>
                  <a:ext uri="{FF2B5EF4-FFF2-40B4-BE49-F238E27FC236}">
                    <a16:creationId xmlns:a16="http://schemas.microsoft.com/office/drawing/2014/main" id="{A99F81DA-53BA-4841-8965-BFA6623C83EE}"/>
                  </a:ext>
                </a:extLst>
              </p:cNvPr>
              <p:cNvSpPr txBox="1">
                <a:spLocks noChangeArrowheads="1"/>
              </p:cNvSpPr>
              <p:nvPr/>
            </p:nvSpPr>
            <p:spPr bwMode="auto">
              <a:xfrm>
                <a:off x="7694817" y="3570066"/>
                <a:ext cx="2113530" cy="307777"/>
              </a:xfrm>
              <a:prstGeom prst="rect">
                <a:avLst/>
              </a:prstGeom>
              <a:noFill/>
              <a:ln w="9525">
                <a:noFill/>
                <a:miter lim="800000"/>
                <a:headEnd/>
                <a:tailEnd/>
              </a:ln>
            </p:spPr>
            <p:txBody>
              <a:bodyPr wrap="square">
                <a:spAutoFit/>
              </a:bodyPr>
              <a:lstStyle/>
              <a:p>
                <a:pPr algn="ctr"/>
                <a:r>
                  <a:rPr lang="en-US" sz="1400"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a:t>
                </a:r>
              </a:p>
            </p:txBody>
          </p:sp>
        </p:grpSp>
        <p:grpSp>
          <p:nvGrpSpPr>
            <p:cNvPr id="12" name="Group 11">
              <a:extLst>
                <a:ext uri="{FF2B5EF4-FFF2-40B4-BE49-F238E27FC236}">
                  <a16:creationId xmlns:a16="http://schemas.microsoft.com/office/drawing/2014/main" id="{A1C16AB1-81E2-A341-8E9D-B24549EC98E7}"/>
                </a:ext>
              </a:extLst>
            </p:cNvPr>
            <p:cNvGrpSpPr/>
            <p:nvPr/>
          </p:nvGrpSpPr>
          <p:grpSpPr>
            <a:xfrm>
              <a:off x="8818164" y="2389333"/>
              <a:ext cx="1014624" cy="1069693"/>
              <a:chOff x="4620843" y="1912518"/>
              <a:chExt cx="1014624" cy="1069693"/>
            </a:xfrm>
          </p:grpSpPr>
          <p:sp>
            <p:nvSpPr>
              <p:cNvPr id="22" name="Rounded Rectangle 21">
                <a:extLst>
                  <a:ext uri="{FF2B5EF4-FFF2-40B4-BE49-F238E27FC236}">
                    <a16:creationId xmlns:a16="http://schemas.microsoft.com/office/drawing/2014/main" id="{95C1B0E6-D3D2-ED43-B5C7-260A8189721D}"/>
                  </a:ext>
                </a:extLst>
              </p:cNvPr>
              <p:cNvSpPr/>
              <p:nvPr/>
            </p:nvSpPr>
            <p:spPr>
              <a:xfrm>
                <a:off x="4676775" y="2092270"/>
                <a:ext cx="922401" cy="88994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24" name="Picture 23">
                <a:extLst>
                  <a:ext uri="{FF2B5EF4-FFF2-40B4-BE49-F238E27FC236}">
                    <a16:creationId xmlns:a16="http://schemas.microsoft.com/office/drawing/2014/main" id="{4225C57D-D361-5640-B487-6B7D970CBF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3630" y="1912518"/>
                <a:ext cx="384345" cy="530762"/>
              </a:xfrm>
              <a:prstGeom prst="rect">
                <a:avLst/>
              </a:prstGeom>
            </p:spPr>
          </p:pic>
          <p:sp>
            <p:nvSpPr>
              <p:cNvPr id="25" name="TextBox 32">
                <a:extLst>
                  <a:ext uri="{FF2B5EF4-FFF2-40B4-BE49-F238E27FC236}">
                    <a16:creationId xmlns:a16="http://schemas.microsoft.com/office/drawing/2014/main" id="{4AF08691-E329-284C-9291-AAA452417927}"/>
                  </a:ext>
                </a:extLst>
              </p:cNvPr>
              <p:cNvSpPr txBox="1">
                <a:spLocks noChangeArrowheads="1"/>
              </p:cNvSpPr>
              <p:nvPr/>
            </p:nvSpPr>
            <p:spPr bwMode="auto">
              <a:xfrm>
                <a:off x="4620843" y="2682031"/>
                <a:ext cx="1014624" cy="276999"/>
              </a:xfrm>
              <a:prstGeom prst="rect">
                <a:avLst/>
              </a:prstGeom>
              <a:noFill/>
              <a:ln w="9525">
                <a:noFill/>
                <a:miter lim="800000"/>
                <a:headEnd/>
                <a:tailEnd/>
              </a:ln>
            </p:spPr>
            <p:txBody>
              <a:bodyPr wrap="square">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Datacenter</a:t>
                </a:r>
              </a:p>
            </p:txBody>
          </p:sp>
        </p:grpSp>
        <p:grpSp>
          <p:nvGrpSpPr>
            <p:cNvPr id="26" name="Group 25">
              <a:extLst>
                <a:ext uri="{FF2B5EF4-FFF2-40B4-BE49-F238E27FC236}">
                  <a16:creationId xmlns:a16="http://schemas.microsoft.com/office/drawing/2014/main" id="{0A03A7D5-A3E9-2948-9D53-23A102C689BE}"/>
                </a:ext>
              </a:extLst>
            </p:cNvPr>
            <p:cNvGrpSpPr/>
            <p:nvPr/>
          </p:nvGrpSpPr>
          <p:grpSpPr>
            <a:xfrm>
              <a:off x="7694817" y="1674854"/>
              <a:ext cx="1014624" cy="1069693"/>
              <a:chOff x="4620843" y="1912518"/>
              <a:chExt cx="1014624" cy="1069693"/>
            </a:xfrm>
          </p:grpSpPr>
          <p:sp>
            <p:nvSpPr>
              <p:cNvPr id="27" name="Rounded Rectangle 26">
                <a:extLst>
                  <a:ext uri="{FF2B5EF4-FFF2-40B4-BE49-F238E27FC236}">
                    <a16:creationId xmlns:a16="http://schemas.microsoft.com/office/drawing/2014/main" id="{30AC7D78-692F-6A45-AB8B-DFEAF19FA393}"/>
                  </a:ext>
                </a:extLst>
              </p:cNvPr>
              <p:cNvSpPr/>
              <p:nvPr/>
            </p:nvSpPr>
            <p:spPr>
              <a:xfrm>
                <a:off x="4676775" y="2092270"/>
                <a:ext cx="922401" cy="88994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28" name="Picture 27">
                <a:extLst>
                  <a:ext uri="{FF2B5EF4-FFF2-40B4-BE49-F238E27FC236}">
                    <a16:creationId xmlns:a16="http://schemas.microsoft.com/office/drawing/2014/main" id="{85E04C59-9E0F-354F-B320-515BB57D53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3630" y="1912518"/>
                <a:ext cx="384345" cy="530762"/>
              </a:xfrm>
              <a:prstGeom prst="rect">
                <a:avLst/>
              </a:prstGeom>
            </p:spPr>
          </p:pic>
          <p:sp>
            <p:nvSpPr>
              <p:cNvPr id="29" name="TextBox 32">
                <a:extLst>
                  <a:ext uri="{FF2B5EF4-FFF2-40B4-BE49-F238E27FC236}">
                    <a16:creationId xmlns:a16="http://schemas.microsoft.com/office/drawing/2014/main" id="{8EAC318A-177A-814D-8758-DD17953A275D}"/>
                  </a:ext>
                </a:extLst>
              </p:cNvPr>
              <p:cNvSpPr txBox="1">
                <a:spLocks noChangeArrowheads="1"/>
              </p:cNvSpPr>
              <p:nvPr/>
            </p:nvSpPr>
            <p:spPr bwMode="auto">
              <a:xfrm>
                <a:off x="4620843" y="2682031"/>
                <a:ext cx="1014624" cy="276999"/>
              </a:xfrm>
              <a:prstGeom prst="rect">
                <a:avLst/>
              </a:prstGeom>
              <a:noFill/>
              <a:ln w="9525">
                <a:noFill/>
                <a:miter lim="800000"/>
                <a:headEnd/>
                <a:tailEnd/>
              </a:ln>
            </p:spPr>
            <p:txBody>
              <a:bodyPr wrap="square">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Datacenter</a:t>
                </a:r>
              </a:p>
            </p:txBody>
          </p:sp>
        </p:grpSp>
      </p:grpSp>
      <p:grpSp>
        <p:nvGrpSpPr>
          <p:cNvPr id="39" name="Group 38">
            <a:extLst>
              <a:ext uri="{FF2B5EF4-FFF2-40B4-BE49-F238E27FC236}">
                <a16:creationId xmlns:a16="http://schemas.microsoft.com/office/drawing/2014/main" id="{F854F532-C364-AC46-9443-CBD192B8A90B}"/>
              </a:ext>
            </a:extLst>
          </p:cNvPr>
          <p:cNvGrpSpPr/>
          <p:nvPr/>
        </p:nvGrpSpPr>
        <p:grpSpPr>
          <a:xfrm>
            <a:off x="1337843" y="1503333"/>
            <a:ext cx="2607121" cy="2520103"/>
            <a:chOff x="2154065" y="1592136"/>
            <a:chExt cx="2292350" cy="2304822"/>
          </a:xfrm>
        </p:grpSpPr>
        <p:sp>
          <p:nvSpPr>
            <p:cNvPr id="10" name="Rounded Rectangle 9">
              <a:extLst>
                <a:ext uri="{FF2B5EF4-FFF2-40B4-BE49-F238E27FC236}">
                  <a16:creationId xmlns:a16="http://schemas.microsoft.com/office/drawing/2014/main" id="{C69A76B5-1F79-024D-850A-D2C3A709A639}"/>
                </a:ext>
              </a:extLst>
            </p:cNvPr>
            <p:cNvSpPr/>
            <p:nvPr/>
          </p:nvSpPr>
          <p:spPr>
            <a:xfrm>
              <a:off x="2154065" y="1592136"/>
              <a:ext cx="2292350" cy="2304822"/>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1" name="TextBox 33">
              <a:extLst>
                <a:ext uri="{FF2B5EF4-FFF2-40B4-BE49-F238E27FC236}">
                  <a16:creationId xmlns:a16="http://schemas.microsoft.com/office/drawing/2014/main" id="{941106DE-2309-314A-930F-A7730B2E7264}"/>
                </a:ext>
              </a:extLst>
            </p:cNvPr>
            <p:cNvSpPr txBox="1">
              <a:spLocks noChangeArrowheads="1"/>
            </p:cNvSpPr>
            <p:nvPr/>
          </p:nvSpPr>
          <p:spPr bwMode="auto">
            <a:xfrm>
              <a:off x="2260427" y="3570066"/>
              <a:ext cx="2077018" cy="307777"/>
            </a:xfrm>
            <a:prstGeom prst="rect">
              <a:avLst/>
            </a:prstGeom>
            <a:noFill/>
            <a:ln w="9525">
              <a:noFill/>
              <a:miter lim="800000"/>
              <a:headEnd/>
              <a:tailEnd/>
            </a:ln>
          </p:spPr>
          <p:txBody>
            <a:bodyPr wrap="square">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Region</a:t>
              </a:r>
              <a:endParaRPr lang="en-US" sz="90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3" name="Group 12">
              <a:extLst>
                <a:ext uri="{FF2B5EF4-FFF2-40B4-BE49-F238E27FC236}">
                  <a16:creationId xmlns:a16="http://schemas.microsoft.com/office/drawing/2014/main" id="{0A9E9722-2C2B-574B-8325-B8DA2C6AE12B}"/>
                </a:ext>
              </a:extLst>
            </p:cNvPr>
            <p:cNvGrpSpPr/>
            <p:nvPr/>
          </p:nvGrpSpPr>
          <p:grpSpPr>
            <a:xfrm>
              <a:off x="3306826" y="2672130"/>
              <a:ext cx="1100469" cy="946428"/>
              <a:chOff x="7624967" y="1592136"/>
              <a:chExt cx="2292350" cy="2304823"/>
            </a:xfrm>
          </p:grpSpPr>
          <p:sp>
            <p:nvSpPr>
              <p:cNvPr id="14" name="Rounded Rectangle 13">
                <a:extLst>
                  <a:ext uri="{FF2B5EF4-FFF2-40B4-BE49-F238E27FC236}">
                    <a16:creationId xmlns:a16="http://schemas.microsoft.com/office/drawing/2014/main" id="{67EEA28E-21F4-534B-8A97-ECEB4171A9F7}"/>
                  </a:ext>
                </a:extLst>
              </p:cNvPr>
              <p:cNvSpPr/>
              <p:nvPr/>
            </p:nvSpPr>
            <p:spPr>
              <a:xfrm>
                <a:off x="7624967" y="1592136"/>
                <a:ext cx="2292350" cy="2304823"/>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5" name="TextBox 32">
                <a:extLst>
                  <a:ext uri="{FF2B5EF4-FFF2-40B4-BE49-F238E27FC236}">
                    <a16:creationId xmlns:a16="http://schemas.microsoft.com/office/drawing/2014/main" id="{CBA9F4E5-9CEF-4D48-96FC-29CED5E7848F}"/>
                  </a:ext>
                </a:extLst>
              </p:cNvPr>
              <p:cNvSpPr txBox="1">
                <a:spLocks noChangeArrowheads="1"/>
              </p:cNvSpPr>
              <p:nvPr/>
            </p:nvSpPr>
            <p:spPr bwMode="auto">
              <a:xfrm>
                <a:off x="7730137" y="3147434"/>
                <a:ext cx="2113529" cy="749525"/>
              </a:xfrm>
              <a:prstGeom prst="rect">
                <a:avLst/>
              </a:prstGeom>
              <a:noFill/>
              <a:ln w="9525">
                <a:noFill/>
                <a:miter lim="800000"/>
                <a:headEnd/>
                <a:tailEnd/>
              </a:ln>
            </p:spPr>
            <p:txBody>
              <a:bodyPr wrap="square">
                <a:spAutoFit/>
              </a:bodyPr>
              <a:lstStyle/>
              <a:p>
                <a:pPr algn="ctr"/>
                <a:r>
                  <a:rPr lang="en-US" sz="1400"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AZ</a:t>
                </a:r>
              </a:p>
            </p:txBody>
          </p:sp>
        </p:grpSp>
        <p:grpSp>
          <p:nvGrpSpPr>
            <p:cNvPr id="19" name="Group 18">
              <a:extLst>
                <a:ext uri="{FF2B5EF4-FFF2-40B4-BE49-F238E27FC236}">
                  <a16:creationId xmlns:a16="http://schemas.microsoft.com/office/drawing/2014/main" id="{31998C06-F42F-314E-8E15-BDCEFB184BA4}"/>
                </a:ext>
              </a:extLst>
            </p:cNvPr>
            <p:cNvGrpSpPr/>
            <p:nvPr/>
          </p:nvGrpSpPr>
          <p:grpSpPr>
            <a:xfrm>
              <a:off x="2260427" y="1704685"/>
              <a:ext cx="1100469" cy="946428"/>
              <a:chOff x="7624967" y="1592136"/>
              <a:chExt cx="2292350" cy="2304823"/>
            </a:xfrm>
          </p:grpSpPr>
          <p:sp>
            <p:nvSpPr>
              <p:cNvPr id="20" name="Rounded Rectangle 19">
                <a:extLst>
                  <a:ext uri="{FF2B5EF4-FFF2-40B4-BE49-F238E27FC236}">
                    <a16:creationId xmlns:a16="http://schemas.microsoft.com/office/drawing/2014/main" id="{5A24EDFA-F7EC-5F44-8238-088562A9BB79}"/>
                  </a:ext>
                </a:extLst>
              </p:cNvPr>
              <p:cNvSpPr/>
              <p:nvPr/>
            </p:nvSpPr>
            <p:spPr>
              <a:xfrm>
                <a:off x="7624967" y="1592136"/>
                <a:ext cx="2292350" cy="2304823"/>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1" name="TextBox 32">
                <a:extLst>
                  <a:ext uri="{FF2B5EF4-FFF2-40B4-BE49-F238E27FC236}">
                    <a16:creationId xmlns:a16="http://schemas.microsoft.com/office/drawing/2014/main" id="{8118CD41-4573-AF42-884D-999A4569CCA1}"/>
                  </a:ext>
                </a:extLst>
              </p:cNvPr>
              <p:cNvSpPr txBox="1">
                <a:spLocks noChangeArrowheads="1"/>
              </p:cNvSpPr>
              <p:nvPr/>
            </p:nvSpPr>
            <p:spPr bwMode="auto">
              <a:xfrm>
                <a:off x="7730137" y="3147434"/>
                <a:ext cx="2113529" cy="749525"/>
              </a:xfrm>
              <a:prstGeom prst="rect">
                <a:avLst/>
              </a:prstGeom>
              <a:noFill/>
              <a:ln w="9525">
                <a:noFill/>
                <a:miter lim="800000"/>
                <a:headEnd/>
                <a:tailEnd/>
              </a:ln>
            </p:spPr>
            <p:txBody>
              <a:bodyPr wrap="square">
                <a:spAutoFit/>
              </a:bodyPr>
              <a:lstStyle/>
              <a:p>
                <a:pPr algn="ctr"/>
                <a:r>
                  <a:rPr lang="en-US" sz="1400"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AZ</a:t>
                </a:r>
              </a:p>
            </p:txBody>
          </p:sp>
        </p:grpSp>
        <p:grpSp>
          <p:nvGrpSpPr>
            <p:cNvPr id="30" name="Group 29">
              <a:extLst>
                <a:ext uri="{FF2B5EF4-FFF2-40B4-BE49-F238E27FC236}">
                  <a16:creationId xmlns:a16="http://schemas.microsoft.com/office/drawing/2014/main" id="{6D18AB0A-8CAC-C144-9CB1-952958FE6D53}"/>
                </a:ext>
              </a:extLst>
            </p:cNvPr>
            <p:cNvGrpSpPr/>
            <p:nvPr/>
          </p:nvGrpSpPr>
          <p:grpSpPr>
            <a:xfrm>
              <a:off x="3453654" y="2705648"/>
              <a:ext cx="478099" cy="537844"/>
              <a:chOff x="4638014" y="1912518"/>
              <a:chExt cx="1014624" cy="1069693"/>
            </a:xfrm>
          </p:grpSpPr>
          <p:sp>
            <p:nvSpPr>
              <p:cNvPr id="31" name="Rounded Rectangle 30">
                <a:extLst>
                  <a:ext uri="{FF2B5EF4-FFF2-40B4-BE49-F238E27FC236}">
                    <a16:creationId xmlns:a16="http://schemas.microsoft.com/office/drawing/2014/main" id="{102DBBCA-DE31-DC4E-992F-73D16772BD93}"/>
                  </a:ext>
                </a:extLst>
              </p:cNvPr>
              <p:cNvSpPr/>
              <p:nvPr/>
            </p:nvSpPr>
            <p:spPr>
              <a:xfrm>
                <a:off x="4676775" y="2092270"/>
                <a:ext cx="922401" cy="88994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32" name="Picture 31">
                <a:extLst>
                  <a:ext uri="{FF2B5EF4-FFF2-40B4-BE49-F238E27FC236}">
                    <a16:creationId xmlns:a16="http://schemas.microsoft.com/office/drawing/2014/main" id="{88736A73-4EF7-DA4B-91FA-538D2EBF47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3630" y="1912518"/>
                <a:ext cx="384345" cy="530762"/>
              </a:xfrm>
              <a:prstGeom prst="rect">
                <a:avLst/>
              </a:prstGeom>
            </p:spPr>
          </p:pic>
          <p:sp>
            <p:nvSpPr>
              <p:cNvPr id="33" name="TextBox 32">
                <a:extLst>
                  <a:ext uri="{FF2B5EF4-FFF2-40B4-BE49-F238E27FC236}">
                    <a16:creationId xmlns:a16="http://schemas.microsoft.com/office/drawing/2014/main" id="{0C78D736-5F9A-5647-AD44-7CA25199013B}"/>
                  </a:ext>
                </a:extLst>
              </p:cNvPr>
              <p:cNvSpPr txBox="1">
                <a:spLocks noChangeArrowheads="1"/>
              </p:cNvSpPr>
              <p:nvPr/>
            </p:nvSpPr>
            <p:spPr bwMode="auto">
              <a:xfrm>
                <a:off x="4638014" y="2502416"/>
                <a:ext cx="1014624" cy="277000"/>
              </a:xfrm>
              <a:prstGeom prst="rect">
                <a:avLst/>
              </a:prstGeom>
              <a:noFill/>
              <a:ln w="9525">
                <a:noFill/>
                <a:miter lim="800000"/>
                <a:headEnd/>
                <a:tailEnd/>
              </a:ln>
            </p:spPr>
            <p:txBody>
              <a:bodyPr wrap="square">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DC</a:t>
                </a:r>
              </a:p>
            </p:txBody>
          </p:sp>
        </p:grpSp>
        <p:grpSp>
          <p:nvGrpSpPr>
            <p:cNvPr id="34" name="Group 33">
              <a:extLst>
                <a:ext uri="{FF2B5EF4-FFF2-40B4-BE49-F238E27FC236}">
                  <a16:creationId xmlns:a16="http://schemas.microsoft.com/office/drawing/2014/main" id="{473C0302-DEA0-704F-B845-0F12FAF0213B}"/>
                </a:ext>
              </a:extLst>
            </p:cNvPr>
            <p:cNvGrpSpPr/>
            <p:nvPr/>
          </p:nvGrpSpPr>
          <p:grpSpPr>
            <a:xfrm>
              <a:off x="2348327" y="1749218"/>
              <a:ext cx="478099" cy="537844"/>
              <a:chOff x="4638014" y="1912518"/>
              <a:chExt cx="1014624" cy="1069693"/>
            </a:xfrm>
          </p:grpSpPr>
          <p:sp>
            <p:nvSpPr>
              <p:cNvPr id="35" name="Rounded Rectangle 34">
                <a:extLst>
                  <a:ext uri="{FF2B5EF4-FFF2-40B4-BE49-F238E27FC236}">
                    <a16:creationId xmlns:a16="http://schemas.microsoft.com/office/drawing/2014/main" id="{A3DA9FC1-1525-CC4E-8093-DFA536FF199A}"/>
                  </a:ext>
                </a:extLst>
              </p:cNvPr>
              <p:cNvSpPr/>
              <p:nvPr/>
            </p:nvSpPr>
            <p:spPr>
              <a:xfrm>
                <a:off x="4676775" y="2092270"/>
                <a:ext cx="922401" cy="88994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36" name="Picture 35">
                <a:extLst>
                  <a:ext uri="{FF2B5EF4-FFF2-40B4-BE49-F238E27FC236}">
                    <a16:creationId xmlns:a16="http://schemas.microsoft.com/office/drawing/2014/main" id="{A30C1699-48A6-D340-BD71-77216773D9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3630" y="1912518"/>
                <a:ext cx="384345" cy="530762"/>
              </a:xfrm>
              <a:prstGeom prst="rect">
                <a:avLst/>
              </a:prstGeom>
            </p:spPr>
          </p:pic>
          <p:sp>
            <p:nvSpPr>
              <p:cNvPr id="37" name="TextBox 36">
                <a:extLst>
                  <a:ext uri="{FF2B5EF4-FFF2-40B4-BE49-F238E27FC236}">
                    <a16:creationId xmlns:a16="http://schemas.microsoft.com/office/drawing/2014/main" id="{C6B5D033-9FCE-DC45-BA74-0FE58E756A85}"/>
                  </a:ext>
                </a:extLst>
              </p:cNvPr>
              <p:cNvSpPr txBox="1">
                <a:spLocks noChangeArrowheads="1"/>
              </p:cNvSpPr>
              <p:nvPr/>
            </p:nvSpPr>
            <p:spPr bwMode="auto">
              <a:xfrm>
                <a:off x="4638014" y="2502416"/>
                <a:ext cx="1014624" cy="277000"/>
              </a:xfrm>
              <a:prstGeom prst="rect">
                <a:avLst/>
              </a:prstGeom>
              <a:noFill/>
              <a:ln w="9525">
                <a:noFill/>
                <a:miter lim="800000"/>
                <a:headEnd/>
                <a:tailEnd/>
              </a:ln>
            </p:spPr>
            <p:txBody>
              <a:bodyPr wrap="square">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DC</a:t>
                </a:r>
              </a:p>
            </p:txBody>
          </p:sp>
        </p:grpSp>
      </p:grpSp>
    </p:spTree>
    <p:custDataLst>
      <p:tags r:id="rId1"/>
    </p:custDataLst>
    <p:extLst>
      <p:ext uri="{BB962C8B-B14F-4D97-AF65-F5344CB8AC3E}">
        <p14:creationId xmlns:p14="http://schemas.microsoft.com/office/powerpoint/2010/main" val="1726339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a:t>AWS Global Infrastructure: Current Regions</a:t>
            </a:r>
          </a:p>
        </p:txBody>
      </p:sp>
      <p:grpSp>
        <p:nvGrpSpPr>
          <p:cNvPr id="5" name="Group 4"/>
          <p:cNvGrpSpPr/>
          <p:nvPr/>
        </p:nvGrpSpPr>
        <p:grpSpPr>
          <a:xfrm>
            <a:off x="1634874" y="1342267"/>
            <a:ext cx="8923942" cy="4906082"/>
            <a:chOff x="1634874" y="1342267"/>
            <a:chExt cx="8923942" cy="4906082"/>
          </a:xfrm>
        </p:grpSpPr>
        <p:grpSp>
          <p:nvGrpSpPr>
            <p:cNvPr id="2" name="Group 1"/>
            <p:cNvGrpSpPr/>
            <p:nvPr/>
          </p:nvGrpSpPr>
          <p:grpSpPr>
            <a:xfrm>
              <a:off x="1634874" y="1342267"/>
              <a:ext cx="8923942" cy="4906082"/>
              <a:chOff x="1634874" y="1342267"/>
              <a:chExt cx="8923942" cy="4906082"/>
            </a:xfrm>
          </p:grpSpPr>
          <p:pic>
            <p:nvPicPr>
              <p:cNvPr id="90" name="Picture 2" descr="https://upload.wikimedia.org/wikipedia/commons/f/f5/Worldemptyma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7262" y="1342267"/>
                <a:ext cx="8611554" cy="4906082"/>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634874" y="4885133"/>
                <a:ext cx="1840541" cy="1006559"/>
              </a:xfrm>
              <a:prstGeom prst="rect">
                <a:avLst/>
              </a:prstGeom>
            </p:spPr>
          </p:pic>
          <p:grpSp>
            <p:nvGrpSpPr>
              <p:cNvPr id="101" name="Group 100"/>
              <p:cNvGrpSpPr/>
              <p:nvPr/>
            </p:nvGrpSpPr>
            <p:grpSpPr>
              <a:xfrm>
                <a:off x="1873815" y="3409742"/>
                <a:ext cx="1666235" cy="737487"/>
                <a:chOff x="630097" y="2240057"/>
                <a:chExt cx="1545809" cy="648634"/>
              </a:xfrm>
            </p:grpSpPr>
            <p:cxnSp>
              <p:nvCxnSpPr>
                <p:cNvPr id="206" name="Straight Connector 205"/>
                <p:cNvCxnSpPr/>
                <p:nvPr/>
              </p:nvCxnSpPr>
              <p:spPr>
                <a:xfrm flipH="1">
                  <a:off x="2066355" y="2240057"/>
                  <a:ext cx="109551" cy="619917"/>
                </a:xfrm>
                <a:prstGeom prst="line">
                  <a:avLst/>
                </a:prstGeom>
                <a:noFill/>
                <a:ln w="19050" cap="flat" cmpd="sng" algn="ctr">
                  <a:solidFill>
                    <a:srgbClr val="474746">
                      <a:lumMod val="60000"/>
                      <a:lumOff val="40000"/>
                    </a:srgbClr>
                  </a:solidFill>
                  <a:prstDash val="solid"/>
                </a:ln>
                <a:effectLst/>
              </p:spPr>
            </p:cxnSp>
            <p:cxnSp>
              <p:nvCxnSpPr>
                <p:cNvPr id="207" name="Straight Connector 206"/>
                <p:cNvCxnSpPr/>
                <p:nvPr/>
              </p:nvCxnSpPr>
              <p:spPr>
                <a:xfrm flipH="1">
                  <a:off x="671731" y="2859977"/>
                  <a:ext cx="1399051" cy="0"/>
                </a:xfrm>
                <a:prstGeom prst="line">
                  <a:avLst/>
                </a:prstGeom>
                <a:noFill/>
                <a:ln w="19050" cap="flat" cmpd="sng" algn="ctr">
                  <a:solidFill>
                    <a:srgbClr val="474746">
                      <a:lumMod val="60000"/>
                      <a:lumOff val="40000"/>
                    </a:srgbClr>
                  </a:solidFill>
                  <a:prstDash val="solid"/>
                </a:ln>
                <a:effectLst/>
              </p:spPr>
            </p:cxnSp>
            <p:sp>
              <p:nvSpPr>
                <p:cNvPr id="208" name="TextBox 207"/>
                <p:cNvSpPr txBox="1"/>
                <p:nvPr/>
              </p:nvSpPr>
              <p:spPr>
                <a:xfrm>
                  <a:off x="630097" y="2680942"/>
                  <a:ext cx="1540806" cy="207749"/>
                </a:xfrm>
                <a:prstGeom prst="rect">
                  <a:avLst/>
                </a:prstGeom>
                <a:noFill/>
                <a:ln w="19050">
                  <a:noFill/>
                </a:ln>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AWS GOVCLOUD (US-WEST)</a:t>
                  </a:r>
                </a:p>
              </p:txBody>
            </p:sp>
          </p:grpSp>
          <p:grpSp>
            <p:nvGrpSpPr>
              <p:cNvPr id="102" name="Group 101"/>
              <p:cNvGrpSpPr/>
              <p:nvPr/>
            </p:nvGrpSpPr>
            <p:grpSpPr>
              <a:xfrm>
                <a:off x="3353740" y="2905512"/>
                <a:ext cx="672585" cy="390199"/>
                <a:chOff x="2085556" y="1680670"/>
                <a:chExt cx="623974" cy="343187"/>
              </a:xfrm>
            </p:grpSpPr>
            <p:cxnSp>
              <p:nvCxnSpPr>
                <p:cNvPr id="203" name="Straight Connector 202"/>
                <p:cNvCxnSpPr/>
                <p:nvPr/>
              </p:nvCxnSpPr>
              <p:spPr>
                <a:xfrm flipH="1" flipV="1">
                  <a:off x="2544753" y="1835489"/>
                  <a:ext cx="164777" cy="188368"/>
                </a:xfrm>
                <a:prstGeom prst="line">
                  <a:avLst/>
                </a:prstGeom>
                <a:noFill/>
                <a:ln w="19050" cap="flat" cmpd="sng" algn="ctr">
                  <a:solidFill>
                    <a:srgbClr val="474746">
                      <a:lumMod val="60000"/>
                      <a:lumOff val="40000"/>
                    </a:srgbClr>
                  </a:solidFill>
                  <a:prstDash val="solid"/>
                </a:ln>
                <a:effectLst/>
              </p:spPr>
            </p:cxnSp>
            <p:cxnSp>
              <p:nvCxnSpPr>
                <p:cNvPr id="204" name="Straight Connector 203"/>
                <p:cNvCxnSpPr/>
                <p:nvPr/>
              </p:nvCxnSpPr>
              <p:spPr>
                <a:xfrm flipH="1" flipV="1">
                  <a:off x="2132682" y="1835489"/>
                  <a:ext cx="412073" cy="1"/>
                </a:xfrm>
                <a:prstGeom prst="line">
                  <a:avLst/>
                </a:prstGeom>
                <a:noFill/>
                <a:ln w="19050" cap="flat" cmpd="sng" algn="ctr">
                  <a:solidFill>
                    <a:srgbClr val="474746">
                      <a:lumMod val="60000"/>
                      <a:lumOff val="40000"/>
                    </a:srgbClr>
                  </a:solidFill>
                  <a:prstDash val="solid"/>
                </a:ln>
                <a:effectLst/>
              </p:spPr>
            </p:cxnSp>
            <p:sp>
              <p:nvSpPr>
                <p:cNvPr id="205" name="TextBox 204"/>
                <p:cNvSpPr txBox="1"/>
                <p:nvPr/>
              </p:nvSpPr>
              <p:spPr>
                <a:xfrm>
                  <a:off x="2085556" y="1680670"/>
                  <a:ext cx="442750" cy="207749"/>
                </a:xfrm>
                <a:prstGeom prst="rect">
                  <a:avLst/>
                </a:prstGeom>
                <a:noFill/>
                <a:ln w="19050">
                  <a:noFill/>
                </a:ln>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OHIO</a:t>
                  </a:r>
                </a:p>
              </p:txBody>
            </p:sp>
          </p:grpSp>
          <p:cxnSp>
            <p:nvCxnSpPr>
              <p:cNvPr id="110" name="Straight Connector 109"/>
              <p:cNvCxnSpPr/>
              <p:nvPr/>
            </p:nvCxnSpPr>
            <p:spPr>
              <a:xfrm flipH="1">
                <a:off x="2121584" y="3242539"/>
                <a:ext cx="973959" cy="0"/>
              </a:xfrm>
              <a:prstGeom prst="line">
                <a:avLst/>
              </a:prstGeom>
              <a:noFill/>
              <a:ln w="19050" cap="flat" cmpd="sng" algn="ctr">
                <a:solidFill>
                  <a:srgbClr val="474746">
                    <a:lumMod val="60000"/>
                    <a:lumOff val="40000"/>
                  </a:srgbClr>
                </a:solidFill>
                <a:prstDash val="solid"/>
              </a:ln>
              <a:effectLst/>
            </p:spPr>
          </p:cxnSp>
          <p:sp>
            <p:nvSpPr>
              <p:cNvPr id="122" name="TextBox 121"/>
              <p:cNvSpPr txBox="1"/>
              <p:nvPr/>
            </p:nvSpPr>
            <p:spPr>
              <a:xfrm>
                <a:off x="2066110" y="3065073"/>
                <a:ext cx="670765" cy="236208"/>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OREGON</a:t>
                </a:r>
              </a:p>
            </p:txBody>
          </p:sp>
          <p:cxnSp>
            <p:nvCxnSpPr>
              <p:cNvPr id="124" name="Straight Connector 123"/>
              <p:cNvCxnSpPr/>
              <p:nvPr/>
            </p:nvCxnSpPr>
            <p:spPr>
              <a:xfrm flipH="1">
                <a:off x="2181292" y="3629575"/>
                <a:ext cx="840091" cy="0"/>
              </a:xfrm>
              <a:prstGeom prst="line">
                <a:avLst/>
              </a:prstGeom>
              <a:noFill/>
              <a:ln w="19050" cap="flat" cmpd="sng" algn="ctr">
                <a:solidFill>
                  <a:srgbClr val="474746">
                    <a:lumMod val="60000"/>
                    <a:lumOff val="40000"/>
                  </a:srgbClr>
                </a:solidFill>
                <a:prstDash val="solid"/>
              </a:ln>
              <a:effectLst/>
            </p:spPr>
          </p:cxnSp>
          <p:cxnSp>
            <p:nvCxnSpPr>
              <p:cNvPr id="125" name="Straight Connector 124"/>
              <p:cNvCxnSpPr/>
              <p:nvPr/>
            </p:nvCxnSpPr>
            <p:spPr>
              <a:xfrm flipH="1">
                <a:off x="3018645" y="3507458"/>
                <a:ext cx="191143" cy="122117"/>
              </a:xfrm>
              <a:prstGeom prst="line">
                <a:avLst/>
              </a:prstGeom>
              <a:noFill/>
              <a:ln w="19050" cap="flat" cmpd="sng" algn="ctr">
                <a:solidFill>
                  <a:srgbClr val="474746">
                    <a:lumMod val="60000"/>
                    <a:lumOff val="40000"/>
                  </a:srgbClr>
                </a:solidFill>
                <a:prstDash val="solid"/>
              </a:ln>
              <a:effectLst/>
            </p:spPr>
          </p:cxnSp>
          <p:sp>
            <p:nvSpPr>
              <p:cNvPr id="126" name="TextBox 125"/>
              <p:cNvSpPr txBox="1"/>
              <p:nvPr/>
            </p:nvSpPr>
            <p:spPr>
              <a:xfrm>
                <a:off x="2131035" y="3453895"/>
                <a:ext cx="988696" cy="236208"/>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N. CALIFORNIA</a:t>
                </a:r>
              </a:p>
            </p:txBody>
          </p:sp>
          <p:grpSp>
            <p:nvGrpSpPr>
              <p:cNvPr id="127" name="Group 126"/>
              <p:cNvGrpSpPr/>
              <p:nvPr/>
            </p:nvGrpSpPr>
            <p:grpSpPr>
              <a:xfrm>
                <a:off x="4322716" y="3613422"/>
                <a:ext cx="828979" cy="380087"/>
                <a:chOff x="4070880" y="3099903"/>
                <a:chExt cx="1025421" cy="445723"/>
              </a:xfrm>
            </p:grpSpPr>
            <p:grpSp>
              <p:nvGrpSpPr>
                <p:cNvPr id="199" name="Group 198"/>
                <p:cNvGrpSpPr/>
                <p:nvPr/>
              </p:nvGrpSpPr>
              <p:grpSpPr>
                <a:xfrm>
                  <a:off x="4070880" y="3099903"/>
                  <a:ext cx="937339" cy="375849"/>
                  <a:chOff x="3014663" y="2309643"/>
                  <a:chExt cx="703004" cy="281887"/>
                </a:xfrm>
              </p:grpSpPr>
              <p:cxnSp>
                <p:nvCxnSpPr>
                  <p:cNvPr id="201" name="Straight Connector 200"/>
                  <p:cNvCxnSpPr/>
                  <p:nvPr/>
                </p:nvCxnSpPr>
                <p:spPr>
                  <a:xfrm flipH="1" flipV="1">
                    <a:off x="3014663" y="2309643"/>
                    <a:ext cx="37142" cy="281887"/>
                  </a:xfrm>
                  <a:prstGeom prst="line">
                    <a:avLst/>
                  </a:prstGeom>
                  <a:noFill/>
                  <a:ln w="19050" cap="flat" cmpd="sng" algn="ctr">
                    <a:solidFill>
                      <a:srgbClr val="474746">
                        <a:lumMod val="60000"/>
                        <a:lumOff val="40000"/>
                      </a:srgbClr>
                    </a:solidFill>
                    <a:prstDash val="solid"/>
                  </a:ln>
                  <a:effectLst/>
                </p:spPr>
              </p:cxnSp>
              <p:cxnSp>
                <p:nvCxnSpPr>
                  <p:cNvPr id="202" name="Straight Connector 201"/>
                  <p:cNvCxnSpPr/>
                  <p:nvPr/>
                </p:nvCxnSpPr>
                <p:spPr>
                  <a:xfrm flipH="1">
                    <a:off x="3047221" y="2591528"/>
                    <a:ext cx="670446" cy="1"/>
                  </a:xfrm>
                  <a:prstGeom prst="line">
                    <a:avLst/>
                  </a:prstGeom>
                  <a:noFill/>
                  <a:ln w="19050" cap="flat" cmpd="sng" algn="ctr">
                    <a:solidFill>
                      <a:srgbClr val="474746">
                        <a:lumMod val="60000"/>
                        <a:lumOff val="40000"/>
                      </a:srgbClr>
                    </a:solidFill>
                    <a:prstDash val="solid"/>
                  </a:ln>
                  <a:effectLst/>
                </p:spPr>
              </p:cxnSp>
            </p:grpSp>
            <p:sp>
              <p:nvSpPr>
                <p:cNvPr id="200" name="TextBox 199"/>
                <p:cNvSpPr txBox="1"/>
                <p:nvPr/>
              </p:nvSpPr>
              <p:spPr>
                <a:xfrm>
                  <a:off x="4084913" y="3268628"/>
                  <a:ext cx="1011388" cy="276998"/>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N. VIRGINIA</a:t>
                  </a:r>
                </a:p>
              </p:txBody>
            </p:sp>
          </p:grpSp>
          <p:cxnSp>
            <p:nvCxnSpPr>
              <p:cNvPr id="131" name="Straight Connector 130"/>
              <p:cNvCxnSpPr/>
              <p:nvPr/>
            </p:nvCxnSpPr>
            <p:spPr>
              <a:xfrm flipH="1">
                <a:off x="6321302" y="3089914"/>
                <a:ext cx="819700" cy="0"/>
              </a:xfrm>
              <a:prstGeom prst="line">
                <a:avLst/>
              </a:prstGeom>
              <a:noFill/>
              <a:ln w="19050" cap="flat" cmpd="sng" algn="ctr">
                <a:solidFill>
                  <a:srgbClr val="474746">
                    <a:lumMod val="60000"/>
                    <a:lumOff val="40000"/>
                  </a:srgbClr>
                </a:solidFill>
                <a:prstDash val="solid"/>
              </a:ln>
              <a:effectLst/>
            </p:spPr>
          </p:cxnSp>
          <p:grpSp>
            <p:nvGrpSpPr>
              <p:cNvPr id="133" name="Group 132"/>
              <p:cNvGrpSpPr/>
              <p:nvPr/>
            </p:nvGrpSpPr>
            <p:grpSpPr>
              <a:xfrm>
                <a:off x="8847675" y="2866836"/>
                <a:ext cx="617054" cy="306149"/>
                <a:chOff x="6799892" y="1797056"/>
                <a:chExt cx="572457" cy="269263"/>
              </a:xfrm>
            </p:grpSpPr>
            <p:cxnSp>
              <p:nvCxnSpPr>
                <p:cNvPr id="197" name="Straight Connector 196"/>
                <p:cNvCxnSpPr/>
                <p:nvPr/>
              </p:nvCxnSpPr>
              <p:spPr>
                <a:xfrm flipV="1">
                  <a:off x="6799892" y="1797056"/>
                  <a:ext cx="142138" cy="269263"/>
                </a:xfrm>
                <a:prstGeom prst="line">
                  <a:avLst/>
                </a:prstGeom>
                <a:noFill/>
                <a:ln w="19050" cap="flat" cmpd="sng" algn="ctr">
                  <a:solidFill>
                    <a:srgbClr val="474746">
                      <a:lumMod val="60000"/>
                      <a:lumOff val="40000"/>
                    </a:srgbClr>
                  </a:solidFill>
                  <a:prstDash val="solid"/>
                </a:ln>
                <a:effectLst/>
              </p:spPr>
            </p:cxnSp>
            <p:cxnSp>
              <p:nvCxnSpPr>
                <p:cNvPr id="198" name="Straight Connector 197"/>
                <p:cNvCxnSpPr/>
                <p:nvPr/>
              </p:nvCxnSpPr>
              <p:spPr>
                <a:xfrm flipH="1">
                  <a:off x="6942032" y="1797056"/>
                  <a:ext cx="430317" cy="1"/>
                </a:xfrm>
                <a:prstGeom prst="line">
                  <a:avLst/>
                </a:prstGeom>
                <a:noFill/>
                <a:ln w="19050" cap="flat" cmpd="sng" algn="ctr">
                  <a:solidFill>
                    <a:srgbClr val="474746">
                      <a:lumMod val="60000"/>
                      <a:lumOff val="40000"/>
                    </a:srgbClr>
                  </a:solidFill>
                  <a:prstDash val="solid"/>
                </a:ln>
                <a:effectLst/>
              </p:spPr>
            </p:cxnSp>
          </p:grpSp>
          <p:sp>
            <p:nvSpPr>
              <p:cNvPr id="134" name="TextBox 133"/>
              <p:cNvSpPr txBox="1"/>
              <p:nvPr/>
            </p:nvSpPr>
            <p:spPr>
              <a:xfrm>
                <a:off x="8949705" y="2690801"/>
                <a:ext cx="629296" cy="236208"/>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BEIJING</a:t>
                </a:r>
              </a:p>
            </p:txBody>
          </p:sp>
          <p:grpSp>
            <p:nvGrpSpPr>
              <p:cNvPr id="135" name="Group 134"/>
              <p:cNvGrpSpPr/>
              <p:nvPr/>
            </p:nvGrpSpPr>
            <p:grpSpPr>
              <a:xfrm>
                <a:off x="9151951" y="3097274"/>
                <a:ext cx="708072" cy="303974"/>
                <a:chOff x="9566753" y="2457355"/>
                <a:chExt cx="875862" cy="356467"/>
              </a:xfrm>
            </p:grpSpPr>
            <p:grpSp>
              <p:nvGrpSpPr>
                <p:cNvPr id="193" name="Group 192"/>
                <p:cNvGrpSpPr/>
                <p:nvPr/>
              </p:nvGrpSpPr>
              <p:grpSpPr>
                <a:xfrm>
                  <a:off x="9566753" y="2656557"/>
                  <a:ext cx="763276" cy="157265"/>
                  <a:chOff x="7043884" y="2066319"/>
                  <a:chExt cx="572457" cy="117949"/>
                </a:xfrm>
              </p:grpSpPr>
              <p:cxnSp>
                <p:nvCxnSpPr>
                  <p:cNvPr id="195" name="Straight Connector 194"/>
                  <p:cNvCxnSpPr/>
                  <p:nvPr/>
                </p:nvCxnSpPr>
                <p:spPr>
                  <a:xfrm flipV="1">
                    <a:off x="7043884" y="2066319"/>
                    <a:ext cx="142140" cy="117949"/>
                  </a:xfrm>
                  <a:prstGeom prst="line">
                    <a:avLst/>
                  </a:prstGeom>
                  <a:noFill/>
                  <a:ln w="19050" cap="flat" cmpd="sng" algn="ctr">
                    <a:solidFill>
                      <a:srgbClr val="474746">
                        <a:lumMod val="60000"/>
                        <a:lumOff val="40000"/>
                      </a:srgbClr>
                    </a:solidFill>
                    <a:prstDash val="solid"/>
                  </a:ln>
                  <a:effectLst/>
                </p:spPr>
              </p:cxnSp>
              <p:cxnSp>
                <p:nvCxnSpPr>
                  <p:cNvPr id="196" name="Straight Connector 195"/>
                  <p:cNvCxnSpPr/>
                  <p:nvPr/>
                </p:nvCxnSpPr>
                <p:spPr>
                  <a:xfrm flipH="1">
                    <a:off x="7186024" y="2067404"/>
                    <a:ext cx="430317" cy="1"/>
                  </a:xfrm>
                  <a:prstGeom prst="line">
                    <a:avLst/>
                  </a:prstGeom>
                  <a:noFill/>
                  <a:ln w="19050" cap="flat" cmpd="sng" algn="ctr">
                    <a:solidFill>
                      <a:srgbClr val="474746">
                        <a:lumMod val="60000"/>
                        <a:lumOff val="40000"/>
                      </a:srgbClr>
                    </a:solidFill>
                    <a:prstDash val="solid"/>
                  </a:ln>
                  <a:effectLst/>
                </p:spPr>
              </p:cxnSp>
            </p:grpSp>
            <p:sp>
              <p:nvSpPr>
                <p:cNvPr id="194" name="TextBox 193"/>
                <p:cNvSpPr txBox="1"/>
                <p:nvPr/>
              </p:nvSpPr>
              <p:spPr>
                <a:xfrm>
                  <a:off x="9747552" y="2457355"/>
                  <a:ext cx="695063" cy="27699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SEOUL</a:t>
                  </a:r>
                </a:p>
              </p:txBody>
            </p:sp>
          </p:grpSp>
          <p:grpSp>
            <p:nvGrpSpPr>
              <p:cNvPr id="137" name="Group 136"/>
              <p:cNvGrpSpPr/>
              <p:nvPr/>
            </p:nvGrpSpPr>
            <p:grpSpPr>
              <a:xfrm>
                <a:off x="9464734" y="3587753"/>
                <a:ext cx="686546" cy="236208"/>
                <a:chOff x="10078365" y="3090842"/>
                <a:chExt cx="849235" cy="276998"/>
              </a:xfrm>
            </p:grpSpPr>
            <p:grpSp>
              <p:nvGrpSpPr>
                <p:cNvPr id="189" name="Group 188"/>
                <p:cNvGrpSpPr/>
                <p:nvPr/>
              </p:nvGrpSpPr>
              <p:grpSpPr>
                <a:xfrm>
                  <a:off x="10078365" y="3173620"/>
                  <a:ext cx="763276" cy="163144"/>
                  <a:chOff x="7436314" y="2401439"/>
                  <a:chExt cx="572457" cy="122358"/>
                </a:xfrm>
              </p:grpSpPr>
              <p:cxnSp>
                <p:nvCxnSpPr>
                  <p:cNvPr id="191" name="Straight Connector 190"/>
                  <p:cNvCxnSpPr/>
                  <p:nvPr/>
                </p:nvCxnSpPr>
                <p:spPr>
                  <a:xfrm>
                    <a:off x="7436314" y="2401439"/>
                    <a:ext cx="142140" cy="122358"/>
                  </a:xfrm>
                  <a:prstGeom prst="line">
                    <a:avLst/>
                  </a:prstGeom>
                  <a:noFill/>
                  <a:ln w="19050" cap="flat" cmpd="sng" algn="ctr">
                    <a:solidFill>
                      <a:srgbClr val="474746">
                        <a:lumMod val="60000"/>
                        <a:lumOff val="40000"/>
                      </a:srgbClr>
                    </a:solidFill>
                    <a:prstDash val="solid"/>
                  </a:ln>
                  <a:effectLst/>
                </p:spPr>
              </p:cxnSp>
              <p:cxnSp>
                <p:nvCxnSpPr>
                  <p:cNvPr id="192" name="Straight Connector 191"/>
                  <p:cNvCxnSpPr/>
                  <p:nvPr/>
                </p:nvCxnSpPr>
                <p:spPr>
                  <a:xfrm flipH="1">
                    <a:off x="7578454" y="2520794"/>
                    <a:ext cx="430317" cy="1"/>
                  </a:xfrm>
                  <a:prstGeom prst="line">
                    <a:avLst/>
                  </a:prstGeom>
                  <a:noFill/>
                  <a:ln w="19050" cap="flat" cmpd="sng" algn="ctr">
                    <a:solidFill>
                      <a:srgbClr val="474746">
                        <a:lumMod val="60000"/>
                        <a:lumOff val="40000"/>
                      </a:srgbClr>
                    </a:solidFill>
                    <a:prstDash val="solid"/>
                  </a:ln>
                  <a:effectLst/>
                </p:spPr>
              </p:cxnSp>
            </p:grpSp>
            <p:sp>
              <p:nvSpPr>
                <p:cNvPr id="190" name="TextBox 189"/>
                <p:cNvSpPr txBox="1"/>
                <p:nvPr/>
              </p:nvSpPr>
              <p:spPr>
                <a:xfrm>
                  <a:off x="10219713" y="3090842"/>
                  <a:ext cx="707887" cy="276998"/>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TOKYO</a:t>
                  </a:r>
                </a:p>
              </p:txBody>
            </p:sp>
          </p:grpSp>
          <p:cxnSp>
            <p:nvCxnSpPr>
              <p:cNvPr id="140" name="Straight Connector 139"/>
              <p:cNvCxnSpPr/>
              <p:nvPr/>
            </p:nvCxnSpPr>
            <p:spPr>
              <a:xfrm flipH="1">
                <a:off x="7271393" y="4270288"/>
                <a:ext cx="550477" cy="0"/>
              </a:xfrm>
              <a:prstGeom prst="line">
                <a:avLst/>
              </a:prstGeom>
              <a:noFill/>
              <a:ln w="19050" cap="flat" cmpd="sng" algn="ctr">
                <a:solidFill>
                  <a:srgbClr val="474746">
                    <a:lumMod val="60000"/>
                    <a:lumOff val="40000"/>
                  </a:srgbClr>
                </a:solidFill>
                <a:prstDash val="solid"/>
              </a:ln>
              <a:effectLst/>
            </p:spPr>
          </p:cxnSp>
          <p:grpSp>
            <p:nvGrpSpPr>
              <p:cNvPr id="141" name="Group 140"/>
              <p:cNvGrpSpPr/>
              <p:nvPr/>
            </p:nvGrpSpPr>
            <p:grpSpPr>
              <a:xfrm>
                <a:off x="7616883" y="4575766"/>
                <a:ext cx="833187" cy="236208"/>
                <a:chOff x="5702144" y="3256593"/>
                <a:chExt cx="772969" cy="207749"/>
              </a:xfrm>
            </p:grpSpPr>
            <p:sp>
              <p:nvSpPr>
                <p:cNvPr id="185" name="TextBox 184"/>
                <p:cNvSpPr txBox="1"/>
                <p:nvPr/>
              </p:nvSpPr>
              <p:spPr>
                <a:xfrm>
                  <a:off x="5702144" y="3256593"/>
                  <a:ext cx="772969" cy="207749"/>
                </a:xfrm>
                <a:prstGeom prst="rect">
                  <a:avLst/>
                </a:prstGeom>
                <a:noFill/>
                <a:ln w="19050">
                  <a:noFill/>
                </a:ln>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SINGAPORE</a:t>
                  </a:r>
                </a:p>
              </p:txBody>
            </p:sp>
            <p:grpSp>
              <p:nvGrpSpPr>
                <p:cNvPr id="186" name="Group 185"/>
                <p:cNvGrpSpPr/>
                <p:nvPr/>
              </p:nvGrpSpPr>
              <p:grpSpPr>
                <a:xfrm>
                  <a:off x="5760720" y="3288509"/>
                  <a:ext cx="693270" cy="125588"/>
                  <a:chOff x="5760720" y="3288509"/>
                  <a:chExt cx="693270" cy="125588"/>
                </a:xfrm>
              </p:grpSpPr>
              <p:cxnSp>
                <p:nvCxnSpPr>
                  <p:cNvPr id="187" name="Straight Connector 186"/>
                  <p:cNvCxnSpPr/>
                  <p:nvPr/>
                </p:nvCxnSpPr>
                <p:spPr>
                  <a:xfrm flipH="1">
                    <a:off x="6358890" y="3288509"/>
                    <a:ext cx="95100" cy="125588"/>
                  </a:xfrm>
                  <a:prstGeom prst="line">
                    <a:avLst/>
                  </a:prstGeom>
                  <a:noFill/>
                  <a:ln w="19050" cap="flat" cmpd="sng" algn="ctr">
                    <a:solidFill>
                      <a:srgbClr val="474746">
                        <a:lumMod val="60000"/>
                        <a:lumOff val="40000"/>
                      </a:srgbClr>
                    </a:solidFill>
                    <a:prstDash val="solid"/>
                  </a:ln>
                  <a:effectLst/>
                </p:spPr>
              </p:cxnSp>
              <p:cxnSp>
                <p:nvCxnSpPr>
                  <p:cNvPr id="188" name="Straight Connector 187"/>
                  <p:cNvCxnSpPr/>
                  <p:nvPr/>
                </p:nvCxnSpPr>
                <p:spPr>
                  <a:xfrm flipH="1">
                    <a:off x="5760720" y="3409345"/>
                    <a:ext cx="604879" cy="0"/>
                  </a:xfrm>
                  <a:prstGeom prst="line">
                    <a:avLst/>
                  </a:prstGeom>
                  <a:noFill/>
                  <a:ln w="19050" cap="flat" cmpd="sng" algn="ctr">
                    <a:solidFill>
                      <a:srgbClr val="474746">
                        <a:lumMod val="60000"/>
                        <a:lumOff val="40000"/>
                      </a:srgbClr>
                    </a:solidFill>
                    <a:prstDash val="solid"/>
                  </a:ln>
                  <a:effectLst/>
                </p:spPr>
              </p:cxnSp>
            </p:grpSp>
          </p:grpSp>
          <p:grpSp>
            <p:nvGrpSpPr>
              <p:cNvPr id="142" name="Group 141"/>
              <p:cNvGrpSpPr/>
              <p:nvPr/>
            </p:nvGrpSpPr>
            <p:grpSpPr>
              <a:xfrm>
                <a:off x="8722609" y="5454990"/>
                <a:ext cx="863987" cy="236208"/>
                <a:chOff x="9001829" y="5466388"/>
                <a:chExt cx="1068724" cy="276998"/>
              </a:xfrm>
            </p:grpSpPr>
            <p:cxnSp>
              <p:nvCxnSpPr>
                <p:cNvPr id="182" name="Straight Connector 181"/>
                <p:cNvCxnSpPr/>
                <p:nvPr/>
              </p:nvCxnSpPr>
              <p:spPr>
                <a:xfrm flipH="1">
                  <a:off x="9740901" y="5466388"/>
                  <a:ext cx="329652" cy="205433"/>
                </a:xfrm>
                <a:prstGeom prst="line">
                  <a:avLst/>
                </a:prstGeom>
                <a:noFill/>
                <a:ln w="19050" cap="flat" cmpd="sng" algn="ctr">
                  <a:solidFill>
                    <a:srgbClr val="474746">
                      <a:lumMod val="60000"/>
                      <a:lumOff val="40000"/>
                    </a:srgbClr>
                  </a:solidFill>
                  <a:prstDash val="solid"/>
                </a:ln>
                <a:effectLst/>
              </p:spPr>
            </p:cxnSp>
            <p:sp>
              <p:nvSpPr>
                <p:cNvPr id="183" name="TextBox 182"/>
                <p:cNvSpPr txBox="1"/>
                <p:nvPr/>
              </p:nvSpPr>
              <p:spPr>
                <a:xfrm>
                  <a:off x="9001829" y="5466388"/>
                  <a:ext cx="772007" cy="276998"/>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SYDNEY</a:t>
                  </a:r>
                </a:p>
              </p:txBody>
            </p:sp>
            <p:cxnSp>
              <p:nvCxnSpPr>
                <p:cNvPr id="184" name="Straight Connector 183"/>
                <p:cNvCxnSpPr/>
                <p:nvPr/>
              </p:nvCxnSpPr>
              <p:spPr>
                <a:xfrm flipH="1">
                  <a:off x="9066523" y="5670055"/>
                  <a:ext cx="680579" cy="0"/>
                </a:xfrm>
                <a:prstGeom prst="line">
                  <a:avLst/>
                </a:prstGeom>
                <a:noFill/>
                <a:ln w="19050" cap="flat" cmpd="sng" algn="ctr">
                  <a:solidFill>
                    <a:srgbClr val="474746">
                      <a:lumMod val="60000"/>
                      <a:lumOff val="40000"/>
                    </a:srgbClr>
                  </a:solidFill>
                  <a:prstDash val="solid"/>
                </a:ln>
                <a:effectLst/>
              </p:spPr>
            </p:cxnSp>
          </p:grpSp>
          <p:cxnSp>
            <p:nvCxnSpPr>
              <p:cNvPr id="144" name="Straight Connector 143"/>
              <p:cNvCxnSpPr/>
              <p:nvPr/>
            </p:nvCxnSpPr>
            <p:spPr>
              <a:xfrm flipH="1">
                <a:off x="7819654" y="4119688"/>
                <a:ext cx="57485" cy="151617"/>
              </a:xfrm>
              <a:prstGeom prst="line">
                <a:avLst/>
              </a:prstGeom>
              <a:noFill/>
              <a:ln w="19050" cap="flat" cmpd="sng" algn="ctr">
                <a:solidFill>
                  <a:srgbClr val="474746">
                    <a:lumMod val="60000"/>
                    <a:lumOff val="40000"/>
                  </a:srgbClr>
                </a:solidFill>
                <a:prstDash val="solid"/>
              </a:ln>
              <a:effectLst/>
            </p:spPr>
          </p:cxnSp>
          <p:grpSp>
            <p:nvGrpSpPr>
              <p:cNvPr id="145" name="Group 144"/>
              <p:cNvGrpSpPr/>
              <p:nvPr/>
            </p:nvGrpSpPr>
            <p:grpSpPr>
              <a:xfrm>
                <a:off x="3440005" y="2565804"/>
                <a:ext cx="925516" cy="518117"/>
                <a:chOff x="2869932" y="1817948"/>
                <a:chExt cx="1144833" cy="607591"/>
              </a:xfrm>
            </p:grpSpPr>
            <p:sp>
              <p:nvSpPr>
                <p:cNvPr id="179" name="TextBox 178"/>
                <p:cNvSpPr txBox="1"/>
                <p:nvPr/>
              </p:nvSpPr>
              <p:spPr>
                <a:xfrm>
                  <a:off x="2869932" y="1817948"/>
                  <a:ext cx="840401" cy="27699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 CANADA</a:t>
                  </a:r>
                </a:p>
              </p:txBody>
            </p:sp>
            <p:cxnSp>
              <p:nvCxnSpPr>
                <p:cNvPr id="180" name="Straight Connector 179"/>
                <p:cNvCxnSpPr/>
                <p:nvPr/>
              </p:nvCxnSpPr>
              <p:spPr>
                <a:xfrm flipH="1" flipV="1">
                  <a:off x="3546761" y="2044467"/>
                  <a:ext cx="468004" cy="381072"/>
                </a:xfrm>
                <a:prstGeom prst="line">
                  <a:avLst/>
                </a:prstGeom>
                <a:noFill/>
                <a:ln w="19050" cap="flat" cmpd="sng" algn="ctr">
                  <a:solidFill>
                    <a:srgbClr val="474746">
                      <a:lumMod val="60000"/>
                      <a:lumOff val="40000"/>
                    </a:srgbClr>
                  </a:solidFill>
                  <a:prstDash val="solid"/>
                </a:ln>
                <a:effectLst/>
              </p:spPr>
            </p:cxnSp>
            <p:cxnSp>
              <p:nvCxnSpPr>
                <p:cNvPr id="181" name="Straight Connector 180"/>
                <p:cNvCxnSpPr/>
                <p:nvPr/>
              </p:nvCxnSpPr>
              <p:spPr>
                <a:xfrm flipH="1">
                  <a:off x="2905548" y="2044467"/>
                  <a:ext cx="645348" cy="0"/>
                </a:xfrm>
                <a:prstGeom prst="line">
                  <a:avLst/>
                </a:prstGeom>
                <a:noFill/>
                <a:ln w="19050" cap="flat" cmpd="sng" algn="ctr">
                  <a:solidFill>
                    <a:srgbClr val="474746">
                      <a:lumMod val="60000"/>
                      <a:lumOff val="40000"/>
                    </a:srgbClr>
                  </a:solidFill>
                  <a:prstDash val="solid"/>
                </a:ln>
                <a:effectLst/>
              </p:spPr>
            </p:cxnSp>
          </p:grpSp>
          <p:grpSp>
            <p:nvGrpSpPr>
              <p:cNvPr id="146" name="Group 145"/>
              <p:cNvGrpSpPr/>
              <p:nvPr/>
            </p:nvGrpSpPr>
            <p:grpSpPr>
              <a:xfrm>
                <a:off x="5143532" y="2975728"/>
                <a:ext cx="838774" cy="236208"/>
                <a:chOff x="4688844" y="2459113"/>
                <a:chExt cx="1037536" cy="276998"/>
              </a:xfrm>
            </p:grpSpPr>
            <p:cxnSp>
              <p:nvCxnSpPr>
                <p:cNvPr id="176" name="Straight Connector 175"/>
                <p:cNvCxnSpPr/>
                <p:nvPr/>
              </p:nvCxnSpPr>
              <p:spPr>
                <a:xfrm flipV="1">
                  <a:off x="5393840" y="2528689"/>
                  <a:ext cx="332540" cy="132355"/>
                </a:xfrm>
                <a:prstGeom prst="line">
                  <a:avLst/>
                </a:prstGeom>
                <a:noFill/>
                <a:ln w="19050" cap="flat" cmpd="sng" algn="ctr">
                  <a:solidFill>
                    <a:srgbClr val="474746">
                      <a:lumMod val="60000"/>
                      <a:lumOff val="40000"/>
                    </a:srgbClr>
                  </a:solidFill>
                  <a:prstDash val="solid"/>
                </a:ln>
                <a:effectLst/>
              </p:spPr>
            </p:cxnSp>
            <p:cxnSp>
              <p:nvCxnSpPr>
                <p:cNvPr id="177" name="Straight Connector 176"/>
                <p:cNvCxnSpPr/>
                <p:nvPr/>
              </p:nvCxnSpPr>
              <p:spPr>
                <a:xfrm flipH="1">
                  <a:off x="4799060" y="2662787"/>
                  <a:ext cx="597589" cy="423"/>
                </a:xfrm>
                <a:prstGeom prst="line">
                  <a:avLst/>
                </a:prstGeom>
                <a:noFill/>
                <a:ln w="19050" cap="flat" cmpd="sng" algn="ctr">
                  <a:solidFill>
                    <a:srgbClr val="474746">
                      <a:lumMod val="60000"/>
                      <a:lumOff val="40000"/>
                    </a:srgbClr>
                  </a:solidFill>
                  <a:prstDash val="solid"/>
                </a:ln>
                <a:effectLst/>
              </p:spPr>
            </p:cxnSp>
            <p:sp>
              <p:nvSpPr>
                <p:cNvPr id="178" name="TextBox 177"/>
                <p:cNvSpPr txBox="1"/>
                <p:nvPr/>
              </p:nvSpPr>
              <p:spPr>
                <a:xfrm>
                  <a:off x="4688844" y="2459113"/>
                  <a:ext cx="819028" cy="276998"/>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LONDON</a:t>
                  </a:r>
                </a:p>
              </p:txBody>
            </p:sp>
          </p:grpSp>
          <p:sp>
            <p:nvSpPr>
              <p:cNvPr id="147" name="TextBox 146"/>
              <p:cNvSpPr txBox="1"/>
              <p:nvPr/>
            </p:nvSpPr>
            <p:spPr>
              <a:xfrm>
                <a:off x="7226561" y="4089799"/>
                <a:ext cx="632752" cy="236208"/>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MUMBAI</a:t>
                </a:r>
              </a:p>
            </p:txBody>
          </p:sp>
          <p:sp>
            <p:nvSpPr>
              <p:cNvPr id="148" name="TextBox 147"/>
              <p:cNvSpPr txBox="1"/>
              <p:nvPr/>
            </p:nvSpPr>
            <p:spPr>
              <a:xfrm>
                <a:off x="6374632" y="2903854"/>
                <a:ext cx="847010" cy="236208"/>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FRANKFURT</a:t>
                </a:r>
              </a:p>
            </p:txBody>
          </p:sp>
          <p:grpSp>
            <p:nvGrpSpPr>
              <p:cNvPr id="149" name="Group 148"/>
              <p:cNvGrpSpPr/>
              <p:nvPr/>
            </p:nvGrpSpPr>
            <p:grpSpPr>
              <a:xfrm>
                <a:off x="5865825" y="2317668"/>
                <a:ext cx="733387" cy="476875"/>
                <a:chOff x="5792828" y="1600222"/>
                <a:chExt cx="907176" cy="559227"/>
              </a:xfrm>
            </p:grpSpPr>
            <p:cxnSp>
              <p:nvCxnSpPr>
                <p:cNvPr id="173" name="Straight Connector 172"/>
                <p:cNvCxnSpPr/>
                <p:nvPr/>
              </p:nvCxnSpPr>
              <p:spPr>
                <a:xfrm flipV="1">
                  <a:off x="5792828" y="1805941"/>
                  <a:ext cx="163473" cy="353508"/>
                </a:xfrm>
                <a:prstGeom prst="line">
                  <a:avLst/>
                </a:prstGeom>
                <a:noFill/>
                <a:ln w="19050" cap="flat" cmpd="sng" algn="ctr">
                  <a:solidFill>
                    <a:srgbClr val="474746">
                      <a:lumMod val="60000"/>
                      <a:lumOff val="40000"/>
                    </a:srgbClr>
                  </a:solidFill>
                  <a:prstDash val="solid"/>
                </a:ln>
                <a:effectLst/>
              </p:spPr>
            </p:cxnSp>
            <p:cxnSp>
              <p:nvCxnSpPr>
                <p:cNvPr id="174" name="Straight Connector 173"/>
                <p:cNvCxnSpPr/>
                <p:nvPr/>
              </p:nvCxnSpPr>
              <p:spPr>
                <a:xfrm flipH="1">
                  <a:off x="5945915" y="1805905"/>
                  <a:ext cx="573756" cy="1"/>
                </a:xfrm>
                <a:prstGeom prst="line">
                  <a:avLst/>
                </a:prstGeom>
                <a:noFill/>
                <a:ln w="19050" cap="flat" cmpd="sng" algn="ctr">
                  <a:solidFill>
                    <a:srgbClr val="474746">
                      <a:lumMod val="60000"/>
                      <a:lumOff val="40000"/>
                    </a:srgbClr>
                  </a:solidFill>
                  <a:prstDash val="solid"/>
                </a:ln>
                <a:effectLst/>
              </p:spPr>
            </p:cxnSp>
            <p:sp>
              <p:nvSpPr>
                <p:cNvPr id="175" name="TextBox 174"/>
                <p:cNvSpPr txBox="1"/>
                <p:nvPr/>
              </p:nvSpPr>
              <p:spPr>
                <a:xfrm>
                  <a:off x="5874564" y="1600222"/>
                  <a:ext cx="825440" cy="27699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IRELAND</a:t>
                  </a:r>
                </a:p>
              </p:txBody>
            </p:sp>
          </p:grpSp>
          <p:grpSp>
            <p:nvGrpSpPr>
              <p:cNvPr id="150" name="Group 149"/>
              <p:cNvGrpSpPr/>
              <p:nvPr/>
            </p:nvGrpSpPr>
            <p:grpSpPr>
              <a:xfrm>
                <a:off x="4991683" y="5302493"/>
                <a:ext cx="942469" cy="266185"/>
                <a:chOff x="4688839" y="5215230"/>
                <a:chExt cx="1165804" cy="312152"/>
              </a:xfrm>
            </p:grpSpPr>
            <p:cxnSp>
              <p:nvCxnSpPr>
                <p:cNvPr id="170" name="Straight Connector 169"/>
                <p:cNvCxnSpPr/>
                <p:nvPr/>
              </p:nvCxnSpPr>
              <p:spPr>
                <a:xfrm flipH="1" flipV="1">
                  <a:off x="4688839" y="5215230"/>
                  <a:ext cx="219703" cy="251157"/>
                </a:xfrm>
                <a:prstGeom prst="line">
                  <a:avLst/>
                </a:prstGeom>
                <a:noFill/>
                <a:ln w="19050" cap="flat" cmpd="sng" algn="ctr">
                  <a:solidFill>
                    <a:srgbClr val="474746">
                      <a:lumMod val="60000"/>
                      <a:lumOff val="40000"/>
                    </a:srgbClr>
                  </a:solidFill>
                  <a:prstDash val="solid"/>
                </a:ln>
                <a:effectLst/>
              </p:spPr>
            </p:cxnSp>
            <p:cxnSp>
              <p:nvCxnSpPr>
                <p:cNvPr id="171" name="Straight Connector 170"/>
                <p:cNvCxnSpPr/>
                <p:nvPr/>
              </p:nvCxnSpPr>
              <p:spPr>
                <a:xfrm flipH="1">
                  <a:off x="4903462" y="5466388"/>
                  <a:ext cx="796137" cy="1"/>
                </a:xfrm>
                <a:prstGeom prst="line">
                  <a:avLst/>
                </a:prstGeom>
                <a:noFill/>
                <a:ln w="19050" cap="flat" cmpd="sng" algn="ctr">
                  <a:solidFill>
                    <a:srgbClr val="474746">
                      <a:lumMod val="60000"/>
                      <a:lumOff val="40000"/>
                    </a:srgbClr>
                  </a:solidFill>
                  <a:prstDash val="solid"/>
                </a:ln>
                <a:effectLst/>
              </p:spPr>
            </p:cxnSp>
            <p:sp>
              <p:nvSpPr>
                <p:cNvPr id="172" name="TextBox 171"/>
                <p:cNvSpPr txBox="1"/>
                <p:nvPr/>
              </p:nvSpPr>
              <p:spPr>
                <a:xfrm>
                  <a:off x="4841118" y="5250383"/>
                  <a:ext cx="1013525" cy="27699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SÃO PAULO</a:t>
                  </a:r>
                </a:p>
              </p:txBody>
            </p:sp>
          </p:grpSp>
          <p:sp>
            <p:nvSpPr>
              <p:cNvPr id="151" name="Oval 150"/>
              <p:cNvSpPr/>
              <p:nvPr/>
            </p:nvSpPr>
            <p:spPr>
              <a:xfrm>
                <a:off x="3970329" y="3261926"/>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rial"/>
                    <a:ea typeface="+mn-ea"/>
                    <a:cs typeface="+mn-cs"/>
                  </a:rPr>
                  <a:t>3</a:t>
                </a:r>
              </a:p>
            </p:txBody>
          </p:sp>
          <p:sp>
            <p:nvSpPr>
              <p:cNvPr id="152" name="Oval 151"/>
              <p:cNvSpPr/>
              <p:nvPr/>
            </p:nvSpPr>
            <p:spPr>
              <a:xfrm>
                <a:off x="4334818" y="3002205"/>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rial"/>
                    <a:ea typeface="+mn-ea"/>
                    <a:cs typeface="+mn-cs"/>
                  </a:rPr>
                  <a:t>2</a:t>
                </a:r>
              </a:p>
            </p:txBody>
          </p:sp>
          <p:sp>
            <p:nvSpPr>
              <p:cNvPr id="153" name="Oval 152"/>
              <p:cNvSpPr/>
              <p:nvPr/>
            </p:nvSpPr>
            <p:spPr>
              <a:xfrm>
                <a:off x="3181289" y="3311950"/>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rial"/>
                    <a:ea typeface="+mn-ea"/>
                    <a:cs typeface="+mn-cs"/>
                  </a:rPr>
                  <a:t>3</a:t>
                </a:r>
              </a:p>
            </p:txBody>
          </p:sp>
          <p:sp>
            <p:nvSpPr>
              <p:cNvPr id="154" name="Oval 153"/>
              <p:cNvSpPr/>
              <p:nvPr/>
            </p:nvSpPr>
            <p:spPr>
              <a:xfrm>
                <a:off x="3095545" y="3087067"/>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rial"/>
                    <a:ea typeface="+mn-ea"/>
                    <a:cs typeface="+mn-cs"/>
                  </a:rPr>
                  <a:t>3</a:t>
                </a:r>
              </a:p>
            </p:txBody>
          </p:sp>
          <p:sp>
            <p:nvSpPr>
              <p:cNvPr id="155" name="Oval 154"/>
              <p:cNvSpPr/>
              <p:nvPr/>
            </p:nvSpPr>
            <p:spPr>
              <a:xfrm>
                <a:off x="3322048" y="3130484"/>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rial"/>
                    <a:ea typeface="+mn-ea"/>
                    <a:cs typeface="+mn-cs"/>
                  </a:rPr>
                  <a:t>3</a:t>
                </a:r>
              </a:p>
            </p:txBody>
          </p:sp>
          <p:sp>
            <p:nvSpPr>
              <p:cNvPr id="156" name="Oval 155"/>
              <p:cNvSpPr/>
              <p:nvPr/>
            </p:nvSpPr>
            <p:spPr>
              <a:xfrm>
                <a:off x="4775729" y="5042593"/>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rial"/>
                    <a:ea typeface="+mn-ea"/>
                    <a:cs typeface="+mn-cs"/>
                  </a:rPr>
                  <a:t>3</a:t>
                </a:r>
              </a:p>
            </p:txBody>
          </p:sp>
          <p:sp>
            <p:nvSpPr>
              <p:cNvPr id="157" name="Rectangle 156"/>
              <p:cNvSpPr/>
              <p:nvPr/>
            </p:nvSpPr>
            <p:spPr>
              <a:xfrm>
                <a:off x="2152438" y="5001061"/>
                <a:ext cx="1322976" cy="270918"/>
              </a:xfrm>
              <a:prstGeom prst="rect">
                <a:avLst/>
              </a:prstGeom>
              <a:solidFill>
                <a:srgbClr val="FFFFFF"/>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Arial"/>
                  <a:ea typeface="+mn-ea"/>
                  <a:cs typeface="+mn-cs"/>
                </a:endParaRPr>
              </a:p>
            </p:txBody>
          </p:sp>
          <p:sp>
            <p:nvSpPr>
              <p:cNvPr id="158" name="Rectangle 157"/>
              <p:cNvSpPr/>
              <p:nvPr/>
            </p:nvSpPr>
            <p:spPr>
              <a:xfrm>
                <a:off x="1722656" y="5369180"/>
                <a:ext cx="1752758" cy="341170"/>
              </a:xfrm>
              <a:prstGeom prst="rect">
                <a:avLst/>
              </a:prstGeom>
              <a:solidFill>
                <a:srgbClr val="FFFFFF"/>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Arial"/>
                  <a:ea typeface="+mn-ea"/>
                  <a:cs typeface="+mn-cs"/>
                </a:endParaRPr>
              </a:p>
            </p:txBody>
          </p:sp>
          <p:sp>
            <p:nvSpPr>
              <p:cNvPr id="159" name="Oval 158"/>
              <p:cNvSpPr/>
              <p:nvPr/>
            </p:nvSpPr>
            <p:spPr>
              <a:xfrm>
                <a:off x="8355250" y="4383798"/>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rial"/>
                    <a:ea typeface="+mn-ea"/>
                    <a:cs typeface="+mn-cs"/>
                  </a:rPr>
                  <a:t>3</a:t>
                </a:r>
              </a:p>
            </p:txBody>
          </p:sp>
          <p:sp>
            <p:nvSpPr>
              <p:cNvPr id="160" name="Oval 159"/>
              <p:cNvSpPr/>
              <p:nvPr/>
            </p:nvSpPr>
            <p:spPr>
              <a:xfrm>
                <a:off x="7777447" y="3897830"/>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rial"/>
                    <a:ea typeface="+mn-ea"/>
                    <a:cs typeface="+mn-cs"/>
                  </a:rPr>
                  <a:t>2</a:t>
                </a:r>
              </a:p>
            </p:txBody>
          </p:sp>
          <p:sp>
            <p:nvSpPr>
              <p:cNvPr id="161" name="Oval 160"/>
              <p:cNvSpPr/>
              <p:nvPr/>
            </p:nvSpPr>
            <p:spPr>
              <a:xfrm>
                <a:off x="9278480" y="3422491"/>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350" b="1" kern="0" dirty="0">
                    <a:solidFill>
                      <a:srgbClr val="F7A028"/>
                    </a:solidFill>
                    <a:latin typeface="Arial"/>
                  </a:rPr>
                  <a:t>4</a:t>
                </a:r>
                <a:endParaRPr kumimoji="0" lang="en-US" sz="1350" b="1" i="0" u="none" strike="noStrike" kern="0" cap="none" spc="0" normalizeH="0" baseline="0" noProof="0" dirty="0">
                  <a:ln>
                    <a:noFill/>
                  </a:ln>
                  <a:solidFill>
                    <a:srgbClr val="F7A028"/>
                  </a:solidFill>
                  <a:effectLst/>
                  <a:uLnTx/>
                  <a:uFillTx/>
                  <a:latin typeface="Arial"/>
                  <a:ea typeface="+mn-ea"/>
                  <a:cs typeface="+mn-cs"/>
                </a:endParaRPr>
              </a:p>
            </p:txBody>
          </p:sp>
          <p:sp>
            <p:nvSpPr>
              <p:cNvPr id="162" name="Oval 161"/>
              <p:cNvSpPr/>
              <p:nvPr/>
            </p:nvSpPr>
            <p:spPr>
              <a:xfrm>
                <a:off x="8943144" y="3306247"/>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rial"/>
                    <a:ea typeface="+mn-ea"/>
                    <a:cs typeface="+mn-cs"/>
                  </a:rPr>
                  <a:t>2</a:t>
                </a:r>
              </a:p>
            </p:txBody>
          </p:sp>
          <p:sp>
            <p:nvSpPr>
              <p:cNvPr id="163" name="Oval 162"/>
              <p:cNvSpPr/>
              <p:nvPr/>
            </p:nvSpPr>
            <p:spPr>
              <a:xfrm>
                <a:off x="8690963" y="3130484"/>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rial"/>
                    <a:ea typeface="+mn-ea"/>
                    <a:cs typeface="+mn-cs"/>
                  </a:rPr>
                  <a:t>2</a:t>
                </a:r>
              </a:p>
            </p:txBody>
          </p:sp>
          <p:sp>
            <p:nvSpPr>
              <p:cNvPr id="164" name="Oval 163"/>
              <p:cNvSpPr/>
              <p:nvPr/>
            </p:nvSpPr>
            <p:spPr>
              <a:xfrm>
                <a:off x="9527941" y="5219707"/>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rial"/>
                    <a:ea typeface="+mn-ea"/>
                    <a:cs typeface="+mn-cs"/>
                  </a:rPr>
                  <a:t>3</a:t>
                </a:r>
              </a:p>
            </p:txBody>
          </p:sp>
          <p:sp>
            <p:nvSpPr>
              <p:cNvPr id="165" name="Oval 164"/>
              <p:cNvSpPr/>
              <p:nvPr/>
            </p:nvSpPr>
            <p:spPr>
              <a:xfrm>
                <a:off x="6072690" y="2885516"/>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rial"/>
                    <a:ea typeface="+mn-ea"/>
                    <a:cs typeface="+mn-cs"/>
                  </a:rPr>
                  <a:t>3</a:t>
                </a:r>
              </a:p>
            </p:txBody>
          </p:sp>
          <p:sp>
            <p:nvSpPr>
              <p:cNvPr id="166" name="Oval 165"/>
              <p:cNvSpPr/>
              <p:nvPr/>
            </p:nvSpPr>
            <p:spPr>
              <a:xfrm>
                <a:off x="5693245" y="2702482"/>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rial"/>
                    <a:ea typeface="+mn-ea"/>
                    <a:cs typeface="+mn-cs"/>
                  </a:rPr>
                  <a:t>3</a:t>
                </a:r>
              </a:p>
            </p:txBody>
          </p:sp>
          <p:sp>
            <p:nvSpPr>
              <p:cNvPr id="167" name="Oval 166"/>
              <p:cNvSpPr/>
              <p:nvPr/>
            </p:nvSpPr>
            <p:spPr>
              <a:xfrm>
                <a:off x="5867021" y="2842768"/>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rial"/>
                    <a:ea typeface="+mn-ea"/>
                    <a:cs typeface="+mn-cs"/>
                  </a:rPr>
                  <a:t>3</a:t>
                </a:r>
              </a:p>
            </p:txBody>
          </p:sp>
          <p:sp>
            <p:nvSpPr>
              <p:cNvPr id="168" name="Oval 167"/>
              <p:cNvSpPr/>
              <p:nvPr/>
            </p:nvSpPr>
            <p:spPr>
              <a:xfrm>
                <a:off x="4175236" y="3346948"/>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rial"/>
                    <a:ea typeface="+mn-ea"/>
                    <a:cs typeface="+mn-cs"/>
                  </a:rPr>
                  <a:t>6</a:t>
                </a:r>
              </a:p>
            </p:txBody>
          </p:sp>
          <p:sp>
            <p:nvSpPr>
              <p:cNvPr id="169" name="TextBox 168"/>
              <p:cNvSpPr txBox="1"/>
              <p:nvPr/>
            </p:nvSpPr>
            <p:spPr>
              <a:xfrm>
                <a:off x="2094078" y="4978721"/>
                <a:ext cx="2423327" cy="507831"/>
              </a:xfrm>
              <a:prstGeom prst="rect">
                <a:avLst/>
              </a:prstGeom>
              <a:noFill/>
            </p:spPr>
            <p:txBody>
              <a:bodyPr wrap="squar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474746"/>
                    </a:solidFill>
                    <a:effectLst/>
                    <a:uLnTx/>
                    <a:uFillTx/>
                  </a:rPr>
                  <a:t>Region </a:t>
                </a:r>
                <a:r>
                  <a:rPr lang="en-US" sz="1350" kern="0" dirty="0">
                    <a:solidFill>
                      <a:srgbClr val="474746"/>
                    </a:solidFill>
                  </a:rPr>
                  <a:t>and n</a:t>
                </a:r>
                <a:r>
                  <a:rPr kumimoji="0" lang="en-US" sz="1350" b="0" i="0" u="none" strike="noStrike" kern="0" cap="none" spc="0" normalizeH="0" baseline="0" noProof="0" dirty="0">
                    <a:ln>
                      <a:noFill/>
                    </a:ln>
                    <a:solidFill>
                      <a:srgbClr val="474746"/>
                    </a:solidFill>
                    <a:effectLst/>
                    <a:uLnTx/>
                    <a:uFillTx/>
                  </a:rPr>
                  <a:t>umber of Availability</a:t>
                </a:r>
                <a:r>
                  <a:rPr kumimoji="0" lang="en-US" sz="1350" b="0" i="0" u="none" strike="noStrike" kern="0" cap="none" spc="0" normalizeH="0" noProof="0" dirty="0">
                    <a:ln>
                      <a:noFill/>
                    </a:ln>
                    <a:solidFill>
                      <a:srgbClr val="474746"/>
                    </a:solidFill>
                    <a:effectLst/>
                    <a:uLnTx/>
                    <a:uFillTx/>
                  </a:rPr>
                  <a:t> </a:t>
                </a:r>
                <a:r>
                  <a:rPr kumimoji="0" lang="en-US" sz="1350" b="0" i="0" u="none" strike="noStrike" kern="0" cap="none" spc="0" normalizeH="0" baseline="0" noProof="0" dirty="0">
                    <a:ln>
                      <a:noFill/>
                    </a:ln>
                    <a:solidFill>
                      <a:srgbClr val="474746"/>
                    </a:solidFill>
                    <a:effectLst/>
                    <a:uLnTx/>
                    <a:uFillTx/>
                  </a:rPr>
                  <a:t>Zones</a:t>
                </a:r>
              </a:p>
            </p:txBody>
          </p:sp>
          <p:grpSp>
            <p:nvGrpSpPr>
              <p:cNvPr id="93" name="Group 92"/>
              <p:cNvGrpSpPr/>
              <p:nvPr/>
            </p:nvGrpSpPr>
            <p:grpSpPr>
              <a:xfrm>
                <a:off x="5281946" y="3233131"/>
                <a:ext cx="770072" cy="207749"/>
                <a:chOff x="4773826" y="2422683"/>
                <a:chExt cx="952554" cy="243625"/>
              </a:xfrm>
            </p:grpSpPr>
            <p:cxnSp>
              <p:nvCxnSpPr>
                <p:cNvPr id="94" name="Straight Connector 93"/>
                <p:cNvCxnSpPr/>
                <p:nvPr/>
              </p:nvCxnSpPr>
              <p:spPr>
                <a:xfrm flipV="1">
                  <a:off x="5393840" y="2528689"/>
                  <a:ext cx="332540" cy="132355"/>
                </a:xfrm>
                <a:prstGeom prst="line">
                  <a:avLst/>
                </a:prstGeom>
                <a:noFill/>
                <a:ln w="19050" cap="flat" cmpd="sng" algn="ctr">
                  <a:solidFill>
                    <a:srgbClr val="474746">
                      <a:lumMod val="60000"/>
                      <a:lumOff val="40000"/>
                    </a:srgbClr>
                  </a:solidFill>
                  <a:prstDash val="solid"/>
                </a:ln>
                <a:effectLst/>
              </p:spPr>
            </p:cxnSp>
            <p:cxnSp>
              <p:nvCxnSpPr>
                <p:cNvPr id="95" name="Straight Connector 94"/>
                <p:cNvCxnSpPr/>
                <p:nvPr/>
              </p:nvCxnSpPr>
              <p:spPr>
                <a:xfrm flipH="1">
                  <a:off x="4799060" y="2662787"/>
                  <a:ext cx="597589" cy="423"/>
                </a:xfrm>
                <a:prstGeom prst="line">
                  <a:avLst/>
                </a:prstGeom>
                <a:noFill/>
                <a:ln w="19050" cap="flat" cmpd="sng" algn="ctr">
                  <a:solidFill>
                    <a:srgbClr val="474746">
                      <a:lumMod val="60000"/>
                      <a:lumOff val="40000"/>
                    </a:srgbClr>
                  </a:solidFill>
                  <a:prstDash val="solid"/>
                </a:ln>
                <a:effectLst/>
              </p:spPr>
            </p:cxnSp>
            <p:sp>
              <p:nvSpPr>
                <p:cNvPr id="96" name="TextBox 95"/>
                <p:cNvSpPr txBox="1"/>
                <p:nvPr/>
              </p:nvSpPr>
              <p:spPr>
                <a:xfrm>
                  <a:off x="4773826" y="2422683"/>
                  <a:ext cx="595256" cy="243625"/>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PARIS</a:t>
                  </a:r>
                </a:p>
              </p:txBody>
            </p:sp>
          </p:grpSp>
          <p:sp>
            <p:nvSpPr>
              <p:cNvPr id="92" name="Oval 91"/>
              <p:cNvSpPr/>
              <p:nvPr/>
            </p:nvSpPr>
            <p:spPr>
              <a:xfrm>
                <a:off x="5942637" y="3067542"/>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rial"/>
                    <a:ea typeface="+mn-ea"/>
                    <a:cs typeface="+mn-cs"/>
                  </a:rPr>
                  <a:t>3</a:t>
                </a:r>
              </a:p>
            </p:txBody>
          </p:sp>
        </p:grpSp>
        <p:cxnSp>
          <p:nvCxnSpPr>
            <p:cNvPr id="97" name="Straight Connector 96"/>
            <p:cNvCxnSpPr/>
            <p:nvPr/>
          </p:nvCxnSpPr>
          <p:spPr>
            <a:xfrm flipV="1">
              <a:off x="8372255" y="3437357"/>
              <a:ext cx="125123" cy="94398"/>
            </a:xfrm>
            <a:prstGeom prst="line">
              <a:avLst/>
            </a:prstGeom>
            <a:noFill/>
            <a:ln w="19050" cap="flat" cmpd="sng" algn="ctr">
              <a:solidFill>
                <a:srgbClr val="474746">
                  <a:lumMod val="60000"/>
                  <a:lumOff val="40000"/>
                </a:srgbClr>
              </a:solidFill>
              <a:prstDash val="solid"/>
            </a:ln>
            <a:effectLst/>
          </p:spPr>
        </p:cxnSp>
        <p:sp>
          <p:nvSpPr>
            <p:cNvPr id="98" name="TextBox 97"/>
            <p:cNvSpPr txBox="1"/>
            <p:nvPr/>
          </p:nvSpPr>
          <p:spPr>
            <a:xfrm>
              <a:off x="7703997" y="3360767"/>
              <a:ext cx="620683"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NINGXIA </a:t>
              </a:r>
            </a:p>
          </p:txBody>
        </p:sp>
        <p:cxnSp>
          <p:nvCxnSpPr>
            <p:cNvPr id="99" name="Straight Connector 98"/>
            <p:cNvCxnSpPr/>
            <p:nvPr/>
          </p:nvCxnSpPr>
          <p:spPr>
            <a:xfrm flipH="1" flipV="1">
              <a:off x="7777447" y="3532633"/>
              <a:ext cx="594808" cy="1"/>
            </a:xfrm>
            <a:prstGeom prst="line">
              <a:avLst/>
            </a:prstGeom>
            <a:noFill/>
            <a:ln w="19050" cap="flat" cmpd="sng" algn="ctr">
              <a:solidFill>
                <a:srgbClr val="474746">
                  <a:lumMod val="60000"/>
                  <a:lumOff val="40000"/>
                </a:srgbClr>
              </a:solidFill>
              <a:prstDash val="solid"/>
            </a:ln>
            <a:effectLst/>
          </p:spPr>
        </p:cxnSp>
        <p:sp>
          <p:nvSpPr>
            <p:cNvPr id="103" name="Oval 102"/>
            <p:cNvSpPr/>
            <p:nvPr/>
          </p:nvSpPr>
          <p:spPr>
            <a:xfrm>
              <a:off x="8459937" y="3257420"/>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350" b="1" kern="0" dirty="0">
                  <a:solidFill>
                    <a:srgbClr val="F7A028"/>
                  </a:solidFill>
                  <a:latin typeface="Arial"/>
                </a:rPr>
                <a:t>3</a:t>
              </a:r>
              <a:endParaRPr kumimoji="0" lang="en-US" sz="1350" b="1" i="0" u="none" strike="noStrike" kern="0" cap="none" spc="0" normalizeH="0" baseline="0" noProof="0" dirty="0">
                <a:ln>
                  <a:noFill/>
                </a:ln>
                <a:solidFill>
                  <a:srgbClr val="F7A028"/>
                </a:solidFill>
                <a:effectLst/>
                <a:uLnTx/>
                <a:uFillTx/>
                <a:latin typeface="Arial"/>
                <a:ea typeface="+mn-ea"/>
                <a:cs typeface="+mn-cs"/>
              </a:endParaRPr>
            </a:p>
          </p:txBody>
        </p:sp>
      </p:grpSp>
      <p:sp>
        <p:nvSpPr>
          <p:cNvPr id="104" name="Oval 103"/>
          <p:cNvSpPr/>
          <p:nvPr/>
        </p:nvSpPr>
        <p:spPr>
          <a:xfrm>
            <a:off x="9018954" y="3584716"/>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rial"/>
                <a:ea typeface="+mn-ea"/>
                <a:cs typeface="+mn-cs"/>
              </a:rPr>
              <a:t>1</a:t>
            </a:r>
          </a:p>
        </p:txBody>
      </p:sp>
      <p:cxnSp>
        <p:nvCxnSpPr>
          <p:cNvPr id="107" name="Straight Connector 106"/>
          <p:cNvCxnSpPr>
            <a:stCxn id="104" idx="5"/>
          </p:cNvCxnSpPr>
          <p:nvPr/>
        </p:nvCxnSpPr>
        <p:spPr>
          <a:xfrm>
            <a:off x="9259246" y="3838179"/>
            <a:ext cx="129846" cy="129546"/>
          </a:xfrm>
          <a:prstGeom prst="line">
            <a:avLst/>
          </a:prstGeom>
          <a:noFill/>
          <a:ln w="19050" cap="flat" cmpd="sng" algn="ctr">
            <a:solidFill>
              <a:srgbClr val="474746">
                <a:lumMod val="60000"/>
                <a:lumOff val="40000"/>
              </a:srgbClr>
            </a:solidFill>
            <a:prstDash val="solid"/>
          </a:ln>
          <a:effectLst/>
        </p:spPr>
      </p:cxnSp>
      <p:cxnSp>
        <p:nvCxnSpPr>
          <p:cNvPr id="108" name="Straight Connector 107"/>
          <p:cNvCxnSpPr/>
          <p:nvPr/>
        </p:nvCxnSpPr>
        <p:spPr>
          <a:xfrm flipH="1">
            <a:off x="9381777" y="3957892"/>
            <a:ext cx="463841" cy="1"/>
          </a:xfrm>
          <a:prstGeom prst="line">
            <a:avLst/>
          </a:prstGeom>
          <a:noFill/>
          <a:ln w="19050" cap="flat" cmpd="sng" algn="ctr">
            <a:solidFill>
              <a:srgbClr val="474746">
                <a:lumMod val="60000"/>
                <a:lumOff val="40000"/>
              </a:srgbClr>
            </a:solidFill>
            <a:prstDash val="solid"/>
          </a:ln>
          <a:effectLst/>
        </p:spPr>
      </p:cxnSp>
      <p:sp>
        <p:nvSpPr>
          <p:cNvPr id="109" name="TextBox 108"/>
          <p:cNvSpPr txBox="1"/>
          <p:nvPr/>
        </p:nvSpPr>
        <p:spPr>
          <a:xfrm>
            <a:off x="9313898" y="3789242"/>
            <a:ext cx="534121"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lang="en-US" sz="750" b="1" kern="0" dirty="0">
                <a:solidFill>
                  <a:srgbClr val="474746"/>
                </a:solidFill>
                <a:latin typeface="Arial Rounded MT Bold" panose="020F0704030504030204" pitchFamily="34" charset="0"/>
              </a:rPr>
              <a:t>OSAKA</a:t>
            </a:r>
            <a:endPar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endParaRPr>
          </a:p>
        </p:txBody>
      </p:sp>
    </p:spTree>
    <p:custDataLst>
      <p:tags r:id="rId1"/>
    </p:custDataLst>
    <p:extLst>
      <p:ext uri="{BB962C8B-B14F-4D97-AF65-F5344CB8AC3E}">
        <p14:creationId xmlns:p14="http://schemas.microsoft.com/office/powerpoint/2010/main" val="3580398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3600" dirty="0"/>
              <a:t>AWS Global Infrastructure: Coming Soon</a:t>
            </a:r>
          </a:p>
        </p:txBody>
      </p:sp>
      <p:grpSp>
        <p:nvGrpSpPr>
          <p:cNvPr id="3" name="Group 2"/>
          <p:cNvGrpSpPr/>
          <p:nvPr/>
        </p:nvGrpSpPr>
        <p:grpSpPr>
          <a:xfrm>
            <a:off x="1634874" y="1342267"/>
            <a:ext cx="8989259" cy="4906082"/>
            <a:chOff x="1634874" y="1342267"/>
            <a:chExt cx="8989259" cy="4906082"/>
          </a:xfrm>
        </p:grpSpPr>
        <p:pic>
          <p:nvPicPr>
            <p:cNvPr id="258" name="Picture 2" descr="https://upload.wikimedia.org/wikipedia/commons/f/f5/Worldemptyma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7332" y="1342267"/>
              <a:ext cx="8613501" cy="4906082"/>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5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634874" y="4885133"/>
              <a:ext cx="1840957" cy="1006559"/>
            </a:xfrm>
            <a:prstGeom prst="rect">
              <a:avLst/>
            </a:prstGeom>
          </p:spPr>
        </p:pic>
        <p:grpSp>
          <p:nvGrpSpPr>
            <p:cNvPr id="260" name="Group 259"/>
            <p:cNvGrpSpPr/>
            <p:nvPr/>
          </p:nvGrpSpPr>
          <p:grpSpPr>
            <a:xfrm>
              <a:off x="1903084" y="3409742"/>
              <a:ext cx="1661217" cy="719509"/>
              <a:chOff x="657194" y="2240057"/>
              <a:chExt cx="1540806" cy="632822"/>
            </a:xfrm>
          </p:grpSpPr>
          <p:cxnSp>
            <p:nvCxnSpPr>
              <p:cNvPr id="362" name="Straight Connector 361"/>
              <p:cNvCxnSpPr/>
              <p:nvPr/>
            </p:nvCxnSpPr>
            <p:spPr>
              <a:xfrm flipH="1">
                <a:off x="2066355" y="2240057"/>
                <a:ext cx="109551" cy="619917"/>
              </a:xfrm>
              <a:prstGeom prst="line">
                <a:avLst/>
              </a:prstGeom>
              <a:noFill/>
              <a:ln w="19050" cap="flat" cmpd="sng" algn="ctr">
                <a:solidFill>
                  <a:srgbClr val="474746">
                    <a:lumMod val="60000"/>
                    <a:lumOff val="40000"/>
                  </a:srgbClr>
                </a:solidFill>
                <a:prstDash val="solid"/>
              </a:ln>
              <a:effectLst/>
            </p:spPr>
          </p:cxnSp>
          <p:cxnSp>
            <p:nvCxnSpPr>
              <p:cNvPr id="363" name="Straight Connector 362"/>
              <p:cNvCxnSpPr/>
              <p:nvPr/>
            </p:nvCxnSpPr>
            <p:spPr>
              <a:xfrm flipH="1">
                <a:off x="671731" y="2859977"/>
                <a:ext cx="1399051" cy="0"/>
              </a:xfrm>
              <a:prstGeom prst="line">
                <a:avLst/>
              </a:prstGeom>
              <a:noFill/>
              <a:ln w="19050" cap="flat" cmpd="sng" algn="ctr">
                <a:solidFill>
                  <a:srgbClr val="474746">
                    <a:lumMod val="60000"/>
                    <a:lumOff val="40000"/>
                  </a:srgbClr>
                </a:solidFill>
                <a:prstDash val="solid"/>
              </a:ln>
              <a:effectLst/>
            </p:spPr>
          </p:cxnSp>
          <p:sp>
            <p:nvSpPr>
              <p:cNvPr id="364" name="TextBox 363"/>
              <p:cNvSpPr txBox="1"/>
              <p:nvPr/>
            </p:nvSpPr>
            <p:spPr>
              <a:xfrm>
                <a:off x="657194" y="2665130"/>
                <a:ext cx="1540806" cy="207749"/>
              </a:xfrm>
              <a:prstGeom prst="rect">
                <a:avLst/>
              </a:prstGeom>
              <a:noFill/>
              <a:ln w="19050">
                <a:noFill/>
              </a:ln>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AWS GOVCLOUD (US-WEST)</a:t>
                </a:r>
              </a:p>
            </p:txBody>
          </p:sp>
        </p:grpSp>
        <p:grpSp>
          <p:nvGrpSpPr>
            <p:cNvPr id="261" name="Group 260"/>
            <p:cNvGrpSpPr/>
            <p:nvPr/>
          </p:nvGrpSpPr>
          <p:grpSpPr>
            <a:xfrm>
              <a:off x="3354128" y="2905512"/>
              <a:ext cx="672737" cy="390199"/>
              <a:chOff x="2085556" y="1680670"/>
              <a:chExt cx="623974" cy="343187"/>
            </a:xfrm>
          </p:grpSpPr>
          <p:cxnSp>
            <p:nvCxnSpPr>
              <p:cNvPr id="359" name="Straight Connector 358"/>
              <p:cNvCxnSpPr/>
              <p:nvPr/>
            </p:nvCxnSpPr>
            <p:spPr>
              <a:xfrm flipH="1" flipV="1">
                <a:off x="2544753" y="1835489"/>
                <a:ext cx="164777" cy="188368"/>
              </a:xfrm>
              <a:prstGeom prst="line">
                <a:avLst/>
              </a:prstGeom>
              <a:noFill/>
              <a:ln w="19050" cap="flat" cmpd="sng" algn="ctr">
                <a:solidFill>
                  <a:srgbClr val="474746">
                    <a:lumMod val="60000"/>
                    <a:lumOff val="40000"/>
                  </a:srgbClr>
                </a:solidFill>
                <a:prstDash val="solid"/>
              </a:ln>
              <a:effectLst/>
            </p:spPr>
          </p:cxnSp>
          <p:cxnSp>
            <p:nvCxnSpPr>
              <p:cNvPr id="360" name="Straight Connector 359"/>
              <p:cNvCxnSpPr/>
              <p:nvPr/>
            </p:nvCxnSpPr>
            <p:spPr>
              <a:xfrm flipH="1" flipV="1">
                <a:off x="2132682" y="1835489"/>
                <a:ext cx="412073" cy="1"/>
              </a:xfrm>
              <a:prstGeom prst="line">
                <a:avLst/>
              </a:prstGeom>
              <a:noFill/>
              <a:ln w="19050" cap="flat" cmpd="sng" algn="ctr">
                <a:solidFill>
                  <a:srgbClr val="474746">
                    <a:lumMod val="60000"/>
                    <a:lumOff val="40000"/>
                  </a:srgbClr>
                </a:solidFill>
                <a:prstDash val="solid"/>
              </a:ln>
              <a:effectLst/>
            </p:spPr>
          </p:cxnSp>
          <p:sp>
            <p:nvSpPr>
              <p:cNvPr id="361" name="TextBox 360"/>
              <p:cNvSpPr txBox="1"/>
              <p:nvPr/>
            </p:nvSpPr>
            <p:spPr>
              <a:xfrm>
                <a:off x="2085556" y="1680670"/>
                <a:ext cx="442750" cy="207749"/>
              </a:xfrm>
              <a:prstGeom prst="rect">
                <a:avLst/>
              </a:prstGeom>
              <a:noFill/>
              <a:ln w="19050">
                <a:noFill/>
              </a:ln>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OHIO</a:t>
                </a:r>
              </a:p>
            </p:txBody>
          </p:sp>
        </p:grpSp>
        <p:cxnSp>
          <p:nvCxnSpPr>
            <p:cNvPr id="262" name="Straight Connector 261"/>
            <p:cNvCxnSpPr/>
            <p:nvPr/>
          </p:nvCxnSpPr>
          <p:spPr>
            <a:xfrm flipH="1">
              <a:off x="2121694" y="3242539"/>
              <a:ext cx="974179" cy="0"/>
            </a:xfrm>
            <a:prstGeom prst="line">
              <a:avLst/>
            </a:prstGeom>
            <a:noFill/>
            <a:ln w="19050" cap="flat" cmpd="sng" algn="ctr">
              <a:solidFill>
                <a:srgbClr val="474746">
                  <a:lumMod val="60000"/>
                  <a:lumOff val="40000"/>
                </a:srgbClr>
              </a:solidFill>
              <a:prstDash val="solid"/>
            </a:ln>
            <a:effectLst/>
          </p:spPr>
        </p:cxnSp>
        <p:sp>
          <p:nvSpPr>
            <p:cNvPr id="263" name="TextBox 262"/>
            <p:cNvSpPr txBox="1"/>
            <p:nvPr/>
          </p:nvSpPr>
          <p:spPr>
            <a:xfrm>
              <a:off x="2066208" y="3065073"/>
              <a:ext cx="670917" cy="236208"/>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OREGON</a:t>
              </a:r>
            </a:p>
          </p:txBody>
        </p:sp>
        <p:cxnSp>
          <p:nvCxnSpPr>
            <p:cNvPr id="264" name="Straight Connector 263"/>
            <p:cNvCxnSpPr/>
            <p:nvPr/>
          </p:nvCxnSpPr>
          <p:spPr>
            <a:xfrm flipH="1">
              <a:off x="2181415" y="3629575"/>
              <a:ext cx="840281" cy="0"/>
            </a:xfrm>
            <a:prstGeom prst="line">
              <a:avLst/>
            </a:prstGeom>
            <a:noFill/>
            <a:ln w="19050" cap="flat" cmpd="sng" algn="ctr">
              <a:solidFill>
                <a:srgbClr val="474746">
                  <a:lumMod val="60000"/>
                  <a:lumOff val="40000"/>
                </a:srgbClr>
              </a:solidFill>
              <a:prstDash val="solid"/>
            </a:ln>
            <a:effectLst/>
          </p:spPr>
        </p:cxnSp>
        <p:cxnSp>
          <p:nvCxnSpPr>
            <p:cNvPr id="265" name="Straight Connector 264"/>
            <p:cNvCxnSpPr/>
            <p:nvPr/>
          </p:nvCxnSpPr>
          <p:spPr>
            <a:xfrm flipH="1">
              <a:off x="3018958" y="3507458"/>
              <a:ext cx="191186" cy="122117"/>
            </a:xfrm>
            <a:prstGeom prst="line">
              <a:avLst/>
            </a:prstGeom>
            <a:noFill/>
            <a:ln w="19050" cap="flat" cmpd="sng" algn="ctr">
              <a:solidFill>
                <a:srgbClr val="474746">
                  <a:lumMod val="60000"/>
                  <a:lumOff val="40000"/>
                </a:srgbClr>
              </a:solidFill>
              <a:prstDash val="solid"/>
            </a:ln>
            <a:effectLst/>
          </p:spPr>
        </p:cxnSp>
        <p:sp>
          <p:nvSpPr>
            <p:cNvPr id="266" name="TextBox 265"/>
            <p:cNvSpPr txBox="1"/>
            <p:nvPr/>
          </p:nvSpPr>
          <p:spPr>
            <a:xfrm>
              <a:off x="2131147" y="3453895"/>
              <a:ext cx="988920" cy="236208"/>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N. CALIFORNIA</a:t>
              </a:r>
            </a:p>
          </p:txBody>
        </p:sp>
        <p:grpSp>
          <p:nvGrpSpPr>
            <p:cNvPr id="267" name="Group 266"/>
            <p:cNvGrpSpPr/>
            <p:nvPr/>
          </p:nvGrpSpPr>
          <p:grpSpPr>
            <a:xfrm>
              <a:off x="4323323" y="3613422"/>
              <a:ext cx="829166" cy="380087"/>
              <a:chOff x="4070880" y="3099903"/>
              <a:chExt cx="1025421" cy="445723"/>
            </a:xfrm>
          </p:grpSpPr>
          <p:grpSp>
            <p:nvGrpSpPr>
              <p:cNvPr id="355" name="Group 354"/>
              <p:cNvGrpSpPr/>
              <p:nvPr/>
            </p:nvGrpSpPr>
            <p:grpSpPr>
              <a:xfrm>
                <a:off x="4070880" y="3099903"/>
                <a:ext cx="937339" cy="375849"/>
                <a:chOff x="3014663" y="2309643"/>
                <a:chExt cx="703004" cy="281887"/>
              </a:xfrm>
            </p:grpSpPr>
            <p:cxnSp>
              <p:nvCxnSpPr>
                <p:cNvPr id="357" name="Straight Connector 356"/>
                <p:cNvCxnSpPr/>
                <p:nvPr/>
              </p:nvCxnSpPr>
              <p:spPr>
                <a:xfrm flipH="1" flipV="1">
                  <a:off x="3014663" y="2309643"/>
                  <a:ext cx="37142" cy="281887"/>
                </a:xfrm>
                <a:prstGeom prst="line">
                  <a:avLst/>
                </a:prstGeom>
                <a:noFill/>
                <a:ln w="19050" cap="flat" cmpd="sng" algn="ctr">
                  <a:solidFill>
                    <a:srgbClr val="474746">
                      <a:lumMod val="60000"/>
                      <a:lumOff val="40000"/>
                    </a:srgbClr>
                  </a:solidFill>
                  <a:prstDash val="solid"/>
                </a:ln>
                <a:effectLst/>
              </p:spPr>
            </p:cxnSp>
            <p:cxnSp>
              <p:nvCxnSpPr>
                <p:cNvPr id="358" name="Straight Connector 357"/>
                <p:cNvCxnSpPr/>
                <p:nvPr/>
              </p:nvCxnSpPr>
              <p:spPr>
                <a:xfrm flipH="1">
                  <a:off x="3047221" y="2591528"/>
                  <a:ext cx="670446" cy="1"/>
                </a:xfrm>
                <a:prstGeom prst="line">
                  <a:avLst/>
                </a:prstGeom>
                <a:noFill/>
                <a:ln w="19050" cap="flat" cmpd="sng" algn="ctr">
                  <a:solidFill>
                    <a:srgbClr val="474746">
                      <a:lumMod val="60000"/>
                      <a:lumOff val="40000"/>
                    </a:srgbClr>
                  </a:solidFill>
                  <a:prstDash val="solid"/>
                </a:ln>
                <a:effectLst/>
              </p:spPr>
            </p:cxnSp>
          </p:grpSp>
          <p:sp>
            <p:nvSpPr>
              <p:cNvPr id="356" name="TextBox 355"/>
              <p:cNvSpPr txBox="1"/>
              <p:nvPr/>
            </p:nvSpPr>
            <p:spPr>
              <a:xfrm>
                <a:off x="4084913" y="3268628"/>
                <a:ext cx="1011388" cy="276998"/>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N. VIRGINIA</a:t>
                </a:r>
              </a:p>
            </p:txBody>
          </p:sp>
        </p:grpSp>
        <p:cxnSp>
          <p:nvCxnSpPr>
            <p:cNvPr id="268" name="Straight Connector 267"/>
            <p:cNvCxnSpPr/>
            <p:nvPr/>
          </p:nvCxnSpPr>
          <p:spPr>
            <a:xfrm flipH="1">
              <a:off x="6322361" y="3089914"/>
              <a:ext cx="819885" cy="0"/>
            </a:xfrm>
            <a:prstGeom prst="line">
              <a:avLst/>
            </a:prstGeom>
            <a:noFill/>
            <a:ln w="19050" cap="flat" cmpd="sng" algn="ctr">
              <a:solidFill>
                <a:srgbClr val="474746">
                  <a:lumMod val="60000"/>
                  <a:lumOff val="40000"/>
                </a:srgbClr>
              </a:solidFill>
              <a:prstDash val="solid"/>
            </a:ln>
            <a:effectLst/>
          </p:spPr>
        </p:cxnSp>
        <p:grpSp>
          <p:nvGrpSpPr>
            <p:cNvPr id="269" name="Group 268"/>
            <p:cNvGrpSpPr/>
            <p:nvPr/>
          </p:nvGrpSpPr>
          <p:grpSpPr>
            <a:xfrm>
              <a:off x="8849305" y="2866836"/>
              <a:ext cx="617194" cy="306149"/>
              <a:chOff x="6799892" y="1797056"/>
              <a:chExt cx="572457" cy="269263"/>
            </a:xfrm>
          </p:grpSpPr>
          <p:cxnSp>
            <p:nvCxnSpPr>
              <p:cNvPr id="353" name="Straight Connector 352"/>
              <p:cNvCxnSpPr/>
              <p:nvPr/>
            </p:nvCxnSpPr>
            <p:spPr>
              <a:xfrm flipV="1">
                <a:off x="6799892" y="1797056"/>
                <a:ext cx="142138" cy="269263"/>
              </a:xfrm>
              <a:prstGeom prst="line">
                <a:avLst/>
              </a:prstGeom>
              <a:noFill/>
              <a:ln w="19050" cap="flat" cmpd="sng" algn="ctr">
                <a:solidFill>
                  <a:srgbClr val="474746">
                    <a:lumMod val="60000"/>
                    <a:lumOff val="40000"/>
                  </a:srgbClr>
                </a:solidFill>
                <a:prstDash val="solid"/>
              </a:ln>
              <a:effectLst/>
            </p:spPr>
          </p:cxnSp>
          <p:cxnSp>
            <p:nvCxnSpPr>
              <p:cNvPr id="354" name="Straight Connector 353"/>
              <p:cNvCxnSpPr/>
              <p:nvPr/>
            </p:nvCxnSpPr>
            <p:spPr>
              <a:xfrm flipH="1">
                <a:off x="6942032" y="1797056"/>
                <a:ext cx="430317" cy="1"/>
              </a:xfrm>
              <a:prstGeom prst="line">
                <a:avLst/>
              </a:prstGeom>
              <a:noFill/>
              <a:ln w="19050" cap="flat" cmpd="sng" algn="ctr">
                <a:solidFill>
                  <a:srgbClr val="474746">
                    <a:lumMod val="60000"/>
                    <a:lumOff val="40000"/>
                  </a:srgbClr>
                </a:solidFill>
                <a:prstDash val="solid"/>
              </a:ln>
              <a:effectLst/>
            </p:spPr>
          </p:cxnSp>
        </p:grpSp>
        <p:sp>
          <p:nvSpPr>
            <p:cNvPr id="270" name="TextBox 269"/>
            <p:cNvSpPr txBox="1"/>
            <p:nvPr/>
          </p:nvSpPr>
          <p:spPr>
            <a:xfrm>
              <a:off x="8951358" y="2690801"/>
              <a:ext cx="629438" cy="236208"/>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BEIJING</a:t>
              </a:r>
            </a:p>
          </p:txBody>
        </p:sp>
        <p:grpSp>
          <p:nvGrpSpPr>
            <p:cNvPr id="271" name="Group 270"/>
            <p:cNvGrpSpPr/>
            <p:nvPr/>
          </p:nvGrpSpPr>
          <p:grpSpPr>
            <a:xfrm>
              <a:off x="9153650" y="3097274"/>
              <a:ext cx="708232" cy="303974"/>
              <a:chOff x="9566753" y="2457355"/>
              <a:chExt cx="875862" cy="356467"/>
            </a:xfrm>
          </p:grpSpPr>
          <p:grpSp>
            <p:nvGrpSpPr>
              <p:cNvPr id="349" name="Group 348"/>
              <p:cNvGrpSpPr/>
              <p:nvPr/>
            </p:nvGrpSpPr>
            <p:grpSpPr>
              <a:xfrm>
                <a:off x="9566753" y="2656557"/>
                <a:ext cx="763276" cy="157265"/>
                <a:chOff x="7043884" y="2066319"/>
                <a:chExt cx="572457" cy="117949"/>
              </a:xfrm>
            </p:grpSpPr>
            <p:cxnSp>
              <p:nvCxnSpPr>
                <p:cNvPr id="351" name="Straight Connector 350"/>
                <p:cNvCxnSpPr/>
                <p:nvPr/>
              </p:nvCxnSpPr>
              <p:spPr>
                <a:xfrm flipV="1">
                  <a:off x="7043884" y="2066319"/>
                  <a:ext cx="142140" cy="117949"/>
                </a:xfrm>
                <a:prstGeom prst="line">
                  <a:avLst/>
                </a:prstGeom>
                <a:noFill/>
                <a:ln w="19050" cap="flat" cmpd="sng" algn="ctr">
                  <a:solidFill>
                    <a:srgbClr val="474746">
                      <a:lumMod val="60000"/>
                      <a:lumOff val="40000"/>
                    </a:srgbClr>
                  </a:solidFill>
                  <a:prstDash val="solid"/>
                </a:ln>
                <a:effectLst/>
              </p:spPr>
            </p:cxnSp>
            <p:cxnSp>
              <p:nvCxnSpPr>
                <p:cNvPr id="352" name="Straight Connector 351"/>
                <p:cNvCxnSpPr/>
                <p:nvPr/>
              </p:nvCxnSpPr>
              <p:spPr>
                <a:xfrm flipH="1">
                  <a:off x="7186024" y="2067404"/>
                  <a:ext cx="430317" cy="1"/>
                </a:xfrm>
                <a:prstGeom prst="line">
                  <a:avLst/>
                </a:prstGeom>
                <a:noFill/>
                <a:ln w="19050" cap="flat" cmpd="sng" algn="ctr">
                  <a:solidFill>
                    <a:srgbClr val="474746">
                      <a:lumMod val="60000"/>
                      <a:lumOff val="40000"/>
                    </a:srgbClr>
                  </a:solidFill>
                  <a:prstDash val="solid"/>
                </a:ln>
                <a:effectLst/>
              </p:spPr>
            </p:cxnSp>
          </p:grpSp>
          <p:sp>
            <p:nvSpPr>
              <p:cNvPr id="350" name="TextBox 349"/>
              <p:cNvSpPr txBox="1"/>
              <p:nvPr/>
            </p:nvSpPr>
            <p:spPr>
              <a:xfrm>
                <a:off x="9747552" y="2457355"/>
                <a:ext cx="695063" cy="27699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SEOUL</a:t>
                </a:r>
              </a:p>
            </p:txBody>
          </p:sp>
        </p:grpSp>
        <p:grpSp>
          <p:nvGrpSpPr>
            <p:cNvPr id="272" name="Group 271"/>
            <p:cNvGrpSpPr/>
            <p:nvPr/>
          </p:nvGrpSpPr>
          <p:grpSpPr>
            <a:xfrm>
              <a:off x="9466505" y="3617300"/>
              <a:ext cx="718486" cy="236208"/>
              <a:chOff x="10078365" y="3125491"/>
              <a:chExt cx="888542" cy="276998"/>
            </a:xfrm>
          </p:grpSpPr>
          <p:grpSp>
            <p:nvGrpSpPr>
              <p:cNvPr id="345" name="Group 344"/>
              <p:cNvGrpSpPr/>
              <p:nvPr/>
            </p:nvGrpSpPr>
            <p:grpSpPr>
              <a:xfrm>
                <a:off x="10078365" y="3173620"/>
                <a:ext cx="763276" cy="163144"/>
                <a:chOff x="7436314" y="2401439"/>
                <a:chExt cx="572457" cy="122358"/>
              </a:xfrm>
            </p:grpSpPr>
            <p:cxnSp>
              <p:nvCxnSpPr>
                <p:cNvPr id="347" name="Straight Connector 346"/>
                <p:cNvCxnSpPr/>
                <p:nvPr/>
              </p:nvCxnSpPr>
              <p:spPr>
                <a:xfrm>
                  <a:off x="7436314" y="2401439"/>
                  <a:ext cx="142140" cy="122358"/>
                </a:xfrm>
                <a:prstGeom prst="line">
                  <a:avLst/>
                </a:prstGeom>
                <a:noFill/>
                <a:ln w="19050" cap="flat" cmpd="sng" algn="ctr">
                  <a:solidFill>
                    <a:srgbClr val="474746">
                      <a:lumMod val="60000"/>
                      <a:lumOff val="40000"/>
                    </a:srgbClr>
                  </a:solidFill>
                  <a:prstDash val="solid"/>
                </a:ln>
                <a:effectLst/>
              </p:spPr>
            </p:cxnSp>
            <p:cxnSp>
              <p:nvCxnSpPr>
                <p:cNvPr id="348" name="Straight Connector 347"/>
                <p:cNvCxnSpPr/>
                <p:nvPr/>
              </p:nvCxnSpPr>
              <p:spPr>
                <a:xfrm flipH="1">
                  <a:off x="7578454" y="2520794"/>
                  <a:ext cx="430317" cy="1"/>
                </a:xfrm>
                <a:prstGeom prst="line">
                  <a:avLst/>
                </a:prstGeom>
                <a:noFill/>
                <a:ln w="19050" cap="flat" cmpd="sng" algn="ctr">
                  <a:solidFill>
                    <a:srgbClr val="474746">
                      <a:lumMod val="60000"/>
                      <a:lumOff val="40000"/>
                    </a:srgbClr>
                  </a:solidFill>
                  <a:prstDash val="solid"/>
                </a:ln>
                <a:effectLst/>
              </p:spPr>
            </p:cxnSp>
          </p:grpSp>
          <p:sp>
            <p:nvSpPr>
              <p:cNvPr id="346" name="TextBox 345"/>
              <p:cNvSpPr txBox="1"/>
              <p:nvPr/>
            </p:nvSpPr>
            <p:spPr>
              <a:xfrm>
                <a:off x="10259020" y="3125491"/>
                <a:ext cx="707887" cy="276998"/>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TOKYO</a:t>
                </a:r>
              </a:p>
            </p:txBody>
          </p:sp>
        </p:grpSp>
        <p:cxnSp>
          <p:nvCxnSpPr>
            <p:cNvPr id="273" name="Straight Connector 272"/>
            <p:cNvCxnSpPr/>
            <p:nvPr/>
          </p:nvCxnSpPr>
          <p:spPr>
            <a:xfrm flipH="1">
              <a:off x="7272667" y="4270288"/>
              <a:ext cx="550602" cy="0"/>
            </a:xfrm>
            <a:prstGeom prst="line">
              <a:avLst/>
            </a:prstGeom>
            <a:noFill/>
            <a:ln w="19050" cap="flat" cmpd="sng" algn="ctr">
              <a:solidFill>
                <a:srgbClr val="474746">
                  <a:lumMod val="60000"/>
                  <a:lumOff val="40000"/>
                </a:srgbClr>
              </a:solidFill>
              <a:prstDash val="solid"/>
            </a:ln>
            <a:effectLst/>
          </p:spPr>
        </p:cxnSp>
        <p:grpSp>
          <p:nvGrpSpPr>
            <p:cNvPr id="274" name="Group 273"/>
            <p:cNvGrpSpPr/>
            <p:nvPr/>
          </p:nvGrpSpPr>
          <p:grpSpPr>
            <a:xfrm>
              <a:off x="7618235" y="4575766"/>
              <a:ext cx="833375" cy="236208"/>
              <a:chOff x="5702144" y="3256593"/>
              <a:chExt cx="772969" cy="207749"/>
            </a:xfrm>
          </p:grpSpPr>
          <p:sp>
            <p:nvSpPr>
              <p:cNvPr id="341" name="TextBox 340"/>
              <p:cNvSpPr txBox="1"/>
              <p:nvPr/>
            </p:nvSpPr>
            <p:spPr>
              <a:xfrm>
                <a:off x="5702144" y="3256593"/>
                <a:ext cx="772969" cy="207749"/>
              </a:xfrm>
              <a:prstGeom prst="rect">
                <a:avLst/>
              </a:prstGeom>
              <a:noFill/>
              <a:ln w="19050">
                <a:noFill/>
              </a:ln>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SINGAPORE</a:t>
                </a:r>
              </a:p>
            </p:txBody>
          </p:sp>
          <p:grpSp>
            <p:nvGrpSpPr>
              <p:cNvPr id="342" name="Group 341"/>
              <p:cNvGrpSpPr/>
              <p:nvPr/>
            </p:nvGrpSpPr>
            <p:grpSpPr>
              <a:xfrm>
                <a:off x="5760720" y="3288509"/>
                <a:ext cx="693270" cy="125588"/>
                <a:chOff x="5760720" y="3288509"/>
                <a:chExt cx="693270" cy="125588"/>
              </a:xfrm>
            </p:grpSpPr>
            <p:cxnSp>
              <p:nvCxnSpPr>
                <p:cNvPr id="343" name="Straight Connector 342"/>
                <p:cNvCxnSpPr/>
                <p:nvPr/>
              </p:nvCxnSpPr>
              <p:spPr>
                <a:xfrm flipH="1">
                  <a:off x="6358890" y="3288509"/>
                  <a:ext cx="95100" cy="125588"/>
                </a:xfrm>
                <a:prstGeom prst="line">
                  <a:avLst/>
                </a:prstGeom>
                <a:noFill/>
                <a:ln w="19050" cap="flat" cmpd="sng" algn="ctr">
                  <a:solidFill>
                    <a:srgbClr val="474746">
                      <a:lumMod val="60000"/>
                      <a:lumOff val="40000"/>
                    </a:srgbClr>
                  </a:solidFill>
                  <a:prstDash val="solid"/>
                </a:ln>
                <a:effectLst/>
              </p:spPr>
            </p:cxnSp>
            <p:cxnSp>
              <p:nvCxnSpPr>
                <p:cNvPr id="344" name="Straight Connector 343"/>
                <p:cNvCxnSpPr/>
                <p:nvPr/>
              </p:nvCxnSpPr>
              <p:spPr>
                <a:xfrm flipH="1">
                  <a:off x="5760720" y="3409345"/>
                  <a:ext cx="604879" cy="0"/>
                </a:xfrm>
                <a:prstGeom prst="line">
                  <a:avLst/>
                </a:prstGeom>
                <a:noFill/>
                <a:ln w="19050" cap="flat" cmpd="sng" algn="ctr">
                  <a:solidFill>
                    <a:srgbClr val="474746">
                      <a:lumMod val="60000"/>
                      <a:lumOff val="40000"/>
                    </a:srgbClr>
                  </a:solidFill>
                  <a:prstDash val="solid"/>
                </a:ln>
                <a:effectLst/>
              </p:spPr>
            </p:cxnSp>
          </p:grpSp>
        </p:grpSp>
        <p:grpSp>
          <p:nvGrpSpPr>
            <p:cNvPr id="275" name="Group 274"/>
            <p:cNvGrpSpPr/>
            <p:nvPr/>
          </p:nvGrpSpPr>
          <p:grpSpPr>
            <a:xfrm>
              <a:off x="8724210" y="5454990"/>
              <a:ext cx="864182" cy="236208"/>
              <a:chOff x="9001829" y="5466388"/>
              <a:chExt cx="1068724" cy="276998"/>
            </a:xfrm>
          </p:grpSpPr>
          <p:cxnSp>
            <p:nvCxnSpPr>
              <p:cNvPr id="338" name="Straight Connector 337"/>
              <p:cNvCxnSpPr/>
              <p:nvPr/>
            </p:nvCxnSpPr>
            <p:spPr>
              <a:xfrm flipH="1">
                <a:off x="9740901" y="5466388"/>
                <a:ext cx="329652" cy="205433"/>
              </a:xfrm>
              <a:prstGeom prst="line">
                <a:avLst/>
              </a:prstGeom>
              <a:noFill/>
              <a:ln w="19050" cap="flat" cmpd="sng" algn="ctr">
                <a:solidFill>
                  <a:srgbClr val="474746">
                    <a:lumMod val="60000"/>
                    <a:lumOff val="40000"/>
                  </a:srgbClr>
                </a:solidFill>
                <a:prstDash val="solid"/>
              </a:ln>
              <a:effectLst/>
            </p:spPr>
          </p:cxnSp>
          <p:sp>
            <p:nvSpPr>
              <p:cNvPr id="339" name="TextBox 338"/>
              <p:cNvSpPr txBox="1"/>
              <p:nvPr/>
            </p:nvSpPr>
            <p:spPr>
              <a:xfrm>
                <a:off x="9001829" y="5466388"/>
                <a:ext cx="772007" cy="276998"/>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SYDNEY</a:t>
                </a:r>
              </a:p>
            </p:txBody>
          </p:sp>
          <p:cxnSp>
            <p:nvCxnSpPr>
              <p:cNvPr id="340" name="Straight Connector 339"/>
              <p:cNvCxnSpPr/>
              <p:nvPr/>
            </p:nvCxnSpPr>
            <p:spPr>
              <a:xfrm flipH="1">
                <a:off x="9066523" y="5670055"/>
                <a:ext cx="680579" cy="0"/>
              </a:xfrm>
              <a:prstGeom prst="line">
                <a:avLst/>
              </a:prstGeom>
              <a:noFill/>
              <a:ln w="19050" cap="flat" cmpd="sng" algn="ctr">
                <a:solidFill>
                  <a:srgbClr val="474746">
                    <a:lumMod val="60000"/>
                    <a:lumOff val="40000"/>
                  </a:srgbClr>
                </a:solidFill>
                <a:prstDash val="solid"/>
              </a:ln>
              <a:effectLst/>
            </p:spPr>
          </p:cxnSp>
        </p:grpSp>
        <p:cxnSp>
          <p:nvCxnSpPr>
            <p:cNvPr id="276" name="Straight Connector 275"/>
            <p:cNvCxnSpPr/>
            <p:nvPr/>
          </p:nvCxnSpPr>
          <p:spPr>
            <a:xfrm flipH="1">
              <a:off x="7821052" y="4119688"/>
              <a:ext cx="57498" cy="151617"/>
            </a:xfrm>
            <a:prstGeom prst="line">
              <a:avLst/>
            </a:prstGeom>
            <a:noFill/>
            <a:ln w="19050" cap="flat" cmpd="sng" algn="ctr">
              <a:solidFill>
                <a:srgbClr val="474746">
                  <a:lumMod val="60000"/>
                  <a:lumOff val="40000"/>
                </a:srgbClr>
              </a:solidFill>
              <a:prstDash val="solid"/>
            </a:ln>
            <a:effectLst/>
          </p:spPr>
        </p:cxnSp>
        <p:grpSp>
          <p:nvGrpSpPr>
            <p:cNvPr id="277" name="Group 276"/>
            <p:cNvGrpSpPr/>
            <p:nvPr/>
          </p:nvGrpSpPr>
          <p:grpSpPr>
            <a:xfrm>
              <a:off x="3440413" y="2565804"/>
              <a:ext cx="925725" cy="518117"/>
              <a:chOff x="2869932" y="1817948"/>
              <a:chExt cx="1144833" cy="607591"/>
            </a:xfrm>
          </p:grpSpPr>
          <p:sp>
            <p:nvSpPr>
              <p:cNvPr id="335" name="TextBox 334"/>
              <p:cNvSpPr txBox="1"/>
              <p:nvPr/>
            </p:nvSpPr>
            <p:spPr>
              <a:xfrm>
                <a:off x="2869932" y="1817948"/>
                <a:ext cx="840401" cy="27699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 CANADA</a:t>
                </a:r>
              </a:p>
            </p:txBody>
          </p:sp>
          <p:cxnSp>
            <p:nvCxnSpPr>
              <p:cNvPr id="336" name="Straight Connector 335"/>
              <p:cNvCxnSpPr/>
              <p:nvPr/>
            </p:nvCxnSpPr>
            <p:spPr>
              <a:xfrm flipH="1" flipV="1">
                <a:off x="3546761" y="2044467"/>
                <a:ext cx="468004" cy="381072"/>
              </a:xfrm>
              <a:prstGeom prst="line">
                <a:avLst/>
              </a:prstGeom>
              <a:noFill/>
              <a:ln w="19050" cap="flat" cmpd="sng" algn="ctr">
                <a:solidFill>
                  <a:srgbClr val="474746">
                    <a:lumMod val="60000"/>
                    <a:lumOff val="40000"/>
                  </a:srgbClr>
                </a:solidFill>
                <a:prstDash val="solid"/>
              </a:ln>
              <a:effectLst/>
            </p:spPr>
          </p:cxnSp>
          <p:cxnSp>
            <p:nvCxnSpPr>
              <p:cNvPr id="337" name="Straight Connector 336"/>
              <p:cNvCxnSpPr/>
              <p:nvPr/>
            </p:nvCxnSpPr>
            <p:spPr>
              <a:xfrm flipH="1">
                <a:off x="2905548" y="2044467"/>
                <a:ext cx="645348" cy="0"/>
              </a:xfrm>
              <a:prstGeom prst="line">
                <a:avLst/>
              </a:prstGeom>
              <a:noFill/>
              <a:ln w="19050" cap="flat" cmpd="sng" algn="ctr">
                <a:solidFill>
                  <a:srgbClr val="474746">
                    <a:lumMod val="60000"/>
                    <a:lumOff val="40000"/>
                  </a:srgbClr>
                </a:solidFill>
                <a:prstDash val="solid"/>
              </a:ln>
              <a:effectLst/>
            </p:spPr>
          </p:cxnSp>
        </p:grpSp>
        <p:grpSp>
          <p:nvGrpSpPr>
            <p:cNvPr id="278" name="Group 277"/>
            <p:cNvGrpSpPr/>
            <p:nvPr/>
          </p:nvGrpSpPr>
          <p:grpSpPr>
            <a:xfrm>
              <a:off x="5144324" y="2975728"/>
              <a:ext cx="838963" cy="236208"/>
              <a:chOff x="4688844" y="2459113"/>
              <a:chExt cx="1037536" cy="276998"/>
            </a:xfrm>
          </p:grpSpPr>
          <p:cxnSp>
            <p:nvCxnSpPr>
              <p:cNvPr id="332" name="Straight Connector 331"/>
              <p:cNvCxnSpPr/>
              <p:nvPr/>
            </p:nvCxnSpPr>
            <p:spPr>
              <a:xfrm flipV="1">
                <a:off x="5393840" y="2528689"/>
                <a:ext cx="332540" cy="132355"/>
              </a:xfrm>
              <a:prstGeom prst="line">
                <a:avLst/>
              </a:prstGeom>
              <a:noFill/>
              <a:ln w="19050" cap="flat" cmpd="sng" algn="ctr">
                <a:solidFill>
                  <a:srgbClr val="474746">
                    <a:lumMod val="60000"/>
                    <a:lumOff val="40000"/>
                  </a:srgbClr>
                </a:solidFill>
                <a:prstDash val="solid"/>
              </a:ln>
              <a:effectLst/>
            </p:spPr>
          </p:cxnSp>
          <p:cxnSp>
            <p:nvCxnSpPr>
              <p:cNvPr id="333" name="Straight Connector 332"/>
              <p:cNvCxnSpPr/>
              <p:nvPr/>
            </p:nvCxnSpPr>
            <p:spPr>
              <a:xfrm flipH="1">
                <a:off x="4799060" y="2662787"/>
                <a:ext cx="597589" cy="423"/>
              </a:xfrm>
              <a:prstGeom prst="line">
                <a:avLst/>
              </a:prstGeom>
              <a:noFill/>
              <a:ln w="19050" cap="flat" cmpd="sng" algn="ctr">
                <a:solidFill>
                  <a:srgbClr val="474746">
                    <a:lumMod val="60000"/>
                    <a:lumOff val="40000"/>
                  </a:srgbClr>
                </a:solidFill>
                <a:prstDash val="solid"/>
              </a:ln>
              <a:effectLst/>
            </p:spPr>
          </p:cxnSp>
          <p:sp>
            <p:nvSpPr>
              <p:cNvPr id="334" name="TextBox 333"/>
              <p:cNvSpPr txBox="1"/>
              <p:nvPr/>
            </p:nvSpPr>
            <p:spPr>
              <a:xfrm>
                <a:off x="4688844" y="2459113"/>
                <a:ext cx="819028" cy="276998"/>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LONDON</a:t>
                </a:r>
              </a:p>
            </p:txBody>
          </p:sp>
        </p:grpSp>
        <p:sp>
          <p:nvSpPr>
            <p:cNvPr id="279" name="TextBox 278"/>
            <p:cNvSpPr txBox="1"/>
            <p:nvPr/>
          </p:nvSpPr>
          <p:spPr>
            <a:xfrm>
              <a:off x="7227825" y="4089799"/>
              <a:ext cx="632895" cy="236208"/>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MUMBAI</a:t>
              </a:r>
            </a:p>
          </p:txBody>
        </p:sp>
        <p:sp>
          <p:nvSpPr>
            <p:cNvPr id="280" name="TextBox 279"/>
            <p:cNvSpPr txBox="1"/>
            <p:nvPr/>
          </p:nvSpPr>
          <p:spPr>
            <a:xfrm>
              <a:off x="6375704" y="2903854"/>
              <a:ext cx="847201" cy="236208"/>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FRANKFURT</a:t>
              </a:r>
            </a:p>
          </p:txBody>
        </p:sp>
        <p:grpSp>
          <p:nvGrpSpPr>
            <p:cNvPr id="281" name="Group 280"/>
            <p:cNvGrpSpPr/>
            <p:nvPr/>
          </p:nvGrpSpPr>
          <p:grpSpPr>
            <a:xfrm>
              <a:off x="5866781" y="2317668"/>
              <a:ext cx="733553" cy="476875"/>
              <a:chOff x="5792828" y="1600222"/>
              <a:chExt cx="907176" cy="559227"/>
            </a:xfrm>
          </p:grpSpPr>
          <p:cxnSp>
            <p:nvCxnSpPr>
              <p:cNvPr id="329" name="Straight Connector 328"/>
              <p:cNvCxnSpPr/>
              <p:nvPr/>
            </p:nvCxnSpPr>
            <p:spPr>
              <a:xfrm flipV="1">
                <a:off x="5792828" y="1805941"/>
                <a:ext cx="163473" cy="353508"/>
              </a:xfrm>
              <a:prstGeom prst="line">
                <a:avLst/>
              </a:prstGeom>
              <a:noFill/>
              <a:ln w="19050" cap="flat" cmpd="sng" algn="ctr">
                <a:solidFill>
                  <a:srgbClr val="474746">
                    <a:lumMod val="60000"/>
                    <a:lumOff val="40000"/>
                  </a:srgbClr>
                </a:solidFill>
                <a:prstDash val="solid"/>
              </a:ln>
              <a:effectLst/>
            </p:spPr>
          </p:cxnSp>
          <p:cxnSp>
            <p:nvCxnSpPr>
              <p:cNvPr id="330" name="Straight Connector 329"/>
              <p:cNvCxnSpPr/>
              <p:nvPr/>
            </p:nvCxnSpPr>
            <p:spPr>
              <a:xfrm flipH="1">
                <a:off x="5945915" y="1805905"/>
                <a:ext cx="573756" cy="1"/>
              </a:xfrm>
              <a:prstGeom prst="line">
                <a:avLst/>
              </a:prstGeom>
              <a:noFill/>
              <a:ln w="19050" cap="flat" cmpd="sng" algn="ctr">
                <a:solidFill>
                  <a:srgbClr val="474746">
                    <a:lumMod val="60000"/>
                    <a:lumOff val="40000"/>
                  </a:srgbClr>
                </a:solidFill>
                <a:prstDash val="solid"/>
              </a:ln>
              <a:effectLst/>
            </p:spPr>
          </p:cxnSp>
          <p:sp>
            <p:nvSpPr>
              <p:cNvPr id="331" name="TextBox 330"/>
              <p:cNvSpPr txBox="1"/>
              <p:nvPr/>
            </p:nvSpPr>
            <p:spPr>
              <a:xfrm>
                <a:off x="5874564" y="1600222"/>
                <a:ext cx="825440" cy="27699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IRELAND</a:t>
                </a:r>
              </a:p>
            </p:txBody>
          </p:sp>
        </p:grpSp>
        <p:grpSp>
          <p:nvGrpSpPr>
            <p:cNvPr id="282" name="Group 281"/>
            <p:cNvGrpSpPr/>
            <p:nvPr/>
          </p:nvGrpSpPr>
          <p:grpSpPr>
            <a:xfrm>
              <a:off x="4992441" y="5302493"/>
              <a:ext cx="942682" cy="266185"/>
              <a:chOff x="4688839" y="5215230"/>
              <a:chExt cx="1165804" cy="312152"/>
            </a:xfrm>
          </p:grpSpPr>
          <p:cxnSp>
            <p:nvCxnSpPr>
              <p:cNvPr id="326" name="Straight Connector 325"/>
              <p:cNvCxnSpPr/>
              <p:nvPr/>
            </p:nvCxnSpPr>
            <p:spPr>
              <a:xfrm flipH="1" flipV="1">
                <a:off x="4688839" y="5215230"/>
                <a:ext cx="219703" cy="251157"/>
              </a:xfrm>
              <a:prstGeom prst="line">
                <a:avLst/>
              </a:prstGeom>
              <a:noFill/>
              <a:ln w="19050" cap="flat" cmpd="sng" algn="ctr">
                <a:solidFill>
                  <a:srgbClr val="474746">
                    <a:lumMod val="60000"/>
                    <a:lumOff val="40000"/>
                  </a:srgbClr>
                </a:solidFill>
                <a:prstDash val="solid"/>
              </a:ln>
              <a:effectLst/>
            </p:spPr>
          </p:cxnSp>
          <p:cxnSp>
            <p:nvCxnSpPr>
              <p:cNvPr id="327" name="Straight Connector 326"/>
              <p:cNvCxnSpPr/>
              <p:nvPr/>
            </p:nvCxnSpPr>
            <p:spPr>
              <a:xfrm flipH="1">
                <a:off x="4903462" y="5466388"/>
                <a:ext cx="796137" cy="1"/>
              </a:xfrm>
              <a:prstGeom prst="line">
                <a:avLst/>
              </a:prstGeom>
              <a:noFill/>
              <a:ln w="19050" cap="flat" cmpd="sng" algn="ctr">
                <a:solidFill>
                  <a:srgbClr val="474746">
                    <a:lumMod val="60000"/>
                    <a:lumOff val="40000"/>
                  </a:srgbClr>
                </a:solidFill>
                <a:prstDash val="solid"/>
              </a:ln>
              <a:effectLst/>
            </p:spPr>
          </p:cxnSp>
          <p:sp>
            <p:nvSpPr>
              <p:cNvPr id="328" name="TextBox 327"/>
              <p:cNvSpPr txBox="1"/>
              <p:nvPr/>
            </p:nvSpPr>
            <p:spPr>
              <a:xfrm>
                <a:off x="4841118" y="5250383"/>
                <a:ext cx="1013525" cy="27699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SÃO PAULO</a:t>
                </a:r>
              </a:p>
            </p:txBody>
          </p:sp>
        </p:grpSp>
        <p:sp>
          <p:nvSpPr>
            <p:cNvPr id="283" name="Oval 282"/>
            <p:cNvSpPr/>
            <p:nvPr/>
          </p:nvSpPr>
          <p:spPr>
            <a:xfrm>
              <a:off x="3970857" y="3261926"/>
              <a:ext cx="281583"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rial"/>
                  <a:ea typeface="+mn-ea"/>
                  <a:cs typeface="+mn-cs"/>
                </a:rPr>
                <a:t>3</a:t>
              </a:r>
            </a:p>
          </p:txBody>
        </p:sp>
        <p:sp>
          <p:nvSpPr>
            <p:cNvPr id="284" name="Oval 283"/>
            <p:cNvSpPr/>
            <p:nvPr/>
          </p:nvSpPr>
          <p:spPr>
            <a:xfrm>
              <a:off x="4335429" y="3002205"/>
              <a:ext cx="281583"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rial"/>
                  <a:ea typeface="+mn-ea"/>
                  <a:cs typeface="+mn-cs"/>
                </a:rPr>
                <a:t>2</a:t>
              </a:r>
            </a:p>
          </p:txBody>
        </p:sp>
        <p:sp>
          <p:nvSpPr>
            <p:cNvPr id="285" name="Oval 284"/>
            <p:cNvSpPr/>
            <p:nvPr/>
          </p:nvSpPr>
          <p:spPr>
            <a:xfrm>
              <a:off x="3181638" y="3311950"/>
              <a:ext cx="281583"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rial"/>
                  <a:ea typeface="+mn-ea"/>
                  <a:cs typeface="+mn-cs"/>
                </a:rPr>
                <a:t>3</a:t>
              </a:r>
            </a:p>
          </p:txBody>
        </p:sp>
        <p:sp>
          <p:nvSpPr>
            <p:cNvPr id="286" name="Oval 285"/>
            <p:cNvSpPr/>
            <p:nvPr/>
          </p:nvSpPr>
          <p:spPr>
            <a:xfrm>
              <a:off x="3095875" y="3087067"/>
              <a:ext cx="281583"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rial"/>
                  <a:ea typeface="+mn-ea"/>
                  <a:cs typeface="+mn-cs"/>
                </a:rPr>
                <a:t>3</a:t>
              </a:r>
            </a:p>
          </p:txBody>
        </p:sp>
        <p:sp>
          <p:nvSpPr>
            <p:cNvPr id="287" name="Oval 286"/>
            <p:cNvSpPr/>
            <p:nvPr/>
          </p:nvSpPr>
          <p:spPr>
            <a:xfrm>
              <a:off x="3322430" y="3130484"/>
              <a:ext cx="281583"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350" b="1" kern="0" dirty="0">
                  <a:solidFill>
                    <a:srgbClr val="F7A028"/>
                  </a:solidFill>
                  <a:latin typeface="Arial"/>
                </a:rPr>
                <a:t>3</a:t>
              </a:r>
              <a:endParaRPr kumimoji="0" lang="en-US" sz="1350" b="1" i="0" u="none" strike="noStrike" kern="0" cap="none" spc="0" normalizeH="0" baseline="0" noProof="0" dirty="0">
                <a:ln>
                  <a:noFill/>
                </a:ln>
                <a:solidFill>
                  <a:srgbClr val="F7A028"/>
                </a:solidFill>
                <a:effectLst/>
                <a:uLnTx/>
                <a:uFillTx/>
                <a:latin typeface="Arial"/>
                <a:ea typeface="+mn-ea"/>
                <a:cs typeface="+mn-cs"/>
              </a:endParaRPr>
            </a:p>
          </p:txBody>
        </p:sp>
        <p:sp>
          <p:nvSpPr>
            <p:cNvPr id="288" name="Oval 287"/>
            <p:cNvSpPr/>
            <p:nvPr/>
          </p:nvSpPr>
          <p:spPr>
            <a:xfrm>
              <a:off x="4776439" y="5042593"/>
              <a:ext cx="281583"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rial"/>
                  <a:ea typeface="+mn-ea"/>
                  <a:cs typeface="+mn-cs"/>
                </a:rPr>
                <a:t>3</a:t>
              </a:r>
            </a:p>
          </p:txBody>
        </p:sp>
        <p:sp>
          <p:nvSpPr>
            <p:cNvPr id="289" name="Rectangle 288"/>
            <p:cNvSpPr/>
            <p:nvPr/>
          </p:nvSpPr>
          <p:spPr>
            <a:xfrm>
              <a:off x="2152554" y="5001061"/>
              <a:ext cx="1323275" cy="270918"/>
            </a:xfrm>
            <a:prstGeom prst="rect">
              <a:avLst/>
            </a:prstGeom>
            <a:solidFill>
              <a:srgbClr val="FFFFFF"/>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Arial"/>
                <a:ea typeface="+mn-ea"/>
                <a:cs typeface="+mn-cs"/>
              </a:endParaRPr>
            </a:p>
          </p:txBody>
        </p:sp>
        <p:sp>
          <p:nvSpPr>
            <p:cNvPr id="290" name="Rectangle 289"/>
            <p:cNvSpPr/>
            <p:nvPr/>
          </p:nvSpPr>
          <p:spPr>
            <a:xfrm>
              <a:off x="2181415" y="5369180"/>
              <a:ext cx="1294414" cy="341170"/>
            </a:xfrm>
            <a:prstGeom prst="rect">
              <a:avLst/>
            </a:prstGeom>
            <a:solidFill>
              <a:srgbClr val="F8FFFA"/>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Arial"/>
                <a:ea typeface="+mn-ea"/>
                <a:cs typeface="+mn-cs"/>
              </a:endParaRPr>
            </a:p>
          </p:txBody>
        </p:sp>
        <p:sp>
          <p:nvSpPr>
            <p:cNvPr id="291" name="TextBox 290"/>
            <p:cNvSpPr txBox="1"/>
            <p:nvPr/>
          </p:nvSpPr>
          <p:spPr>
            <a:xfrm>
              <a:off x="2094181" y="4896171"/>
              <a:ext cx="2423875" cy="507831"/>
            </a:xfrm>
            <a:prstGeom prst="rect">
              <a:avLst/>
            </a:prstGeom>
            <a:noFill/>
          </p:spPr>
          <p:txBody>
            <a:bodyPr wrap="squar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474746"/>
                  </a:solidFill>
                  <a:effectLst/>
                  <a:uLnTx/>
                  <a:uFillTx/>
                </a:rPr>
                <a:t>Region</a:t>
              </a:r>
              <a:r>
                <a:rPr kumimoji="0" lang="en-US" sz="1350" b="0" i="0" u="none" strike="noStrike" kern="0" cap="none" spc="0" normalizeH="0" noProof="0" dirty="0">
                  <a:ln>
                    <a:noFill/>
                  </a:ln>
                  <a:solidFill>
                    <a:srgbClr val="474746"/>
                  </a:solidFill>
                  <a:effectLst/>
                  <a:uLnTx/>
                  <a:uFillTx/>
                </a:rPr>
                <a:t> and n</a:t>
              </a:r>
              <a:r>
                <a:rPr kumimoji="0" lang="en-US" sz="1350" b="0" i="0" u="none" strike="noStrike" kern="0" cap="none" spc="0" normalizeH="0" baseline="0" noProof="0" dirty="0">
                  <a:ln>
                    <a:noFill/>
                  </a:ln>
                  <a:solidFill>
                    <a:srgbClr val="474746"/>
                  </a:solidFill>
                  <a:effectLst/>
                  <a:uLnTx/>
                  <a:uFillTx/>
                </a:rPr>
                <a:t>umber of Availability Zones</a:t>
              </a:r>
            </a:p>
          </p:txBody>
        </p:sp>
        <p:sp>
          <p:nvSpPr>
            <p:cNvPr id="292" name="Oval 291"/>
            <p:cNvSpPr/>
            <p:nvPr/>
          </p:nvSpPr>
          <p:spPr>
            <a:xfrm>
              <a:off x="8356769" y="4383798"/>
              <a:ext cx="281583"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350" b="1" kern="0" dirty="0">
                  <a:solidFill>
                    <a:srgbClr val="F7A028"/>
                  </a:solidFill>
                  <a:latin typeface="Arial"/>
                </a:rPr>
                <a:t>3</a:t>
              </a:r>
              <a:endParaRPr kumimoji="0" lang="en-US" sz="1350" b="1" i="0" u="none" strike="noStrike" kern="0" cap="none" spc="0" normalizeH="0" baseline="0" noProof="0" dirty="0">
                <a:ln>
                  <a:noFill/>
                </a:ln>
                <a:solidFill>
                  <a:srgbClr val="F7A028"/>
                </a:solidFill>
                <a:effectLst/>
                <a:uLnTx/>
                <a:uFillTx/>
                <a:latin typeface="Arial"/>
                <a:ea typeface="+mn-ea"/>
                <a:cs typeface="+mn-cs"/>
              </a:endParaRPr>
            </a:p>
          </p:txBody>
        </p:sp>
        <p:sp>
          <p:nvSpPr>
            <p:cNvPr id="293" name="Oval 292"/>
            <p:cNvSpPr/>
            <p:nvPr/>
          </p:nvSpPr>
          <p:spPr>
            <a:xfrm>
              <a:off x="7778835" y="3897830"/>
              <a:ext cx="281583"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rial"/>
                  <a:ea typeface="+mn-ea"/>
                  <a:cs typeface="+mn-cs"/>
                </a:rPr>
                <a:t>2</a:t>
              </a:r>
            </a:p>
          </p:txBody>
        </p:sp>
        <p:sp>
          <p:nvSpPr>
            <p:cNvPr id="294" name="Oval 293"/>
            <p:cNvSpPr/>
            <p:nvPr/>
          </p:nvSpPr>
          <p:spPr>
            <a:xfrm>
              <a:off x="9280207" y="3422491"/>
              <a:ext cx="281583"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350" b="1" kern="0" dirty="0">
                  <a:solidFill>
                    <a:srgbClr val="F7A028"/>
                  </a:solidFill>
                  <a:latin typeface="Arial"/>
                </a:rPr>
                <a:t>4</a:t>
              </a:r>
              <a:endParaRPr kumimoji="0" lang="en-US" sz="1350" b="1" i="0" u="none" strike="noStrike" kern="0" cap="none" spc="0" normalizeH="0" baseline="0" noProof="0" dirty="0">
                <a:ln>
                  <a:noFill/>
                </a:ln>
                <a:solidFill>
                  <a:srgbClr val="F7A028"/>
                </a:solidFill>
                <a:effectLst/>
                <a:uLnTx/>
                <a:uFillTx/>
                <a:latin typeface="Arial"/>
                <a:ea typeface="+mn-ea"/>
                <a:cs typeface="+mn-cs"/>
              </a:endParaRPr>
            </a:p>
          </p:txBody>
        </p:sp>
        <p:sp>
          <p:nvSpPr>
            <p:cNvPr id="295" name="Oval 294"/>
            <p:cNvSpPr/>
            <p:nvPr/>
          </p:nvSpPr>
          <p:spPr>
            <a:xfrm>
              <a:off x="8944795" y="3306247"/>
              <a:ext cx="281583"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rial"/>
                  <a:ea typeface="+mn-ea"/>
                  <a:cs typeface="+mn-cs"/>
                </a:rPr>
                <a:t>2</a:t>
              </a:r>
            </a:p>
          </p:txBody>
        </p:sp>
        <p:sp>
          <p:nvSpPr>
            <p:cNvPr id="296" name="Oval 295"/>
            <p:cNvSpPr/>
            <p:nvPr/>
          </p:nvSpPr>
          <p:spPr>
            <a:xfrm>
              <a:off x="8692558" y="3130484"/>
              <a:ext cx="281583"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rial"/>
                  <a:ea typeface="+mn-ea"/>
                  <a:cs typeface="+mn-cs"/>
                </a:rPr>
                <a:t>2</a:t>
              </a:r>
            </a:p>
          </p:txBody>
        </p:sp>
        <p:sp>
          <p:nvSpPr>
            <p:cNvPr id="297" name="Oval 296"/>
            <p:cNvSpPr/>
            <p:nvPr/>
          </p:nvSpPr>
          <p:spPr>
            <a:xfrm>
              <a:off x="9529725" y="5219707"/>
              <a:ext cx="281583"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rial"/>
                  <a:ea typeface="+mn-ea"/>
                  <a:cs typeface="+mn-cs"/>
                </a:rPr>
                <a:t>3</a:t>
              </a:r>
            </a:p>
          </p:txBody>
        </p:sp>
        <p:sp>
          <p:nvSpPr>
            <p:cNvPr id="298" name="Oval 297"/>
            <p:cNvSpPr/>
            <p:nvPr/>
          </p:nvSpPr>
          <p:spPr>
            <a:xfrm>
              <a:off x="6116822" y="2926121"/>
              <a:ext cx="281583"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rial"/>
                  <a:ea typeface="+mn-ea"/>
                  <a:cs typeface="+mn-cs"/>
                </a:rPr>
                <a:t>3</a:t>
              </a:r>
            </a:p>
          </p:txBody>
        </p:sp>
        <p:sp>
          <p:nvSpPr>
            <p:cNvPr id="299" name="Oval 298"/>
            <p:cNvSpPr/>
            <p:nvPr/>
          </p:nvSpPr>
          <p:spPr>
            <a:xfrm>
              <a:off x="5694162" y="2702482"/>
              <a:ext cx="281583"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rial"/>
                  <a:ea typeface="+mn-ea"/>
                  <a:cs typeface="+mn-cs"/>
                </a:rPr>
                <a:t>3</a:t>
              </a:r>
            </a:p>
          </p:txBody>
        </p:sp>
        <p:sp>
          <p:nvSpPr>
            <p:cNvPr id="300" name="Oval 299"/>
            <p:cNvSpPr/>
            <p:nvPr/>
          </p:nvSpPr>
          <p:spPr>
            <a:xfrm>
              <a:off x="5867978" y="2842768"/>
              <a:ext cx="281583"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rial"/>
                  <a:ea typeface="+mn-ea"/>
                  <a:cs typeface="+mn-cs"/>
                </a:rPr>
                <a:t>3</a:t>
              </a:r>
            </a:p>
          </p:txBody>
        </p:sp>
        <p:cxnSp>
          <p:nvCxnSpPr>
            <p:cNvPr id="301" name="Straight Connector 300"/>
            <p:cNvCxnSpPr/>
            <p:nvPr/>
          </p:nvCxnSpPr>
          <p:spPr>
            <a:xfrm flipH="1">
              <a:off x="4409418" y="3342730"/>
              <a:ext cx="288109" cy="0"/>
            </a:xfrm>
            <a:prstGeom prst="line">
              <a:avLst/>
            </a:prstGeom>
            <a:noFill/>
            <a:ln w="19050" cap="flat" cmpd="sng" algn="ctr">
              <a:solidFill>
                <a:srgbClr val="474746">
                  <a:lumMod val="60000"/>
                  <a:lumOff val="40000"/>
                </a:srgbClr>
              </a:solidFill>
              <a:prstDash val="solid"/>
            </a:ln>
            <a:effectLst/>
          </p:spPr>
        </p:cxnSp>
        <p:cxnSp>
          <p:nvCxnSpPr>
            <p:cNvPr id="303" name="Straight Connector 302"/>
            <p:cNvCxnSpPr/>
            <p:nvPr/>
          </p:nvCxnSpPr>
          <p:spPr>
            <a:xfrm flipH="1">
              <a:off x="6555612" y="2503792"/>
              <a:ext cx="199054" cy="162028"/>
            </a:xfrm>
            <a:prstGeom prst="line">
              <a:avLst/>
            </a:prstGeom>
            <a:noFill/>
            <a:ln w="19050" cap="flat" cmpd="sng" algn="ctr">
              <a:solidFill>
                <a:srgbClr val="474746">
                  <a:lumMod val="60000"/>
                  <a:lumOff val="40000"/>
                </a:srgbClr>
              </a:solidFill>
              <a:prstDash val="solid"/>
            </a:ln>
            <a:effectLst/>
          </p:spPr>
        </p:cxnSp>
        <p:sp>
          <p:nvSpPr>
            <p:cNvPr id="304" name="TextBox 303"/>
            <p:cNvSpPr txBox="1"/>
            <p:nvPr/>
          </p:nvSpPr>
          <p:spPr>
            <a:xfrm>
              <a:off x="5866778" y="3827955"/>
              <a:ext cx="1441728" cy="236208"/>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BAHRAIN (Coming soon)</a:t>
              </a:r>
            </a:p>
          </p:txBody>
        </p:sp>
        <p:grpSp>
          <p:nvGrpSpPr>
            <p:cNvPr id="305" name="Group 304"/>
            <p:cNvGrpSpPr/>
            <p:nvPr/>
          </p:nvGrpSpPr>
          <p:grpSpPr>
            <a:xfrm>
              <a:off x="5932871" y="3893782"/>
              <a:ext cx="1337043" cy="141285"/>
              <a:chOff x="4294498" y="2632272"/>
              <a:chExt cx="1240129" cy="124263"/>
            </a:xfrm>
          </p:grpSpPr>
          <p:cxnSp>
            <p:nvCxnSpPr>
              <p:cNvPr id="324" name="Straight Connector 323"/>
              <p:cNvCxnSpPr/>
              <p:nvPr/>
            </p:nvCxnSpPr>
            <p:spPr>
              <a:xfrm flipH="1">
                <a:off x="5440680" y="2632272"/>
                <a:ext cx="93947" cy="124263"/>
              </a:xfrm>
              <a:prstGeom prst="line">
                <a:avLst/>
              </a:prstGeom>
              <a:noFill/>
              <a:ln w="19050" cap="flat" cmpd="sng" algn="ctr">
                <a:solidFill>
                  <a:srgbClr val="474746">
                    <a:lumMod val="60000"/>
                    <a:lumOff val="40000"/>
                  </a:srgbClr>
                </a:solidFill>
                <a:prstDash val="solid"/>
              </a:ln>
              <a:effectLst/>
            </p:spPr>
          </p:cxnSp>
          <p:cxnSp>
            <p:nvCxnSpPr>
              <p:cNvPr id="325" name="Straight Connector 324"/>
              <p:cNvCxnSpPr/>
              <p:nvPr/>
            </p:nvCxnSpPr>
            <p:spPr>
              <a:xfrm flipH="1" flipV="1">
                <a:off x="4294498" y="2753108"/>
                <a:ext cx="1151741" cy="1"/>
              </a:xfrm>
              <a:prstGeom prst="line">
                <a:avLst/>
              </a:prstGeom>
              <a:noFill/>
              <a:ln w="19050" cap="flat" cmpd="sng" algn="ctr">
                <a:solidFill>
                  <a:srgbClr val="474746">
                    <a:lumMod val="60000"/>
                    <a:lumOff val="40000"/>
                  </a:srgbClr>
                </a:solidFill>
                <a:prstDash val="solid"/>
              </a:ln>
              <a:effectLst/>
            </p:spPr>
          </p:cxnSp>
        </p:grpSp>
        <p:grpSp>
          <p:nvGrpSpPr>
            <p:cNvPr id="306" name="Group 305"/>
            <p:cNvGrpSpPr/>
            <p:nvPr/>
          </p:nvGrpSpPr>
          <p:grpSpPr>
            <a:xfrm>
              <a:off x="8860336" y="4043868"/>
              <a:ext cx="1700498" cy="139119"/>
              <a:chOff x="7016342" y="2691827"/>
              <a:chExt cx="1577239" cy="122358"/>
            </a:xfrm>
          </p:grpSpPr>
          <p:cxnSp>
            <p:nvCxnSpPr>
              <p:cNvPr id="322" name="Straight Connector 321"/>
              <p:cNvCxnSpPr/>
              <p:nvPr/>
            </p:nvCxnSpPr>
            <p:spPr>
              <a:xfrm>
                <a:off x="7016342" y="2691827"/>
                <a:ext cx="142140" cy="122358"/>
              </a:xfrm>
              <a:prstGeom prst="line">
                <a:avLst/>
              </a:prstGeom>
              <a:noFill/>
              <a:ln w="19050" cap="flat" cmpd="sng" algn="ctr">
                <a:solidFill>
                  <a:srgbClr val="474746">
                    <a:lumMod val="60000"/>
                    <a:lumOff val="40000"/>
                  </a:srgbClr>
                </a:solidFill>
                <a:prstDash val="solid"/>
              </a:ln>
              <a:effectLst/>
            </p:spPr>
          </p:cxnSp>
          <p:cxnSp>
            <p:nvCxnSpPr>
              <p:cNvPr id="323" name="Straight Connector 322"/>
              <p:cNvCxnSpPr/>
              <p:nvPr/>
            </p:nvCxnSpPr>
            <p:spPr>
              <a:xfrm flipH="1">
                <a:off x="7158484" y="2811183"/>
                <a:ext cx="1435097" cy="1"/>
              </a:xfrm>
              <a:prstGeom prst="line">
                <a:avLst/>
              </a:prstGeom>
              <a:noFill/>
              <a:ln w="19050" cap="flat" cmpd="sng" algn="ctr">
                <a:solidFill>
                  <a:srgbClr val="474746">
                    <a:lumMod val="60000"/>
                    <a:lumOff val="40000"/>
                  </a:srgbClr>
                </a:solidFill>
                <a:prstDash val="solid"/>
              </a:ln>
              <a:effectLst/>
            </p:spPr>
          </p:cxnSp>
        </p:grpSp>
        <p:sp>
          <p:nvSpPr>
            <p:cNvPr id="307" name="TextBox 306"/>
            <p:cNvSpPr txBox="1"/>
            <p:nvPr/>
          </p:nvSpPr>
          <p:spPr>
            <a:xfrm>
              <a:off x="8999208" y="3987036"/>
              <a:ext cx="1624925" cy="236208"/>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HONG KONG (Coming soon)</a:t>
              </a:r>
            </a:p>
          </p:txBody>
        </p:sp>
        <p:sp>
          <p:nvSpPr>
            <p:cNvPr id="309" name="TextBox 308"/>
            <p:cNvSpPr txBox="1"/>
            <p:nvPr/>
          </p:nvSpPr>
          <p:spPr>
            <a:xfrm>
              <a:off x="6705820" y="2304913"/>
              <a:ext cx="1412346" cy="236208"/>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SWEDEN (Coming soon)</a:t>
              </a:r>
            </a:p>
          </p:txBody>
        </p:sp>
        <p:cxnSp>
          <p:nvCxnSpPr>
            <p:cNvPr id="310" name="Straight Connector 309"/>
            <p:cNvCxnSpPr/>
            <p:nvPr/>
          </p:nvCxnSpPr>
          <p:spPr>
            <a:xfrm flipV="1">
              <a:off x="4693731" y="2550240"/>
              <a:ext cx="14979" cy="792492"/>
            </a:xfrm>
            <a:prstGeom prst="line">
              <a:avLst/>
            </a:prstGeom>
            <a:noFill/>
            <a:ln w="19050" cap="flat" cmpd="sng" algn="ctr">
              <a:solidFill>
                <a:srgbClr val="474746">
                  <a:lumMod val="60000"/>
                  <a:lumOff val="40000"/>
                </a:srgbClr>
              </a:solidFill>
              <a:prstDash val="solid"/>
            </a:ln>
            <a:effectLst/>
          </p:spPr>
        </p:cxnSp>
        <p:sp>
          <p:nvSpPr>
            <p:cNvPr id="311" name="TextBox 310"/>
            <p:cNvSpPr txBox="1"/>
            <p:nvPr/>
          </p:nvSpPr>
          <p:spPr>
            <a:xfrm>
              <a:off x="4665614" y="2077822"/>
              <a:ext cx="1135666" cy="498662"/>
            </a:xfrm>
            <a:prstGeom prst="rect">
              <a:avLst/>
            </a:prstGeom>
            <a:noFill/>
          </p:spPr>
          <p:txBody>
            <a:bodyPr wrap="squar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AWS GOVCLOUD (US-EAST)</a:t>
              </a:r>
            </a:p>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(Coming soon)</a:t>
              </a:r>
            </a:p>
          </p:txBody>
        </p:sp>
        <p:cxnSp>
          <p:nvCxnSpPr>
            <p:cNvPr id="312" name="Straight Connector 311"/>
            <p:cNvCxnSpPr/>
            <p:nvPr/>
          </p:nvCxnSpPr>
          <p:spPr>
            <a:xfrm flipH="1">
              <a:off x="4707021" y="2539556"/>
              <a:ext cx="1108993" cy="10349"/>
            </a:xfrm>
            <a:prstGeom prst="line">
              <a:avLst/>
            </a:prstGeom>
            <a:noFill/>
            <a:ln w="19050" cap="flat" cmpd="sng" algn="ctr">
              <a:solidFill>
                <a:srgbClr val="474746">
                  <a:lumMod val="60000"/>
                  <a:lumOff val="40000"/>
                </a:srgbClr>
              </a:solidFill>
              <a:prstDash val="solid"/>
            </a:ln>
            <a:effectLst/>
          </p:spPr>
        </p:cxnSp>
        <p:cxnSp>
          <p:nvCxnSpPr>
            <p:cNvPr id="314" name="Straight Connector 313"/>
            <p:cNvCxnSpPr/>
            <p:nvPr/>
          </p:nvCxnSpPr>
          <p:spPr>
            <a:xfrm flipH="1">
              <a:off x="6754667" y="2497393"/>
              <a:ext cx="1252795" cy="0"/>
            </a:xfrm>
            <a:prstGeom prst="line">
              <a:avLst/>
            </a:prstGeom>
            <a:noFill/>
            <a:ln w="19050" cap="flat" cmpd="sng" algn="ctr">
              <a:solidFill>
                <a:srgbClr val="474746">
                  <a:lumMod val="60000"/>
                  <a:lumOff val="40000"/>
                </a:srgbClr>
              </a:solidFill>
              <a:prstDash val="solid"/>
            </a:ln>
            <a:effectLst/>
          </p:spPr>
        </p:cxnSp>
        <p:sp>
          <p:nvSpPr>
            <p:cNvPr id="315" name="Oval 314"/>
            <p:cNvSpPr/>
            <p:nvPr/>
          </p:nvSpPr>
          <p:spPr>
            <a:xfrm>
              <a:off x="4152368" y="3174921"/>
              <a:ext cx="281583" cy="296950"/>
            </a:xfrm>
            <a:prstGeom prst="ellipse">
              <a:avLst/>
            </a:prstGeom>
            <a:solidFill>
              <a:srgbClr val="F8FFFA"/>
            </a:solidFill>
            <a:ln w="28575" cap="flat" cmpd="sng" algn="ctr">
              <a:solidFill>
                <a:srgbClr val="34D4AB"/>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srgbClr val="F7A028"/>
                </a:solidFill>
                <a:effectLst/>
                <a:uLnTx/>
                <a:uFillTx/>
                <a:latin typeface="Arial"/>
                <a:ea typeface="+mn-ea"/>
                <a:cs typeface="+mn-cs"/>
              </a:endParaRPr>
            </a:p>
          </p:txBody>
        </p:sp>
        <p:sp>
          <p:nvSpPr>
            <p:cNvPr id="316" name="Oval 315"/>
            <p:cNvSpPr/>
            <p:nvPr/>
          </p:nvSpPr>
          <p:spPr>
            <a:xfrm>
              <a:off x="4175810" y="3346948"/>
              <a:ext cx="281583"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rial"/>
                  <a:ea typeface="+mn-ea"/>
                  <a:cs typeface="+mn-cs"/>
                </a:rPr>
                <a:t>6</a:t>
              </a:r>
            </a:p>
          </p:txBody>
        </p:sp>
        <p:sp>
          <p:nvSpPr>
            <p:cNvPr id="317" name="Oval 316"/>
            <p:cNvSpPr/>
            <p:nvPr/>
          </p:nvSpPr>
          <p:spPr>
            <a:xfrm>
              <a:off x="7200231" y="3664694"/>
              <a:ext cx="281583" cy="296950"/>
            </a:xfrm>
            <a:prstGeom prst="ellipse">
              <a:avLst/>
            </a:prstGeom>
            <a:solidFill>
              <a:srgbClr val="F8FFFA"/>
            </a:solidFill>
            <a:ln w="28575" cap="flat" cmpd="sng" algn="ctr">
              <a:solidFill>
                <a:srgbClr val="34D4AB"/>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srgbClr val="F7A028"/>
                </a:solidFill>
                <a:effectLst/>
                <a:uLnTx/>
                <a:uFillTx/>
                <a:latin typeface="Arial"/>
                <a:ea typeface="+mn-ea"/>
                <a:cs typeface="+mn-cs"/>
              </a:endParaRPr>
            </a:p>
          </p:txBody>
        </p:sp>
        <p:sp>
          <p:nvSpPr>
            <p:cNvPr id="319" name="Oval 318"/>
            <p:cNvSpPr/>
            <p:nvPr/>
          </p:nvSpPr>
          <p:spPr>
            <a:xfrm>
              <a:off x="8651851" y="3813169"/>
              <a:ext cx="281583" cy="296950"/>
            </a:xfrm>
            <a:prstGeom prst="ellipse">
              <a:avLst/>
            </a:prstGeom>
            <a:solidFill>
              <a:srgbClr val="F8FFFA"/>
            </a:solidFill>
            <a:ln w="28575" cap="flat" cmpd="sng" algn="ctr">
              <a:solidFill>
                <a:srgbClr val="34D4AB"/>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srgbClr val="F7A028"/>
                </a:solidFill>
                <a:effectLst/>
                <a:uLnTx/>
                <a:uFillTx/>
                <a:latin typeface="Arial"/>
                <a:ea typeface="+mn-ea"/>
                <a:cs typeface="+mn-cs"/>
              </a:endParaRPr>
            </a:p>
          </p:txBody>
        </p:sp>
        <p:sp>
          <p:nvSpPr>
            <p:cNvPr id="320" name="Oval 319"/>
            <p:cNvSpPr/>
            <p:nvPr/>
          </p:nvSpPr>
          <p:spPr>
            <a:xfrm>
              <a:off x="6331202" y="2539556"/>
              <a:ext cx="281583" cy="296950"/>
            </a:xfrm>
            <a:prstGeom prst="ellipse">
              <a:avLst/>
            </a:prstGeom>
            <a:solidFill>
              <a:srgbClr val="F8FFFA"/>
            </a:solidFill>
            <a:ln w="28575" cap="flat" cmpd="sng" algn="ctr">
              <a:solidFill>
                <a:srgbClr val="34D4AB"/>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1" i="0" u="none" strike="noStrike" kern="0" cap="none" spc="0" normalizeH="0" baseline="0" noProof="0" dirty="0">
                <a:ln>
                  <a:noFill/>
                </a:ln>
                <a:solidFill>
                  <a:srgbClr val="F7A028"/>
                </a:solidFill>
                <a:effectLst/>
                <a:uLnTx/>
                <a:uFillTx/>
                <a:latin typeface="Arial"/>
                <a:ea typeface="+mn-ea"/>
                <a:cs typeface="+mn-cs"/>
              </a:endParaRPr>
            </a:p>
          </p:txBody>
        </p:sp>
        <p:sp>
          <p:nvSpPr>
            <p:cNvPr id="321" name="TextBox 320"/>
            <p:cNvSpPr txBox="1"/>
            <p:nvPr/>
          </p:nvSpPr>
          <p:spPr>
            <a:xfrm>
              <a:off x="2094181" y="5413107"/>
              <a:ext cx="2682257" cy="300082"/>
            </a:xfrm>
            <a:prstGeom prst="rect">
              <a:avLst/>
            </a:prstGeom>
            <a:noFill/>
          </p:spPr>
          <p:txBody>
            <a:bodyPr wrap="squar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474746"/>
                  </a:solidFill>
                  <a:effectLst/>
                  <a:uLnTx/>
                  <a:uFillTx/>
                </a:rPr>
                <a:t>New region coming soon</a:t>
              </a:r>
            </a:p>
          </p:txBody>
        </p:sp>
        <p:cxnSp>
          <p:nvCxnSpPr>
            <p:cNvPr id="112" name="Straight Connector 111"/>
            <p:cNvCxnSpPr/>
            <p:nvPr/>
          </p:nvCxnSpPr>
          <p:spPr>
            <a:xfrm flipV="1">
              <a:off x="8372255" y="3437357"/>
              <a:ext cx="125123" cy="94398"/>
            </a:xfrm>
            <a:prstGeom prst="line">
              <a:avLst/>
            </a:prstGeom>
            <a:noFill/>
            <a:ln w="19050" cap="flat" cmpd="sng" algn="ctr">
              <a:solidFill>
                <a:srgbClr val="474746">
                  <a:lumMod val="60000"/>
                  <a:lumOff val="40000"/>
                </a:srgbClr>
              </a:solidFill>
              <a:prstDash val="solid"/>
            </a:ln>
            <a:effectLst/>
          </p:spPr>
        </p:cxnSp>
        <p:sp>
          <p:nvSpPr>
            <p:cNvPr id="113" name="TextBox 112"/>
            <p:cNvSpPr txBox="1"/>
            <p:nvPr/>
          </p:nvSpPr>
          <p:spPr>
            <a:xfrm>
              <a:off x="7703997" y="3360767"/>
              <a:ext cx="620683"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NINGXIA </a:t>
              </a:r>
            </a:p>
          </p:txBody>
        </p:sp>
        <p:cxnSp>
          <p:nvCxnSpPr>
            <p:cNvPr id="114" name="Straight Connector 113"/>
            <p:cNvCxnSpPr/>
            <p:nvPr/>
          </p:nvCxnSpPr>
          <p:spPr>
            <a:xfrm flipH="1" flipV="1">
              <a:off x="7777447" y="3532633"/>
              <a:ext cx="594808" cy="1"/>
            </a:xfrm>
            <a:prstGeom prst="line">
              <a:avLst/>
            </a:prstGeom>
            <a:noFill/>
            <a:ln w="19050" cap="flat" cmpd="sng" algn="ctr">
              <a:solidFill>
                <a:srgbClr val="474746">
                  <a:lumMod val="60000"/>
                  <a:lumOff val="40000"/>
                </a:srgbClr>
              </a:solidFill>
              <a:prstDash val="solid"/>
            </a:ln>
            <a:effectLst/>
          </p:spPr>
        </p:cxnSp>
        <p:sp>
          <p:nvSpPr>
            <p:cNvPr id="115" name="Oval 114"/>
            <p:cNvSpPr/>
            <p:nvPr/>
          </p:nvSpPr>
          <p:spPr>
            <a:xfrm>
              <a:off x="8459937" y="3257420"/>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350" b="1" kern="0" dirty="0">
                  <a:solidFill>
                    <a:srgbClr val="F7A028"/>
                  </a:solidFill>
                  <a:latin typeface="Arial"/>
                </a:rPr>
                <a:t>3</a:t>
              </a:r>
              <a:endParaRPr kumimoji="0" lang="en-US" sz="1350" b="1" i="0" u="none" strike="noStrike" kern="0" cap="none" spc="0" normalizeH="0" baseline="0" noProof="0" dirty="0">
                <a:ln>
                  <a:noFill/>
                </a:ln>
                <a:solidFill>
                  <a:srgbClr val="F7A028"/>
                </a:solidFill>
                <a:effectLst/>
                <a:uLnTx/>
                <a:uFillTx/>
                <a:latin typeface="Arial"/>
                <a:ea typeface="+mn-ea"/>
                <a:cs typeface="+mn-cs"/>
              </a:endParaRPr>
            </a:p>
          </p:txBody>
        </p:sp>
      </p:grpSp>
      <p:sp>
        <p:nvSpPr>
          <p:cNvPr id="116" name="Oval 115"/>
          <p:cNvSpPr/>
          <p:nvPr/>
        </p:nvSpPr>
        <p:spPr>
          <a:xfrm>
            <a:off x="9018954" y="3584716"/>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rial"/>
                <a:ea typeface="+mn-ea"/>
                <a:cs typeface="+mn-cs"/>
              </a:rPr>
              <a:t>1</a:t>
            </a:r>
          </a:p>
        </p:txBody>
      </p:sp>
      <p:cxnSp>
        <p:nvCxnSpPr>
          <p:cNvPr id="117" name="Straight Connector 116"/>
          <p:cNvCxnSpPr>
            <a:stCxn id="116" idx="5"/>
          </p:cNvCxnSpPr>
          <p:nvPr/>
        </p:nvCxnSpPr>
        <p:spPr>
          <a:xfrm>
            <a:off x="9259246" y="3838179"/>
            <a:ext cx="129846" cy="129546"/>
          </a:xfrm>
          <a:prstGeom prst="line">
            <a:avLst/>
          </a:prstGeom>
          <a:noFill/>
          <a:ln w="19050" cap="flat" cmpd="sng" algn="ctr">
            <a:solidFill>
              <a:srgbClr val="474746">
                <a:lumMod val="60000"/>
                <a:lumOff val="40000"/>
              </a:srgbClr>
            </a:solidFill>
            <a:prstDash val="solid"/>
          </a:ln>
          <a:effectLst/>
        </p:spPr>
      </p:cxnSp>
      <p:cxnSp>
        <p:nvCxnSpPr>
          <p:cNvPr id="118" name="Straight Connector 117"/>
          <p:cNvCxnSpPr/>
          <p:nvPr/>
        </p:nvCxnSpPr>
        <p:spPr>
          <a:xfrm flipH="1">
            <a:off x="9381777" y="3957892"/>
            <a:ext cx="463841" cy="1"/>
          </a:xfrm>
          <a:prstGeom prst="line">
            <a:avLst/>
          </a:prstGeom>
          <a:noFill/>
          <a:ln w="19050" cap="flat" cmpd="sng" algn="ctr">
            <a:solidFill>
              <a:srgbClr val="474746">
                <a:lumMod val="60000"/>
                <a:lumOff val="40000"/>
              </a:srgbClr>
            </a:solidFill>
            <a:prstDash val="solid"/>
          </a:ln>
          <a:effectLst/>
        </p:spPr>
      </p:cxnSp>
      <p:sp>
        <p:nvSpPr>
          <p:cNvPr id="119" name="TextBox 118"/>
          <p:cNvSpPr txBox="1"/>
          <p:nvPr/>
        </p:nvSpPr>
        <p:spPr>
          <a:xfrm>
            <a:off x="9313898" y="3789242"/>
            <a:ext cx="534121"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lang="en-US" sz="750" b="1" kern="0" dirty="0">
                <a:solidFill>
                  <a:srgbClr val="474746"/>
                </a:solidFill>
                <a:latin typeface="Arial Rounded MT Bold" panose="020F0704030504030204" pitchFamily="34" charset="0"/>
              </a:rPr>
              <a:t>OSAKA</a:t>
            </a:r>
            <a:endPar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endParaRPr>
          </a:p>
        </p:txBody>
      </p:sp>
      <p:cxnSp>
        <p:nvCxnSpPr>
          <p:cNvPr id="120" name="Straight Connector 119"/>
          <p:cNvCxnSpPr/>
          <p:nvPr/>
        </p:nvCxnSpPr>
        <p:spPr>
          <a:xfrm flipV="1">
            <a:off x="5783184" y="3323526"/>
            <a:ext cx="268835" cy="112865"/>
          </a:xfrm>
          <a:prstGeom prst="line">
            <a:avLst/>
          </a:prstGeom>
          <a:noFill/>
          <a:ln w="19050" cap="flat" cmpd="sng" algn="ctr">
            <a:solidFill>
              <a:srgbClr val="474746">
                <a:lumMod val="60000"/>
                <a:lumOff val="40000"/>
              </a:srgbClr>
            </a:solidFill>
            <a:prstDash val="solid"/>
          </a:ln>
          <a:effectLst/>
        </p:spPr>
      </p:cxnSp>
      <p:sp>
        <p:nvSpPr>
          <p:cNvPr id="121" name="TextBox 120"/>
          <p:cNvSpPr txBox="1"/>
          <p:nvPr/>
        </p:nvSpPr>
        <p:spPr>
          <a:xfrm>
            <a:off x="5301961" y="3226014"/>
            <a:ext cx="481222"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PARIS</a:t>
            </a:r>
          </a:p>
        </p:txBody>
      </p:sp>
      <p:sp>
        <p:nvSpPr>
          <p:cNvPr id="122" name="Oval 121"/>
          <p:cNvSpPr/>
          <p:nvPr/>
        </p:nvSpPr>
        <p:spPr>
          <a:xfrm>
            <a:off x="5942637" y="3067542"/>
            <a:ext cx="281520" cy="296950"/>
          </a:xfrm>
          <a:prstGeom prst="ellipse">
            <a:avLst/>
          </a:prstGeom>
          <a:solidFill>
            <a:srgbClr val="FFE9D0"/>
          </a:solidFill>
          <a:ln w="28575" cap="flat" cmpd="sng" algn="ctr">
            <a:solidFill>
              <a:srgbClr val="FCB238"/>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7A028"/>
                </a:solidFill>
                <a:effectLst/>
                <a:uLnTx/>
                <a:uFillTx/>
                <a:latin typeface="Arial"/>
                <a:ea typeface="+mn-ea"/>
                <a:cs typeface="+mn-cs"/>
              </a:rPr>
              <a:t>3</a:t>
            </a:r>
          </a:p>
        </p:txBody>
      </p:sp>
      <p:cxnSp>
        <p:nvCxnSpPr>
          <p:cNvPr id="124" name="Straight Connector 123"/>
          <p:cNvCxnSpPr/>
          <p:nvPr/>
        </p:nvCxnSpPr>
        <p:spPr>
          <a:xfrm flipH="1">
            <a:off x="5302347" y="3437874"/>
            <a:ext cx="483108" cy="361"/>
          </a:xfrm>
          <a:prstGeom prst="line">
            <a:avLst/>
          </a:prstGeom>
          <a:noFill/>
          <a:ln w="19050" cap="flat" cmpd="sng" algn="ctr">
            <a:solidFill>
              <a:srgbClr val="474746">
                <a:lumMod val="60000"/>
                <a:lumOff val="40000"/>
              </a:srgbClr>
            </a:solidFill>
            <a:prstDash val="solid"/>
          </a:ln>
          <a:effectLst/>
        </p:spPr>
      </p:cxnSp>
      <p:cxnSp>
        <p:nvCxnSpPr>
          <p:cNvPr id="125" name="Straight Connector 124"/>
          <p:cNvCxnSpPr/>
          <p:nvPr/>
        </p:nvCxnSpPr>
        <p:spPr>
          <a:xfrm>
            <a:off x="4430439" y="3384017"/>
            <a:ext cx="149592" cy="224883"/>
          </a:xfrm>
          <a:prstGeom prst="line">
            <a:avLst/>
          </a:prstGeom>
          <a:noFill/>
          <a:ln w="19050" cap="flat" cmpd="sng" algn="ctr">
            <a:solidFill>
              <a:srgbClr val="474746">
                <a:lumMod val="60000"/>
                <a:lumOff val="40000"/>
              </a:srgbClr>
            </a:solidFill>
            <a:prstDash val="solid"/>
          </a:ln>
          <a:effectLst/>
        </p:spPr>
      </p:cxnSp>
      <p:sp>
        <p:nvSpPr>
          <p:cNvPr id="126" name="TextBox 125"/>
          <p:cNvSpPr txBox="1"/>
          <p:nvPr/>
        </p:nvSpPr>
        <p:spPr>
          <a:xfrm>
            <a:off x="4545551" y="3403583"/>
            <a:ext cx="1519968" cy="207749"/>
          </a:xfrm>
          <a:prstGeom prst="rect">
            <a:avLst/>
          </a:prstGeom>
          <a:noFill/>
          <a:ln w="19050">
            <a:noFill/>
          </a:ln>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AWS GOVCLOUD (US-EAST)</a:t>
            </a:r>
          </a:p>
        </p:txBody>
      </p:sp>
      <p:cxnSp>
        <p:nvCxnSpPr>
          <p:cNvPr id="127" name="Straight Connector 126"/>
          <p:cNvCxnSpPr/>
          <p:nvPr/>
        </p:nvCxnSpPr>
        <p:spPr>
          <a:xfrm flipH="1">
            <a:off x="4575013" y="3601915"/>
            <a:ext cx="1508384" cy="0"/>
          </a:xfrm>
          <a:prstGeom prst="line">
            <a:avLst/>
          </a:prstGeom>
          <a:noFill/>
          <a:ln w="19050" cap="flat" cmpd="sng" algn="ctr">
            <a:solidFill>
              <a:srgbClr val="474746">
                <a:lumMod val="60000"/>
                <a:lumOff val="40000"/>
              </a:srgbClr>
            </a:solidFill>
            <a:prstDash val="solid"/>
          </a:ln>
          <a:effectLst/>
        </p:spPr>
      </p:cxnSp>
      <p:sp>
        <p:nvSpPr>
          <p:cNvPr id="128" name="TextBox 127"/>
          <p:cNvSpPr txBox="1"/>
          <p:nvPr/>
        </p:nvSpPr>
        <p:spPr>
          <a:xfrm>
            <a:off x="5013553" y="3586636"/>
            <a:ext cx="859531" cy="207749"/>
          </a:xfrm>
          <a:prstGeom prst="rect">
            <a:avLst/>
          </a:prstGeom>
          <a:noFill/>
        </p:spPr>
        <p:txBody>
          <a:bodyPr wrap="non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474746"/>
                </a:solidFill>
                <a:effectLst/>
                <a:uLnTx/>
                <a:uFillTx/>
                <a:latin typeface="Arial Rounded MT Bold" panose="020F0704030504030204" pitchFamily="34" charset="0"/>
              </a:rPr>
              <a:t>(Coming soon)</a:t>
            </a:r>
          </a:p>
        </p:txBody>
      </p:sp>
      <p:pic>
        <p:nvPicPr>
          <p:cNvPr id="129" name="Picture 128">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09483" y="6258483"/>
            <a:ext cx="1620111" cy="630043"/>
          </a:xfrm>
          <a:prstGeom prst="rect">
            <a:avLst/>
          </a:prstGeom>
        </p:spPr>
      </p:pic>
    </p:spTree>
    <p:custDataLst>
      <p:tags r:id="rId1"/>
    </p:custDataLst>
    <p:extLst>
      <p:ext uri="{BB962C8B-B14F-4D97-AF65-F5344CB8AC3E}">
        <p14:creationId xmlns:p14="http://schemas.microsoft.com/office/powerpoint/2010/main" val="3228288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Selecting a Region</a:t>
            </a:r>
          </a:p>
        </p:txBody>
      </p:sp>
      <p:grpSp>
        <p:nvGrpSpPr>
          <p:cNvPr id="20" name="Group 19"/>
          <p:cNvGrpSpPr/>
          <p:nvPr/>
        </p:nvGrpSpPr>
        <p:grpSpPr>
          <a:xfrm>
            <a:off x="9009858" y="2767853"/>
            <a:ext cx="2619632" cy="1792203"/>
            <a:chOff x="976184" y="1915297"/>
            <a:chExt cx="2619632" cy="1297460"/>
          </a:xfrm>
          <a:solidFill>
            <a:schemeClr val="accent2">
              <a:lumMod val="20000"/>
              <a:lumOff val="80000"/>
            </a:schemeClr>
          </a:solidFill>
        </p:grpSpPr>
        <p:sp>
          <p:nvSpPr>
            <p:cNvPr id="22" name="Rounded Rectangle 21"/>
            <p:cNvSpPr/>
            <p:nvPr/>
          </p:nvSpPr>
          <p:spPr>
            <a:xfrm>
              <a:off x="976184" y="1915297"/>
              <a:ext cx="2619632" cy="129746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1113790" y="2280452"/>
              <a:ext cx="2331926" cy="512472"/>
            </a:xfrm>
            <a:prstGeom prst="rect">
              <a:avLst/>
            </a:prstGeom>
            <a:noFill/>
            <a:ln w="28575">
              <a:noFill/>
            </a:ln>
          </p:spPr>
          <p:txBody>
            <a:bodyPr wrap="square" rtlCol="0">
              <a:spAutoFit/>
            </a:bodyPr>
            <a:lstStyle/>
            <a:p>
              <a:pPr algn="ctr"/>
              <a:r>
                <a:rPr lang="en-US" sz="2000" dirty="0">
                  <a:latin typeface="Amazon Ember Light" charset="0"/>
                  <a:ea typeface="Amazon Ember Light" charset="0"/>
                  <a:cs typeface="Amazon Ember Light" charset="0"/>
                </a:rPr>
                <a:t>Costs (vary by region)</a:t>
              </a:r>
            </a:p>
          </p:txBody>
        </p:sp>
      </p:grpSp>
      <p:grpSp>
        <p:nvGrpSpPr>
          <p:cNvPr id="24" name="Group 23"/>
          <p:cNvGrpSpPr/>
          <p:nvPr/>
        </p:nvGrpSpPr>
        <p:grpSpPr>
          <a:xfrm>
            <a:off x="3337283" y="2767853"/>
            <a:ext cx="2619632" cy="1810146"/>
            <a:chOff x="976184" y="1915297"/>
            <a:chExt cx="2619632" cy="1297460"/>
          </a:xfrm>
          <a:solidFill>
            <a:schemeClr val="accent2">
              <a:lumMod val="20000"/>
              <a:lumOff val="80000"/>
            </a:schemeClr>
          </a:solidFill>
        </p:grpSpPr>
        <p:sp>
          <p:nvSpPr>
            <p:cNvPr id="25" name="Rounded Rectangle 24"/>
            <p:cNvSpPr/>
            <p:nvPr/>
          </p:nvSpPr>
          <p:spPr>
            <a:xfrm>
              <a:off x="976184" y="1915297"/>
              <a:ext cx="2619632" cy="1297460"/>
            </a:xfrm>
            <a:prstGeom prst="round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p:cNvSpPr txBox="1"/>
            <p:nvPr/>
          </p:nvSpPr>
          <p:spPr>
            <a:xfrm>
              <a:off x="1392813" y="2136631"/>
              <a:ext cx="1786373" cy="1015663"/>
            </a:xfrm>
            <a:prstGeom prst="rect">
              <a:avLst/>
            </a:prstGeom>
            <a:noFill/>
            <a:ln>
              <a:noFill/>
            </a:ln>
          </p:spPr>
          <p:txBody>
            <a:bodyPr wrap="square" rtlCol="0">
              <a:spAutoFit/>
            </a:bodyPr>
            <a:lstStyle/>
            <a:p>
              <a:pPr algn="ctr"/>
              <a:r>
                <a:rPr lang="en-US" sz="2000" dirty="0">
                  <a:latin typeface="Amazon Ember Light" charset="0"/>
                  <a:ea typeface="Amazon Ember Light" charset="0"/>
                  <a:cs typeface="Amazon Ember Light" charset="0"/>
                </a:rPr>
                <a:t>Proximity to customers (latency)</a:t>
              </a:r>
            </a:p>
          </p:txBody>
        </p:sp>
      </p:grpSp>
      <p:grpSp>
        <p:nvGrpSpPr>
          <p:cNvPr id="27" name="Group 26"/>
          <p:cNvGrpSpPr/>
          <p:nvPr/>
        </p:nvGrpSpPr>
        <p:grpSpPr>
          <a:xfrm>
            <a:off x="500996" y="2767853"/>
            <a:ext cx="2619632" cy="1810146"/>
            <a:chOff x="976184" y="1915297"/>
            <a:chExt cx="2619632" cy="1810146"/>
          </a:xfrm>
          <a:solidFill>
            <a:schemeClr val="accent2">
              <a:lumMod val="20000"/>
              <a:lumOff val="80000"/>
            </a:schemeClr>
          </a:solidFill>
        </p:grpSpPr>
        <p:sp>
          <p:nvSpPr>
            <p:cNvPr id="28" name="Rounded Rectangle 27"/>
            <p:cNvSpPr/>
            <p:nvPr/>
          </p:nvSpPr>
          <p:spPr>
            <a:xfrm>
              <a:off x="976184" y="1915297"/>
              <a:ext cx="2619632" cy="1810146"/>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p:cNvSpPr txBox="1"/>
            <p:nvPr/>
          </p:nvSpPr>
          <p:spPr>
            <a:xfrm>
              <a:off x="1392813" y="2111917"/>
              <a:ext cx="1786373" cy="1323439"/>
            </a:xfrm>
            <a:prstGeom prst="rect">
              <a:avLst/>
            </a:prstGeom>
            <a:noFill/>
            <a:ln>
              <a:noFill/>
            </a:ln>
          </p:spPr>
          <p:txBody>
            <a:bodyPr wrap="square" rtlCol="0">
              <a:spAutoFit/>
            </a:bodyPr>
            <a:lstStyle/>
            <a:p>
              <a:pPr algn="ctr"/>
              <a:r>
                <a:rPr lang="en-US" sz="2000" dirty="0">
                  <a:latin typeface="Amazon Ember Light" charset="0"/>
                  <a:ea typeface="Amazon Ember Light" charset="0"/>
                  <a:cs typeface="Amazon Ember Light" charset="0"/>
                </a:rPr>
                <a:t>Data governance, legal requirements</a:t>
              </a:r>
            </a:p>
          </p:txBody>
        </p:sp>
      </p:grpSp>
      <p:grpSp>
        <p:nvGrpSpPr>
          <p:cNvPr id="30" name="Group 29"/>
          <p:cNvGrpSpPr/>
          <p:nvPr/>
        </p:nvGrpSpPr>
        <p:grpSpPr>
          <a:xfrm>
            <a:off x="6173570" y="2767853"/>
            <a:ext cx="2619632" cy="1792203"/>
            <a:chOff x="976184" y="1915297"/>
            <a:chExt cx="2619632" cy="1297460"/>
          </a:xfrm>
          <a:solidFill>
            <a:schemeClr val="accent2">
              <a:lumMod val="20000"/>
              <a:lumOff val="80000"/>
            </a:schemeClr>
          </a:solidFill>
        </p:grpSpPr>
        <p:sp>
          <p:nvSpPr>
            <p:cNvPr id="31" name="Rounded Rectangle 30"/>
            <p:cNvSpPr/>
            <p:nvPr/>
          </p:nvSpPr>
          <p:spPr>
            <a:xfrm>
              <a:off x="976184" y="1915297"/>
              <a:ext cx="2619632" cy="1297460"/>
            </a:xfrm>
            <a:prstGeom prst="roundRect">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p:cNvSpPr txBox="1"/>
            <p:nvPr/>
          </p:nvSpPr>
          <p:spPr>
            <a:xfrm>
              <a:off x="1295709" y="2169045"/>
              <a:ext cx="1980582" cy="735286"/>
            </a:xfrm>
            <a:prstGeom prst="rect">
              <a:avLst/>
            </a:prstGeom>
            <a:noFill/>
            <a:ln w="28575">
              <a:noFill/>
            </a:ln>
          </p:spPr>
          <p:txBody>
            <a:bodyPr wrap="square" rtlCol="0">
              <a:spAutoFit/>
            </a:bodyPr>
            <a:lstStyle/>
            <a:p>
              <a:pPr algn="ctr"/>
              <a:r>
                <a:rPr lang="en-US" sz="2000" dirty="0">
                  <a:latin typeface="Amazon Ember Light" charset="0"/>
                  <a:ea typeface="Amazon Ember Light" charset="0"/>
                  <a:cs typeface="Amazon Ember Light" charset="0"/>
                </a:rPr>
                <a:t>Services available within the region</a:t>
              </a:r>
            </a:p>
          </p:txBody>
        </p:sp>
      </p:grpSp>
    </p:spTree>
    <p:custDataLst>
      <p:tags r:id="rId1"/>
    </p:custDataLst>
    <p:extLst>
      <p:ext uri="{BB962C8B-B14F-4D97-AF65-F5344CB8AC3E}">
        <p14:creationId xmlns:p14="http://schemas.microsoft.com/office/powerpoint/2010/main" val="3253732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608" y="2943766"/>
            <a:ext cx="11115261" cy="779463"/>
          </a:xfrm>
        </p:spPr>
        <p:txBody>
          <a:bodyPr>
            <a:noAutofit/>
          </a:bodyPr>
          <a:lstStyle/>
          <a:p>
            <a:r>
              <a:rPr lang="en-US" sz="4800" dirty="0"/>
              <a:t>Introduction to AWS Cloud</a:t>
            </a:r>
          </a:p>
        </p:txBody>
      </p:sp>
    </p:spTree>
    <p:custDataLst>
      <p:tags r:id="rId1"/>
    </p:custDataLst>
    <p:extLst>
      <p:ext uri="{BB962C8B-B14F-4D97-AF65-F5344CB8AC3E}">
        <p14:creationId xmlns:p14="http://schemas.microsoft.com/office/powerpoint/2010/main" val="31408248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608" y="2066545"/>
            <a:ext cx="11115261" cy="2269546"/>
          </a:xfrm>
        </p:spPr>
        <p:txBody>
          <a:bodyPr>
            <a:noAutofit/>
          </a:bodyPr>
          <a:lstStyle/>
          <a:p>
            <a:r>
              <a:rPr lang="en-US" sz="4800" dirty="0"/>
              <a:t>Introduction to AWS </a:t>
            </a:r>
            <a:br>
              <a:rPr lang="en-US" sz="4800" dirty="0"/>
            </a:br>
            <a:r>
              <a:rPr lang="en-US" sz="4800" dirty="0"/>
              <a:t>Foundation Services</a:t>
            </a:r>
          </a:p>
        </p:txBody>
      </p:sp>
    </p:spTree>
    <p:custDataLst>
      <p:tags r:id="rId1"/>
    </p:custDataLst>
    <p:extLst>
      <p:ext uri="{BB962C8B-B14F-4D97-AF65-F5344CB8AC3E}">
        <p14:creationId xmlns:p14="http://schemas.microsoft.com/office/powerpoint/2010/main" val="1422986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grpSp>
        <p:nvGrpSpPr>
          <p:cNvPr id="19" name="Group 18"/>
          <p:cNvGrpSpPr/>
          <p:nvPr/>
        </p:nvGrpSpPr>
        <p:grpSpPr>
          <a:xfrm>
            <a:off x="5178767" y="2688116"/>
            <a:ext cx="2048297" cy="1870944"/>
            <a:chOff x="5920343" y="2888225"/>
            <a:chExt cx="1797050" cy="1629986"/>
          </a:xfrm>
        </p:grpSpPr>
        <p:sp>
          <p:nvSpPr>
            <p:cNvPr id="20" name="Text Placeholder 5"/>
            <p:cNvSpPr txBox="1">
              <a:spLocks/>
            </p:cNvSpPr>
            <p:nvPr/>
          </p:nvSpPr>
          <p:spPr>
            <a:xfrm>
              <a:off x="5920343" y="3979174"/>
              <a:ext cx="1797050" cy="53903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800" dirty="0">
                  <a:latin typeface="Amazon Ember" panose="020B0603020204020204" pitchFamily="34" charset="0"/>
                  <a:ea typeface="Amazon Ember" panose="020B0603020204020204" pitchFamily="34" charset="0"/>
                  <a:cs typeface="Amazon Ember" panose="020B0603020204020204" pitchFamily="34" charset="0"/>
                </a:rPr>
                <a:t>Elastic Load Balancing (ELB)</a:t>
              </a: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9490" y="2888225"/>
              <a:ext cx="918756" cy="954785"/>
            </a:xfrm>
            <a:prstGeom prst="rect">
              <a:avLst/>
            </a:prstGeom>
          </p:spPr>
        </p:pic>
      </p:grpSp>
      <p:grpSp>
        <p:nvGrpSpPr>
          <p:cNvPr id="23" name="Group 22"/>
          <p:cNvGrpSpPr/>
          <p:nvPr/>
        </p:nvGrpSpPr>
        <p:grpSpPr>
          <a:xfrm>
            <a:off x="8879198" y="2688116"/>
            <a:ext cx="2170719" cy="1716645"/>
            <a:chOff x="8276103" y="2919134"/>
            <a:chExt cx="1973242" cy="1398876"/>
          </a:xfrm>
        </p:grpSpPr>
        <p:sp>
          <p:nvSpPr>
            <p:cNvPr id="24" name="Text Placeholder 6"/>
            <p:cNvSpPr txBox="1">
              <a:spLocks/>
            </p:cNvSpPr>
            <p:nvPr/>
          </p:nvSpPr>
          <p:spPr>
            <a:xfrm>
              <a:off x="8276103" y="3931895"/>
              <a:ext cx="1973242" cy="38611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800" dirty="0">
                  <a:latin typeface="Amazon Ember" panose="020B0603020204020204" pitchFamily="34" charset="0"/>
                  <a:ea typeface="Amazon Ember" panose="020B0603020204020204" pitchFamily="34" charset="0"/>
                  <a:cs typeface="Amazon Ember" panose="020B0603020204020204" pitchFamily="34" charset="0"/>
                </a:rPr>
                <a:t>AWS Auto Scaling</a:t>
              </a:r>
            </a:p>
          </p:txBody>
        </p:sp>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8593" y="2919134"/>
              <a:ext cx="1012070" cy="983958"/>
            </a:xfrm>
            <a:prstGeom prst="rect">
              <a:avLst/>
            </a:prstGeom>
          </p:spPr>
        </p:pic>
      </p:grpSp>
      <p:grpSp>
        <p:nvGrpSpPr>
          <p:cNvPr id="26" name="Group 25"/>
          <p:cNvGrpSpPr/>
          <p:nvPr/>
        </p:nvGrpSpPr>
        <p:grpSpPr>
          <a:xfrm>
            <a:off x="940242" y="2688116"/>
            <a:ext cx="2586391" cy="1716645"/>
            <a:chOff x="1313411" y="2888225"/>
            <a:chExt cx="2380450" cy="1607854"/>
          </a:xfrm>
        </p:grpSpPr>
        <p:sp>
          <p:nvSpPr>
            <p:cNvPr id="27" name="Content Placeholder 2"/>
            <p:cNvSpPr txBox="1">
              <a:spLocks/>
            </p:cNvSpPr>
            <p:nvPr/>
          </p:nvSpPr>
          <p:spPr>
            <a:xfrm>
              <a:off x="1313411" y="3979175"/>
              <a:ext cx="2380450" cy="51690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dirty="0">
                  <a:latin typeface="Amazon Ember" panose="020B0603020204020204" pitchFamily="34" charset="0"/>
                  <a:ea typeface="Amazon Ember" panose="020B0603020204020204" pitchFamily="34" charset="0"/>
                  <a:cs typeface="Amazon Ember" panose="020B0603020204020204" pitchFamily="34" charset="0"/>
                </a:rPr>
                <a:t>Amazon Elastic Compute Cloud (EC2)</a:t>
              </a:r>
            </a:p>
          </p:txBody>
        </p:sp>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9528" y="2888225"/>
              <a:ext cx="871481" cy="1045776"/>
            </a:xfrm>
            <a:prstGeom prst="rect">
              <a:avLst/>
            </a:prstGeom>
          </p:spPr>
        </p:pic>
      </p:grpSp>
      <p:sp>
        <p:nvSpPr>
          <p:cNvPr id="13" name="Rectangle 12"/>
          <p:cNvSpPr/>
          <p:nvPr/>
        </p:nvSpPr>
        <p:spPr>
          <a:xfrm>
            <a:off x="827717" y="2129051"/>
            <a:ext cx="2811439" cy="3111689"/>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679056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EC2</a:t>
            </a:r>
          </a:p>
        </p:txBody>
      </p:sp>
      <p:sp>
        <p:nvSpPr>
          <p:cNvPr id="10" name="Content Placeholder 9"/>
          <p:cNvSpPr>
            <a:spLocks noGrp="1"/>
          </p:cNvSpPr>
          <p:nvPr>
            <p:ph idx="4294967295"/>
          </p:nvPr>
        </p:nvSpPr>
        <p:spPr>
          <a:xfrm>
            <a:off x="598970" y="1987444"/>
            <a:ext cx="10515600" cy="3008312"/>
          </a:xfrm>
        </p:spPr>
        <p:txBody>
          <a:bodyPr>
            <a:normAutofit/>
          </a:bodyPr>
          <a:lstStyle/>
          <a:p>
            <a:pPr marL="457200" lvl="0" indent="-457200">
              <a:buBlip>
                <a:blip r:embed="rId4"/>
              </a:buBlip>
            </a:pPr>
            <a:r>
              <a:rPr lang="en-US" dirty="0">
                <a:solidFill>
                  <a:prstClr val="black"/>
                </a:solidFill>
                <a:latin typeface="Amazon Ember Light" charset="0"/>
                <a:ea typeface="Amazon Ember Light" charset="0"/>
                <a:cs typeface="Amazon Ember Light" charset="0"/>
              </a:rPr>
              <a:t>Pay as you go.</a:t>
            </a:r>
          </a:p>
          <a:p>
            <a:pPr marL="457200" lvl="0" indent="-457200">
              <a:buBlip>
                <a:blip r:embed="rId4"/>
              </a:buBlip>
            </a:pPr>
            <a:r>
              <a:rPr lang="en-US" dirty="0">
                <a:solidFill>
                  <a:prstClr val="black"/>
                </a:solidFill>
                <a:latin typeface="Amazon Ember Light" charset="0"/>
                <a:ea typeface="Amazon Ember Light" charset="0"/>
                <a:cs typeface="Amazon Ember Light" charset="0"/>
              </a:rPr>
              <a:t>Broad selection of HW/SW.</a:t>
            </a:r>
          </a:p>
          <a:p>
            <a:pPr marL="457200" lvl="0" indent="-457200">
              <a:buBlip>
                <a:blip r:embed="rId4"/>
              </a:buBlip>
            </a:pPr>
            <a:r>
              <a:rPr lang="en-US" dirty="0">
                <a:solidFill>
                  <a:prstClr val="black"/>
                </a:solidFill>
                <a:latin typeface="Amazon Ember Light" charset="0"/>
                <a:ea typeface="Amazon Ember Light" charset="0"/>
                <a:cs typeface="Amazon Ember Light" charset="0"/>
              </a:rPr>
              <a:t>Amazon Machine Images.</a:t>
            </a:r>
          </a:p>
          <a:p>
            <a:pPr marL="457200" lvl="0" indent="-457200">
              <a:buBlip>
                <a:blip r:embed="rId4"/>
              </a:buBlip>
            </a:pPr>
            <a:r>
              <a:rPr lang="en-US" dirty="0">
                <a:solidFill>
                  <a:prstClr val="black"/>
                </a:solidFill>
                <a:latin typeface="Amazon Ember Light" charset="0"/>
                <a:ea typeface="Amazon Ember Light" charset="0"/>
                <a:cs typeface="Amazon Ember Light" charset="0"/>
              </a:rPr>
              <a:t>Add more instances when you need </a:t>
            </a:r>
            <a:br>
              <a:rPr lang="en-US" dirty="0">
                <a:solidFill>
                  <a:prstClr val="black"/>
                </a:solidFill>
                <a:latin typeface="Amazon Ember Light" charset="0"/>
                <a:ea typeface="Amazon Ember Light" charset="0"/>
                <a:cs typeface="Amazon Ember Light" charset="0"/>
              </a:rPr>
            </a:br>
            <a:r>
              <a:rPr lang="en-US" dirty="0">
                <a:solidFill>
                  <a:prstClr val="black"/>
                </a:solidFill>
                <a:latin typeface="Amazon Ember Light" charset="0"/>
                <a:ea typeface="Amazon Ember Light" charset="0"/>
                <a:cs typeface="Amazon Ember Light" charset="0"/>
              </a:rPr>
              <a:t>them; terminate when you don't. </a:t>
            </a:r>
          </a:p>
        </p:txBody>
      </p:sp>
      <p:grpSp>
        <p:nvGrpSpPr>
          <p:cNvPr id="8" name="Group 7"/>
          <p:cNvGrpSpPr/>
          <p:nvPr/>
        </p:nvGrpSpPr>
        <p:grpSpPr>
          <a:xfrm>
            <a:off x="7103438" y="2093659"/>
            <a:ext cx="4373727" cy="3318237"/>
            <a:chOff x="7347950" y="3152740"/>
            <a:chExt cx="4373727" cy="3318237"/>
          </a:xfrm>
        </p:grpSpPr>
        <p:sp>
          <p:nvSpPr>
            <p:cNvPr id="13" name="Rounded Rectangle 12"/>
            <p:cNvSpPr/>
            <p:nvPr/>
          </p:nvSpPr>
          <p:spPr>
            <a:xfrm>
              <a:off x="7347950" y="3152740"/>
              <a:ext cx="4373727" cy="3318237"/>
            </a:xfrm>
            <a:prstGeom prst="roundRect">
              <a:avLst>
                <a:gd name="adj" fmla="val 9818"/>
              </a:avLst>
            </a:prstGeom>
            <a:noFill/>
            <a:ln w="381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LT Std 35 Thin"/>
                <a:cs typeface="Arial"/>
              </a:endParaRPr>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2846" y="3438434"/>
              <a:ext cx="806236" cy="836098"/>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6185" y="3438434"/>
              <a:ext cx="806236" cy="836098"/>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9524" y="3438434"/>
              <a:ext cx="806236" cy="836098"/>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638" y="3438434"/>
              <a:ext cx="806236" cy="836098"/>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2846" y="4386029"/>
              <a:ext cx="806236" cy="836098"/>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6185" y="4386029"/>
              <a:ext cx="806236" cy="836098"/>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9524" y="4386029"/>
              <a:ext cx="806236" cy="836098"/>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638" y="4386029"/>
              <a:ext cx="806236" cy="836098"/>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2846" y="5331227"/>
              <a:ext cx="806236" cy="836098"/>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6185" y="5331227"/>
              <a:ext cx="806236" cy="836098"/>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9524" y="5331227"/>
              <a:ext cx="806236" cy="836098"/>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638" y="5331227"/>
              <a:ext cx="806236" cy="836098"/>
            </a:xfrm>
            <a:prstGeom prst="rect">
              <a:avLst/>
            </a:prstGeom>
          </p:spPr>
        </p:pic>
      </p:gr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12044" y="1811952"/>
            <a:ext cx="457200" cy="457200"/>
          </a:xfrm>
          <a:prstGeom prst="rect">
            <a:avLst/>
          </a:prstGeom>
        </p:spPr>
      </p:pic>
    </p:spTree>
    <p:custDataLst>
      <p:tags r:id="rId1"/>
    </p:custDataLst>
    <p:extLst>
      <p:ext uri="{BB962C8B-B14F-4D97-AF65-F5344CB8AC3E}">
        <p14:creationId xmlns:p14="http://schemas.microsoft.com/office/powerpoint/2010/main" val="381320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ext uri="{D42A27DB-BD31-4B8C-83A1-F6EECF244321}">
                <p14:modId xmlns:p14="http://schemas.microsoft.com/office/powerpoint/2010/main" val="825492572"/>
              </p:ext>
            </p:extLst>
          </p:nvPr>
        </p:nvGraphicFramePr>
        <p:xfrm>
          <a:off x="238539" y="1313746"/>
          <a:ext cx="11795618" cy="5023095"/>
        </p:xfrm>
        <a:graphic>
          <a:graphicData uri="http://schemas.openxmlformats.org/drawingml/2006/table">
            <a:tbl>
              <a:tblPr firstRow="1" bandRow="1">
                <a:tableStyleId>{5C22544A-7EE6-4342-B048-85BDC9FD1C3A}</a:tableStyleId>
              </a:tblPr>
              <a:tblGrid>
                <a:gridCol w="5770375">
                  <a:extLst>
                    <a:ext uri="{9D8B030D-6E8A-4147-A177-3AD203B41FA5}">
                      <a16:colId xmlns:a16="http://schemas.microsoft.com/office/drawing/2014/main" val="20000"/>
                    </a:ext>
                  </a:extLst>
                </a:gridCol>
                <a:gridCol w="6025243">
                  <a:extLst>
                    <a:ext uri="{9D8B030D-6E8A-4147-A177-3AD203B41FA5}">
                      <a16:colId xmlns:a16="http://schemas.microsoft.com/office/drawing/2014/main" val="20001"/>
                    </a:ext>
                  </a:extLst>
                </a:gridCol>
              </a:tblGrid>
              <a:tr h="547711">
                <a:tc>
                  <a:txBody>
                    <a:bodyPr/>
                    <a:lstStyle/>
                    <a:p>
                      <a:pPr algn="ctr"/>
                      <a:r>
                        <a:rPr lang="en-US" sz="2800" b="0" i="0" dirty="0">
                          <a:solidFill>
                            <a:schemeClr val="tx1"/>
                          </a:solidFill>
                          <a:latin typeface="Amazon Ember" panose="02000000000000000000" pitchFamily="2" charset="0"/>
                          <a:ea typeface="Amazon Ember" panose="02000000000000000000" pitchFamily="2" charset="0"/>
                          <a:cs typeface="Amazon Ember Light" charset="0"/>
                        </a:rPr>
                        <a:t>Instance Family</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800" b="0" i="0" dirty="0">
                          <a:solidFill>
                            <a:schemeClr val="tx1"/>
                          </a:solidFill>
                          <a:latin typeface="Amazon Ember" panose="02000000000000000000" pitchFamily="2" charset="0"/>
                          <a:ea typeface="Amazon Ember" panose="02000000000000000000" pitchFamily="2" charset="0"/>
                          <a:cs typeface="Amazon Ember Light" charset="0"/>
                        </a:rPr>
                        <a:t>Some Use Cases</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0"/>
                  </a:ext>
                </a:extLst>
              </a:tr>
              <a:tr h="1106415">
                <a:tc>
                  <a:txBody>
                    <a:bodyPr/>
                    <a:lstStyle/>
                    <a:p>
                      <a:r>
                        <a:rPr lang="en-US" sz="2400" b="0" i="0" dirty="0">
                          <a:latin typeface="Amazon Ember Light" charset="0"/>
                          <a:ea typeface="Amazon Ember Light" charset="0"/>
                          <a:cs typeface="Amazon Ember Light" charset="0"/>
                        </a:rPr>
                        <a:t>General purpose (T2, M5, M4)</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lgn="l">
                        <a:buFont typeface="Arial" panose="020B0604020202020204" pitchFamily="34" charset="0"/>
                        <a:buChar char="•"/>
                      </a:pPr>
                      <a:r>
                        <a:rPr lang="en-US" sz="2100" b="0" i="0" dirty="0">
                          <a:latin typeface="Amazon Ember Light" charset="0"/>
                          <a:ea typeface="Amazon Ember Light" charset="0"/>
                          <a:cs typeface="Amazon Ember Light" charset="0"/>
                        </a:rPr>
                        <a:t>Low traffic websites and web apps</a:t>
                      </a:r>
                    </a:p>
                    <a:p>
                      <a:pPr marL="342900" indent="-342900" algn="l">
                        <a:buFont typeface="Arial" panose="020B0604020202020204" pitchFamily="34" charset="0"/>
                        <a:buChar char="•"/>
                      </a:pPr>
                      <a:r>
                        <a:rPr lang="en-US" sz="2100" b="0" i="0" dirty="0">
                          <a:latin typeface="Amazon Ember Light" charset="0"/>
                          <a:ea typeface="Amazon Ember Light" charset="0"/>
                          <a:cs typeface="Amazon Ember Light" charset="0"/>
                        </a:rPr>
                        <a:t>Small databases and mid-size</a:t>
                      </a:r>
                      <a:r>
                        <a:rPr lang="en-US" sz="2100" b="0" i="0" baseline="0" dirty="0">
                          <a:latin typeface="Amazon Ember Light" charset="0"/>
                          <a:ea typeface="Amazon Ember Light" charset="0"/>
                          <a:cs typeface="Amazon Ember Light" charset="0"/>
                        </a:rPr>
                        <a:t> databases</a:t>
                      </a:r>
                      <a:endParaRPr lang="en-US" sz="2100" b="0" i="0" dirty="0">
                        <a:latin typeface="Amazon Ember Light" charset="0"/>
                        <a:ea typeface="Amazon Ember Light" charset="0"/>
                        <a:cs typeface="Amazon Ember Light"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25756">
                <a:tc>
                  <a:txBody>
                    <a:bodyPr/>
                    <a:lstStyle/>
                    <a:p>
                      <a:r>
                        <a:rPr lang="en-US" sz="2400" b="0" i="0" dirty="0">
                          <a:latin typeface="Amazon Ember Light" charset="0"/>
                          <a:ea typeface="Amazon Ember Light" charset="0"/>
                          <a:cs typeface="Amazon Ember Light" charset="0"/>
                        </a:rPr>
                        <a:t>Compute-optimized</a:t>
                      </a:r>
                      <a:r>
                        <a:rPr lang="en-US" sz="2400" b="0" i="0" baseline="0" dirty="0">
                          <a:latin typeface="Amazon Ember Light" charset="0"/>
                          <a:ea typeface="Amazon Ember Light" charset="0"/>
                          <a:cs typeface="Amazon Ember Light" charset="0"/>
                        </a:rPr>
                        <a:t> </a:t>
                      </a:r>
                      <a:r>
                        <a:rPr lang="en-US" sz="2400" b="0" i="0" dirty="0">
                          <a:latin typeface="Amazon Ember Light" charset="0"/>
                          <a:ea typeface="Amazon Ember Light" charset="0"/>
                          <a:cs typeface="Amazon Ember Light" charset="0"/>
                        </a:rPr>
                        <a:t>(C5, C4)</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lgn="l">
                        <a:buFont typeface="Arial" panose="020B0604020202020204" pitchFamily="34" charset="0"/>
                        <a:buChar char="•"/>
                      </a:pPr>
                      <a:r>
                        <a:rPr lang="en-US" sz="2100" b="0" i="0" dirty="0">
                          <a:latin typeface="Amazon Ember Light" charset="0"/>
                          <a:ea typeface="Amazon Ember Light" charset="0"/>
                          <a:cs typeface="Amazon Ember Light" charset="0"/>
                        </a:rPr>
                        <a:t>High performance front-end fleets</a:t>
                      </a:r>
                    </a:p>
                    <a:p>
                      <a:pPr marL="342900" indent="-342900" algn="l">
                        <a:buFont typeface="Arial" panose="020B0604020202020204" pitchFamily="34" charset="0"/>
                        <a:buChar char="•"/>
                      </a:pPr>
                      <a:r>
                        <a:rPr lang="en-US" sz="2100" b="0" i="0" dirty="0">
                          <a:latin typeface="Amazon Ember Light" charset="0"/>
                          <a:ea typeface="Amazon Ember Light" charset="0"/>
                          <a:cs typeface="Amazon Ember Light" charset="0"/>
                        </a:rPr>
                        <a:t>Video-encoding</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725756">
                <a:tc>
                  <a:txBody>
                    <a:bodyPr/>
                    <a:lstStyle/>
                    <a:p>
                      <a:r>
                        <a:rPr lang="en-US" sz="2400" b="0" i="0" dirty="0">
                          <a:latin typeface="Amazon Ember Light" charset="0"/>
                          <a:ea typeface="Amazon Ember Light" charset="0"/>
                          <a:cs typeface="Amazon Ember Light" charset="0"/>
                        </a:rPr>
                        <a:t>Memory-optimized (X1e, X1,</a:t>
                      </a:r>
                      <a:r>
                        <a:rPr lang="en-US" sz="2400" b="0" i="0" baseline="0" dirty="0">
                          <a:latin typeface="Amazon Ember Light" charset="0"/>
                          <a:ea typeface="Amazon Ember Light" charset="0"/>
                          <a:cs typeface="Amazon Ember Light" charset="0"/>
                        </a:rPr>
                        <a:t> R4</a:t>
                      </a:r>
                      <a:r>
                        <a:rPr lang="en-US" sz="2400" b="0" i="0" dirty="0">
                          <a:latin typeface="Amazon Ember Light" charset="0"/>
                          <a:ea typeface="Amazon Ember Light" charset="0"/>
                          <a:cs typeface="Amazon Ember Light" charset="0"/>
                        </a:rPr>
                        <a:t>)</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lgn="l">
                        <a:buFont typeface="Arial" panose="020B0604020202020204" pitchFamily="34" charset="0"/>
                        <a:buChar char="•"/>
                      </a:pPr>
                      <a:r>
                        <a:rPr lang="en-US" sz="2100" b="0" i="0" dirty="0">
                          <a:latin typeface="Amazon Ember Light" charset="0"/>
                          <a:ea typeface="Amazon Ember Light" charset="0"/>
                          <a:cs typeface="Amazon Ember Light" charset="0"/>
                        </a:rPr>
                        <a:t>High performance databases</a:t>
                      </a:r>
                    </a:p>
                    <a:p>
                      <a:pPr marL="342900" indent="-342900" algn="l">
                        <a:buFont typeface="Arial" panose="020B0604020202020204" pitchFamily="34" charset="0"/>
                        <a:buChar char="•"/>
                      </a:pPr>
                      <a:r>
                        <a:rPr lang="en-US" sz="2100" b="0" i="0" dirty="0">
                          <a:latin typeface="Amazon Ember Light" charset="0"/>
                          <a:ea typeface="Amazon Ember Light" charset="0"/>
                          <a:cs typeface="Amazon Ember Light" charset="0"/>
                        </a:rPr>
                        <a:t>Hadoop/Spark</a:t>
                      </a:r>
                      <a:r>
                        <a:rPr lang="en-US" sz="2100" b="0" i="0" baseline="0" dirty="0">
                          <a:latin typeface="Amazon Ember Light" charset="0"/>
                          <a:ea typeface="Amazon Ember Light" charset="0"/>
                          <a:cs typeface="Amazon Ember Light" charset="0"/>
                        </a:rPr>
                        <a:t> Clusters</a:t>
                      </a:r>
                      <a:endParaRPr lang="en-US" sz="2100" b="0" i="0" dirty="0">
                        <a:latin typeface="Amazon Ember Light" charset="0"/>
                        <a:ea typeface="Amazon Ember Light" charset="0"/>
                        <a:cs typeface="Amazon Ember Light"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7257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dirty="0">
                          <a:latin typeface="Amazon Ember Light" charset="0"/>
                          <a:ea typeface="Amazon Ember Light" charset="0"/>
                          <a:cs typeface="Amazon Ember Light" charset="0"/>
                        </a:rPr>
                        <a:t>Storage-optimized (H1, I3, D2)</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lgn="l">
                        <a:buFont typeface="Arial" panose="020B0604020202020204" pitchFamily="34" charset="0"/>
                        <a:buChar char="•"/>
                      </a:pPr>
                      <a:r>
                        <a:rPr lang="en-US" sz="2100" b="0" i="0" dirty="0">
                          <a:latin typeface="Amazon Ember Light" charset="0"/>
                          <a:ea typeface="Amazon Ember Light" charset="0"/>
                          <a:cs typeface="Amazon Ember Light" charset="0"/>
                        </a:rPr>
                        <a:t>Data warehousing</a:t>
                      </a:r>
                    </a:p>
                    <a:p>
                      <a:pPr marL="342900" indent="-342900" algn="l">
                        <a:buFont typeface="Arial" panose="020B0604020202020204" pitchFamily="34" charset="0"/>
                        <a:buChar char="•"/>
                      </a:pPr>
                      <a:r>
                        <a:rPr lang="en-US" sz="2100" b="0" i="0" dirty="0">
                          <a:latin typeface="Amazon Ember Light" charset="0"/>
                          <a:ea typeface="Amazon Ember Light" charset="0"/>
                          <a:cs typeface="Amazon Ember Light" charset="0"/>
                        </a:rPr>
                        <a:t>Log or data-processing apps</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6934744"/>
                  </a:ext>
                </a:extLst>
              </a:tr>
              <a:tr h="725756">
                <a:tc>
                  <a:txBody>
                    <a:bodyPr/>
                    <a:lstStyle/>
                    <a:p>
                      <a:r>
                        <a:rPr lang="en-US" sz="2400" b="0" i="0" dirty="0">
                          <a:latin typeface="Amazon Ember Light" charset="0"/>
                          <a:ea typeface="Amazon Ember Light" charset="0"/>
                          <a:cs typeface="Amazon Ember Light" charset="0"/>
                        </a:rPr>
                        <a:t>Accelerated Computing (P3, P2, G3, F1)</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lgn="l">
                        <a:buFont typeface="Arial" panose="020B0604020202020204" pitchFamily="34" charset="0"/>
                        <a:buChar char="•"/>
                      </a:pPr>
                      <a:r>
                        <a:rPr lang="en-US" sz="2100" b="0" i="0" dirty="0">
                          <a:latin typeface="Amazon Ember Light" charset="0"/>
                          <a:ea typeface="Amazon Ember Light" charset="0"/>
                          <a:cs typeface="Amazon Ember Light" charset="0"/>
                        </a:rPr>
                        <a:t>Geonomics research</a:t>
                      </a:r>
                    </a:p>
                    <a:p>
                      <a:pPr marL="342900" indent="-342900" algn="l">
                        <a:buFont typeface="Arial" panose="020B0604020202020204" pitchFamily="34" charset="0"/>
                        <a:buChar char="•"/>
                      </a:pPr>
                      <a:r>
                        <a:rPr lang="en-US" sz="2100" b="0" i="0" dirty="0">
                          <a:latin typeface="Amazon Ember Light" charset="0"/>
                          <a:ea typeface="Amazon Ember Light" charset="0"/>
                          <a:cs typeface="Amazon Ember Light" charset="0"/>
                        </a:rPr>
                        <a:t>Machine learning</a:t>
                      </a:r>
                    </a:p>
                    <a:p>
                      <a:pPr marL="342900" indent="-342900" algn="l">
                        <a:buFont typeface="Arial" panose="020B0604020202020204" pitchFamily="34" charset="0"/>
                        <a:buChar char="•"/>
                      </a:pPr>
                      <a:r>
                        <a:rPr lang="en-US" sz="2100" b="0" i="0" dirty="0">
                          <a:latin typeface="Amazon Ember Light" charset="0"/>
                          <a:ea typeface="Amazon Ember Light" charset="0"/>
                          <a:cs typeface="Amazon Ember Light" charset="0"/>
                        </a:rPr>
                        <a:t>3D app streaming</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2" name="Title 1"/>
          <p:cNvSpPr>
            <a:spLocks noGrp="1"/>
          </p:cNvSpPr>
          <p:nvPr>
            <p:ph type="title"/>
          </p:nvPr>
        </p:nvSpPr>
        <p:spPr/>
        <p:txBody>
          <a:bodyPr/>
          <a:lstStyle/>
          <a:p>
            <a:r>
              <a:rPr lang="en-US" dirty="0"/>
              <a:t>Amazon EC2 Instance Types</a:t>
            </a:r>
          </a:p>
        </p:txBody>
      </p:sp>
      <p:pic>
        <p:nvPicPr>
          <p:cNvPr id="5" name="Picture 4">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09483" y="6397965"/>
            <a:ext cx="1620111" cy="630043"/>
          </a:xfrm>
          <a:prstGeom prst="rect">
            <a:avLst/>
          </a:prstGeom>
        </p:spPr>
      </p:pic>
    </p:spTree>
    <p:custDataLst>
      <p:tags r:id="rId1"/>
    </p:custDataLst>
    <p:extLst>
      <p:ext uri="{BB962C8B-B14F-4D97-AF65-F5344CB8AC3E}">
        <p14:creationId xmlns:p14="http://schemas.microsoft.com/office/powerpoint/2010/main" val="2324404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EC2 Pricing</a:t>
            </a:r>
          </a:p>
        </p:txBody>
      </p:sp>
      <p:sp>
        <p:nvSpPr>
          <p:cNvPr id="13" name="Rounded Rectangle 12"/>
          <p:cNvSpPr/>
          <p:nvPr/>
        </p:nvSpPr>
        <p:spPr>
          <a:xfrm>
            <a:off x="1724022" y="2254339"/>
            <a:ext cx="2631108" cy="2095681"/>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latin typeface="Amazon Ember" panose="02000000000000000000" pitchFamily="2" charset="0"/>
                <a:ea typeface="Amazon Ember" panose="02000000000000000000" pitchFamily="2" charset="0"/>
                <a:cs typeface="Amazon Ember Light" panose="020B0403020204020204" pitchFamily="34" charset="0"/>
              </a:rPr>
              <a:t>On-Demand</a:t>
            </a:r>
          </a:p>
        </p:txBody>
      </p:sp>
      <p:sp>
        <p:nvSpPr>
          <p:cNvPr id="14" name="Rounded Rectangle 13"/>
          <p:cNvSpPr/>
          <p:nvPr/>
        </p:nvSpPr>
        <p:spPr>
          <a:xfrm>
            <a:off x="4622192" y="2254339"/>
            <a:ext cx="2631108" cy="2095681"/>
          </a:xfrm>
          <a:prstGeom prst="roundRect">
            <a:avLst/>
          </a:prstGeom>
          <a:noFill/>
          <a:ln w="285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latin typeface="Amazon Ember" panose="02000000000000000000" pitchFamily="2" charset="0"/>
                <a:ea typeface="Amazon Ember" panose="02000000000000000000" pitchFamily="2" charset="0"/>
                <a:cs typeface="Amazon Ember Light" panose="020B0403020204020204" pitchFamily="34" charset="0"/>
              </a:rPr>
              <a:t>Reserved Instances</a:t>
            </a:r>
          </a:p>
        </p:txBody>
      </p:sp>
      <p:sp>
        <p:nvSpPr>
          <p:cNvPr id="15" name="Rounded Rectangle 14"/>
          <p:cNvSpPr/>
          <p:nvPr/>
        </p:nvSpPr>
        <p:spPr>
          <a:xfrm>
            <a:off x="7520363" y="2254339"/>
            <a:ext cx="2631108" cy="2095681"/>
          </a:xfrm>
          <a:prstGeom prst="round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latin typeface="Amazon Ember" panose="02000000000000000000" pitchFamily="2" charset="0"/>
                <a:ea typeface="Amazon Ember" panose="02000000000000000000" pitchFamily="2" charset="0"/>
                <a:cs typeface="Amazon Ember Light" panose="020B0403020204020204" pitchFamily="34" charset="0"/>
              </a:rPr>
              <a:t>Spot Instances</a:t>
            </a:r>
          </a:p>
        </p:txBody>
      </p:sp>
      <p:sp>
        <p:nvSpPr>
          <p:cNvPr id="16" name="TextBox 58"/>
          <p:cNvSpPr txBox="1"/>
          <p:nvPr/>
        </p:nvSpPr>
        <p:spPr>
          <a:xfrm>
            <a:off x="1635475" y="5193886"/>
            <a:ext cx="5439310" cy="4801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90000"/>
              </a:lnSpc>
              <a:spcBef>
                <a:spcPts val="1000"/>
              </a:spcBef>
              <a:spcAft>
                <a:spcPts val="600"/>
              </a:spcAft>
              <a:buBlip>
                <a:blip r:embed="rId4"/>
              </a:buBlip>
            </a:pPr>
            <a:r>
              <a:rPr lang="en-US" sz="2800" dirty="0">
                <a:latin typeface="Amazon Ember Light" charset="0"/>
                <a:ea typeface="Amazon Ember Light" charset="0"/>
                <a:cs typeface="Amazon Ember Light" charset="0"/>
              </a:rPr>
              <a:t>Per-hour billing (All other OSs)</a:t>
            </a:r>
          </a:p>
        </p:txBody>
      </p:sp>
      <p:sp>
        <p:nvSpPr>
          <p:cNvPr id="17" name="TextBox 59"/>
          <p:cNvSpPr txBox="1"/>
          <p:nvPr/>
        </p:nvSpPr>
        <p:spPr>
          <a:xfrm>
            <a:off x="1635475" y="4713755"/>
            <a:ext cx="8797601" cy="4801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90000"/>
              </a:lnSpc>
              <a:spcBef>
                <a:spcPts val="1000"/>
              </a:spcBef>
              <a:spcAft>
                <a:spcPts val="600"/>
              </a:spcAft>
              <a:buBlip>
                <a:blip r:embed="rId4"/>
              </a:buBlip>
            </a:pPr>
            <a:r>
              <a:rPr lang="en-US" sz="2800" dirty="0">
                <a:latin typeface="Amazon Ember Light" charset="0"/>
                <a:ea typeface="Amazon Ember Light" charset="0"/>
                <a:cs typeface="Amazon Ember Light" charset="0"/>
              </a:rPr>
              <a:t>Per-second billing (Amazon Linux and Ubuntu only) </a:t>
            </a:r>
          </a:p>
        </p:txBody>
      </p:sp>
    </p:spTree>
    <p:custDataLst>
      <p:tags r:id="rId1"/>
    </p:custDataLst>
    <p:extLst>
      <p:ext uri="{BB962C8B-B14F-4D97-AF65-F5344CB8AC3E}">
        <p14:creationId xmlns:p14="http://schemas.microsoft.com/office/powerpoint/2010/main" val="3616100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grpSp>
        <p:nvGrpSpPr>
          <p:cNvPr id="15" name="Group 14"/>
          <p:cNvGrpSpPr/>
          <p:nvPr/>
        </p:nvGrpSpPr>
        <p:grpSpPr>
          <a:xfrm>
            <a:off x="5178767" y="2688116"/>
            <a:ext cx="2048297" cy="1870944"/>
            <a:chOff x="5920343" y="2888225"/>
            <a:chExt cx="1797050" cy="1629986"/>
          </a:xfrm>
        </p:grpSpPr>
        <p:sp>
          <p:nvSpPr>
            <p:cNvPr id="19" name="Text Placeholder 5"/>
            <p:cNvSpPr txBox="1">
              <a:spLocks/>
            </p:cNvSpPr>
            <p:nvPr/>
          </p:nvSpPr>
          <p:spPr>
            <a:xfrm>
              <a:off x="5920343" y="3979174"/>
              <a:ext cx="1797050" cy="53903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800" dirty="0">
                  <a:latin typeface="Amazon Ember" panose="020B0603020204020204" pitchFamily="34" charset="0"/>
                  <a:ea typeface="Amazon Ember" panose="020B0603020204020204" pitchFamily="34" charset="0"/>
                  <a:cs typeface="Amazon Ember" panose="020B0603020204020204" pitchFamily="34" charset="0"/>
                </a:rPr>
                <a:t>Elastic Load Balancing (ELB)</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9490" y="2888225"/>
              <a:ext cx="918756" cy="954785"/>
            </a:xfrm>
            <a:prstGeom prst="rect">
              <a:avLst/>
            </a:prstGeom>
          </p:spPr>
        </p:pic>
      </p:grpSp>
      <p:grpSp>
        <p:nvGrpSpPr>
          <p:cNvPr id="22" name="Group 21"/>
          <p:cNvGrpSpPr/>
          <p:nvPr/>
        </p:nvGrpSpPr>
        <p:grpSpPr>
          <a:xfrm>
            <a:off x="8879198" y="2688116"/>
            <a:ext cx="2170719" cy="1716645"/>
            <a:chOff x="8276103" y="2919134"/>
            <a:chExt cx="1973242" cy="1398876"/>
          </a:xfrm>
        </p:grpSpPr>
        <p:sp>
          <p:nvSpPr>
            <p:cNvPr id="23" name="Text Placeholder 6"/>
            <p:cNvSpPr txBox="1">
              <a:spLocks/>
            </p:cNvSpPr>
            <p:nvPr/>
          </p:nvSpPr>
          <p:spPr>
            <a:xfrm>
              <a:off x="8276103" y="3931895"/>
              <a:ext cx="1973242" cy="38611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800" dirty="0">
                  <a:latin typeface="Amazon Ember" panose="020B0603020204020204" pitchFamily="34" charset="0"/>
                  <a:ea typeface="Amazon Ember" panose="020B0603020204020204" pitchFamily="34" charset="0"/>
                  <a:cs typeface="Amazon Ember" panose="020B0603020204020204" pitchFamily="34" charset="0"/>
                </a:rPr>
                <a:t>AWS Auto Scaling</a:t>
              </a: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8593" y="2919134"/>
              <a:ext cx="1012070" cy="983958"/>
            </a:xfrm>
            <a:prstGeom prst="rect">
              <a:avLst/>
            </a:prstGeom>
          </p:spPr>
        </p:pic>
      </p:grpSp>
      <p:grpSp>
        <p:nvGrpSpPr>
          <p:cNvPr id="25" name="Group 24"/>
          <p:cNvGrpSpPr/>
          <p:nvPr/>
        </p:nvGrpSpPr>
        <p:grpSpPr>
          <a:xfrm>
            <a:off x="1063056" y="2688116"/>
            <a:ext cx="2586391" cy="1716645"/>
            <a:chOff x="1313411" y="2888225"/>
            <a:chExt cx="2380450" cy="1607854"/>
          </a:xfrm>
        </p:grpSpPr>
        <p:sp>
          <p:nvSpPr>
            <p:cNvPr id="26" name="Content Placeholder 2"/>
            <p:cNvSpPr txBox="1">
              <a:spLocks/>
            </p:cNvSpPr>
            <p:nvPr/>
          </p:nvSpPr>
          <p:spPr>
            <a:xfrm>
              <a:off x="1313411" y="3979175"/>
              <a:ext cx="2380450" cy="51690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dirty="0">
                  <a:latin typeface="Amazon Ember" panose="020B0603020204020204" pitchFamily="34" charset="0"/>
                  <a:ea typeface="Amazon Ember" panose="020B0603020204020204" pitchFamily="34" charset="0"/>
                  <a:cs typeface="Amazon Ember" panose="020B0603020204020204" pitchFamily="34" charset="0"/>
                </a:rPr>
                <a:t>Amazon Elastic Compute Cloud (EC2)</a:t>
              </a:r>
            </a:p>
          </p:txBody>
        </p:sp>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9528" y="2888225"/>
              <a:ext cx="871481" cy="1045776"/>
            </a:xfrm>
            <a:prstGeom prst="rect">
              <a:avLst/>
            </a:prstGeom>
          </p:spPr>
        </p:pic>
      </p:grpSp>
      <p:sp>
        <p:nvSpPr>
          <p:cNvPr id="28" name="Rectangle 27"/>
          <p:cNvSpPr/>
          <p:nvPr/>
        </p:nvSpPr>
        <p:spPr>
          <a:xfrm>
            <a:off x="4858603" y="2129051"/>
            <a:ext cx="2811439" cy="3111689"/>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348378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Elastic Load Balancing</a:t>
            </a:r>
          </a:p>
        </p:txBody>
      </p:sp>
      <p:sp>
        <p:nvSpPr>
          <p:cNvPr id="21" name="Content Placeholder 19"/>
          <p:cNvSpPr>
            <a:spLocks noGrp="1"/>
          </p:cNvSpPr>
          <p:nvPr>
            <p:ph idx="4294967295"/>
          </p:nvPr>
        </p:nvSpPr>
        <p:spPr>
          <a:xfrm>
            <a:off x="350462" y="1902648"/>
            <a:ext cx="5386388" cy="3997325"/>
          </a:xfrm>
        </p:spPr>
        <p:txBody>
          <a:bodyPr>
            <a:normAutofit fontScale="85000" lnSpcReduction="20000"/>
          </a:bodyPr>
          <a:lstStyle/>
          <a:p>
            <a:pPr marL="457200" indent="-457200">
              <a:lnSpc>
                <a:spcPct val="100000"/>
              </a:lnSpc>
              <a:spcAft>
                <a:spcPts val="600"/>
              </a:spcAft>
              <a:buBlip>
                <a:blip r:embed="rId4"/>
              </a:buBlip>
            </a:pPr>
            <a:r>
              <a:rPr lang="en-US" sz="3000" dirty="0">
                <a:solidFill>
                  <a:prstClr val="black"/>
                </a:solidFill>
                <a:latin typeface="Amazon Ember Light" charset="0"/>
                <a:ea typeface="Amazon Ember Light" charset="0"/>
                <a:cs typeface="Amazon Ember Light" charset="0"/>
              </a:rPr>
              <a:t>Distributes traffic across multiple EC2 instances, in multiple Availability Zones.</a:t>
            </a:r>
          </a:p>
          <a:p>
            <a:pPr marL="457200" indent="-457200">
              <a:lnSpc>
                <a:spcPct val="100000"/>
              </a:lnSpc>
              <a:spcAft>
                <a:spcPts val="600"/>
              </a:spcAft>
              <a:buBlip>
                <a:blip r:embed="rId4"/>
              </a:buBlip>
            </a:pPr>
            <a:r>
              <a:rPr lang="en-US" sz="3000" dirty="0">
                <a:solidFill>
                  <a:prstClr val="black"/>
                </a:solidFill>
                <a:latin typeface="Amazon Ember Light" charset="0"/>
                <a:ea typeface="Amazon Ember Light" charset="0"/>
                <a:cs typeface="Amazon Ember Light" charset="0"/>
                <a:sym typeface="Chalkduster" charset="0"/>
              </a:rPr>
              <a:t>Supports health checks to detect unhealthy Amazon EC2 instances.</a:t>
            </a:r>
          </a:p>
          <a:p>
            <a:pPr marL="457200" indent="-457200">
              <a:lnSpc>
                <a:spcPct val="100000"/>
              </a:lnSpc>
              <a:spcAft>
                <a:spcPts val="600"/>
              </a:spcAft>
              <a:buBlip>
                <a:blip r:embed="rId4"/>
              </a:buBlip>
            </a:pPr>
            <a:r>
              <a:rPr lang="en-US" sz="3000" dirty="0">
                <a:solidFill>
                  <a:prstClr val="black"/>
                </a:solidFill>
                <a:latin typeface="Amazon Ember Light" charset="0"/>
                <a:ea typeface="Amazon Ember Light" charset="0"/>
                <a:cs typeface="Amazon Ember Light" charset="0"/>
                <a:sym typeface="Chalkduster" charset="0"/>
              </a:rPr>
              <a:t>Supports the routing and load balancing of traffic to Amazon EC2 instances.</a:t>
            </a:r>
          </a:p>
          <a:p>
            <a:pPr marL="914400" lvl="1" indent="-457200">
              <a:lnSpc>
                <a:spcPct val="100000"/>
              </a:lnSpc>
              <a:spcAft>
                <a:spcPts val="600"/>
              </a:spcAft>
              <a:buBlip>
                <a:blip r:embed="rId4"/>
              </a:buBlip>
            </a:pPr>
            <a:r>
              <a:rPr lang="en-US" sz="2600" dirty="0">
                <a:solidFill>
                  <a:prstClr val="black"/>
                </a:solidFill>
                <a:latin typeface="Amazon Ember Light" charset="0"/>
                <a:ea typeface="Amazon Ember Light" charset="0"/>
                <a:cs typeface="Amazon Ember Light" charset="0"/>
                <a:sym typeface="Chalkduster" charset="0"/>
              </a:rPr>
              <a:t>HTTP, HTTPS, SSL, and TCP.</a:t>
            </a:r>
          </a:p>
          <a:p>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194693" y="1780170"/>
            <a:ext cx="640727" cy="665853"/>
          </a:xfrm>
          <a:prstGeom prst="rect">
            <a:avLst/>
          </a:prstGeom>
        </p:spPr>
      </p:pic>
      <p:sp>
        <p:nvSpPr>
          <p:cNvPr id="6" name="Rounded Rectangle 5"/>
          <p:cNvSpPr/>
          <p:nvPr/>
        </p:nvSpPr>
        <p:spPr>
          <a:xfrm>
            <a:off x="5864701" y="1600200"/>
            <a:ext cx="5260499" cy="434825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7" name="TextBox 35"/>
          <p:cNvSpPr txBox="1">
            <a:spLocks noChangeArrowheads="1"/>
          </p:cNvSpPr>
          <p:nvPr/>
        </p:nvSpPr>
        <p:spPr bwMode="auto">
          <a:xfrm>
            <a:off x="6844635" y="5948452"/>
            <a:ext cx="3518189" cy="338554"/>
          </a:xfrm>
          <a:prstGeom prst="rect">
            <a:avLst/>
          </a:prstGeom>
          <a:noFill/>
          <a:ln w="9525">
            <a:noFill/>
            <a:miter lim="800000"/>
            <a:headEnd/>
            <a:tailEnd/>
          </a:ln>
        </p:spPr>
        <p:txBody>
          <a:bodyPr wrap="square">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Virtual Private Cloud</a:t>
            </a: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7430" y="1288379"/>
            <a:ext cx="1162966" cy="759158"/>
          </a:xfrm>
          <a:prstGeom prst="rect">
            <a:avLst/>
          </a:prstGeom>
        </p:spPr>
      </p:pic>
      <p:sp>
        <p:nvSpPr>
          <p:cNvPr id="9" name="TextBox 35"/>
          <p:cNvSpPr txBox="1">
            <a:spLocks noChangeArrowheads="1"/>
          </p:cNvSpPr>
          <p:nvPr/>
        </p:nvSpPr>
        <p:spPr bwMode="auto">
          <a:xfrm>
            <a:off x="8847983" y="2145078"/>
            <a:ext cx="2153652" cy="646331"/>
          </a:xfrm>
          <a:prstGeom prst="rect">
            <a:avLst/>
          </a:prstGeom>
          <a:noFill/>
          <a:ln w="9525">
            <a:noFill/>
            <a:miter lim="800000"/>
            <a:headEnd/>
            <a:tailEnd/>
          </a:ln>
        </p:spPr>
        <p:txBody>
          <a:bodyPr wrap="square">
            <a:spAutoFit/>
          </a:bodyPr>
          <a:lstStyle/>
          <a:p>
            <a:pPr algn="ctr"/>
            <a:r>
              <a:rPr lang="en-US" dirty="0">
                <a:latin typeface="Amazon Ember" panose="02000000000000000000" pitchFamily="2" charset="0"/>
                <a:ea typeface="Amazon Ember" panose="02000000000000000000" pitchFamily="2" charset="0"/>
                <a:cs typeface="Amazon Ember Light" panose="020B0403020204020204" pitchFamily="34" charset="0"/>
              </a:rPr>
              <a:t>Elastic Load Balancer</a:t>
            </a:r>
          </a:p>
        </p:txBody>
      </p:sp>
      <p:sp>
        <p:nvSpPr>
          <p:cNvPr id="10" name="Rounded Rectangle 9"/>
          <p:cNvSpPr/>
          <p:nvPr/>
        </p:nvSpPr>
        <p:spPr>
          <a:xfrm>
            <a:off x="6395846" y="3344492"/>
            <a:ext cx="1689100" cy="2307357"/>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1" name="TextBox 32"/>
          <p:cNvSpPr txBox="1">
            <a:spLocks noChangeArrowheads="1"/>
          </p:cNvSpPr>
          <p:nvPr/>
        </p:nvSpPr>
        <p:spPr bwMode="auto">
          <a:xfrm>
            <a:off x="6465696" y="5072057"/>
            <a:ext cx="1557338" cy="584775"/>
          </a:xfrm>
          <a:prstGeom prst="rect">
            <a:avLst/>
          </a:prstGeom>
          <a:noFill/>
          <a:ln w="9525">
            <a:noFill/>
            <a:miter lim="800000"/>
            <a:headEnd/>
            <a:tailEnd/>
          </a:ln>
        </p:spPr>
        <p:txBody>
          <a:bodyPr>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Availability Zone 1</a:t>
            </a:r>
          </a:p>
        </p:txBody>
      </p:sp>
      <p:sp>
        <p:nvSpPr>
          <p:cNvPr id="12" name="Rounded Rectangle 11"/>
          <p:cNvSpPr/>
          <p:nvPr/>
        </p:nvSpPr>
        <p:spPr>
          <a:xfrm>
            <a:off x="8638858" y="3344492"/>
            <a:ext cx="1689100" cy="2307357"/>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3" name="TextBox 32"/>
          <p:cNvSpPr txBox="1">
            <a:spLocks noChangeArrowheads="1"/>
          </p:cNvSpPr>
          <p:nvPr/>
        </p:nvSpPr>
        <p:spPr bwMode="auto">
          <a:xfrm>
            <a:off x="8708708" y="5072057"/>
            <a:ext cx="1557338" cy="584775"/>
          </a:xfrm>
          <a:prstGeom prst="rect">
            <a:avLst/>
          </a:prstGeom>
          <a:noFill/>
          <a:ln w="9525">
            <a:noFill/>
            <a:miter lim="800000"/>
            <a:headEnd/>
            <a:tailEnd/>
          </a:ln>
        </p:spPr>
        <p:txBody>
          <a:bodyPr>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Availability Zone 2</a:t>
            </a: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8820" y="3703875"/>
            <a:ext cx="544781" cy="575047"/>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96187" y="3703875"/>
            <a:ext cx="544781" cy="575047"/>
          </a:xfrm>
          <a:prstGeom prst="rect">
            <a:avLst/>
          </a:prstGeom>
        </p:spPr>
      </p:pic>
      <p:sp>
        <p:nvSpPr>
          <p:cNvPr id="16" name="TextBox 15"/>
          <p:cNvSpPr txBox="1"/>
          <p:nvPr/>
        </p:nvSpPr>
        <p:spPr>
          <a:xfrm>
            <a:off x="6202629" y="4240037"/>
            <a:ext cx="2284955"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EC2 </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instances</a:t>
            </a:r>
          </a:p>
        </p:txBody>
      </p:sp>
      <p:sp>
        <p:nvSpPr>
          <p:cNvPr id="17" name="TextBox 16"/>
          <p:cNvSpPr txBox="1"/>
          <p:nvPr/>
        </p:nvSpPr>
        <p:spPr>
          <a:xfrm>
            <a:off x="8359649" y="4222067"/>
            <a:ext cx="2284955"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EC2 </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instances</a:t>
            </a:r>
          </a:p>
        </p:txBody>
      </p:sp>
      <p:cxnSp>
        <p:nvCxnSpPr>
          <p:cNvPr id="19" name="Straight Arrow Connector 18"/>
          <p:cNvCxnSpPr/>
          <p:nvPr/>
        </p:nvCxnSpPr>
        <p:spPr>
          <a:xfrm flipH="1">
            <a:off x="7513603" y="2357345"/>
            <a:ext cx="742504" cy="13465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8708708" y="2372192"/>
            <a:ext cx="621088" cy="1231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hlinkClick r:id="rId8"/>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09483" y="6258483"/>
            <a:ext cx="1620111" cy="630043"/>
          </a:xfrm>
          <a:prstGeom prst="rect">
            <a:avLst/>
          </a:prstGeom>
        </p:spPr>
      </p:pic>
    </p:spTree>
    <p:custDataLst>
      <p:tags r:id="rId1"/>
    </p:custDataLst>
    <p:extLst>
      <p:ext uri="{BB962C8B-B14F-4D97-AF65-F5344CB8AC3E}">
        <p14:creationId xmlns:p14="http://schemas.microsoft.com/office/powerpoint/2010/main" val="3710466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Health Check</a:t>
            </a:r>
          </a:p>
        </p:txBody>
      </p:sp>
      <p:grpSp>
        <p:nvGrpSpPr>
          <p:cNvPr id="38" name="Group 37"/>
          <p:cNvGrpSpPr/>
          <p:nvPr/>
        </p:nvGrpSpPr>
        <p:grpSpPr>
          <a:xfrm>
            <a:off x="826963" y="1518034"/>
            <a:ext cx="10437260" cy="4363272"/>
            <a:chOff x="826963" y="1518034"/>
            <a:chExt cx="10437260" cy="4363272"/>
          </a:xfrm>
        </p:grpSpPr>
        <p:pic>
          <p:nvPicPr>
            <p:cNvPr id="8" name="Picture 7"/>
            <p:cNvPicPr>
              <a:picLocks noChangeAspect="1"/>
            </p:cNvPicPr>
            <p:nvPr/>
          </p:nvPicPr>
          <p:blipFill>
            <a:blip r:embed="rId4"/>
            <a:stretch>
              <a:fillRect/>
            </a:stretch>
          </p:blipFill>
          <p:spPr>
            <a:xfrm>
              <a:off x="5492206" y="2651406"/>
              <a:ext cx="5463582" cy="2555546"/>
            </a:xfrm>
            <a:prstGeom prst="rect">
              <a:avLst/>
            </a:prstGeom>
          </p:spPr>
        </p:pic>
        <p:sp>
          <p:nvSpPr>
            <p:cNvPr id="9" name="Rounded Rectangle 8"/>
            <p:cNvSpPr/>
            <p:nvPr/>
          </p:nvSpPr>
          <p:spPr>
            <a:xfrm>
              <a:off x="826963" y="1872711"/>
              <a:ext cx="3443807" cy="346297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10" name="Rounded Rectangle 9"/>
            <p:cNvSpPr/>
            <p:nvPr/>
          </p:nvSpPr>
          <p:spPr>
            <a:xfrm>
              <a:off x="5131433" y="1867210"/>
              <a:ext cx="6132790" cy="3468477"/>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980" y="1563998"/>
              <a:ext cx="640727" cy="665853"/>
            </a:xfrm>
            <a:prstGeom prst="rect">
              <a:avLst/>
            </a:prstGeom>
          </p:spPr>
        </p:pic>
        <p:sp>
          <p:nvSpPr>
            <p:cNvPr id="12" name="TextBox 11"/>
            <p:cNvSpPr txBox="1"/>
            <p:nvPr/>
          </p:nvSpPr>
          <p:spPr>
            <a:xfrm>
              <a:off x="1247395" y="2481472"/>
              <a:ext cx="2445040" cy="1754326"/>
            </a:xfrm>
            <a:prstGeom prst="rect">
              <a:avLst/>
            </a:prstGeom>
            <a:noFill/>
          </p:spPr>
          <p:txBody>
            <a:bodyPr wrap="square" rtlCol="0">
              <a:spAutoFit/>
            </a:bodyPr>
            <a:lstStyle/>
            <a:p>
              <a:pPr algn="ctr"/>
              <a:r>
                <a:rPr lang="en-US" b="1" dirty="0">
                  <a:latin typeface="Amazon Ember Light" panose="020B0403020204020204"/>
                </a:rPr>
                <a:t>Health Check</a:t>
              </a:r>
            </a:p>
            <a:p>
              <a:pPr algn="ctr"/>
              <a:endParaRPr lang="en-US" dirty="0">
                <a:latin typeface="Amazon Ember Light" panose="020B0403020204020204"/>
              </a:endParaRPr>
            </a:p>
            <a:p>
              <a:pPr algn="ctr"/>
              <a:r>
                <a:rPr lang="en-US" dirty="0">
                  <a:latin typeface="Amazon Ember Light" panose="020B0403020204020204"/>
                </a:rPr>
                <a:t>/monitor.php</a:t>
              </a:r>
            </a:p>
            <a:p>
              <a:pPr algn="ctr"/>
              <a:endParaRPr lang="en-US" dirty="0">
                <a:latin typeface="Amazon Ember Light" panose="020B0403020204020204"/>
              </a:endParaRPr>
            </a:p>
            <a:p>
              <a:pPr algn="ctr"/>
              <a:r>
                <a:rPr lang="en-US" dirty="0">
                  <a:latin typeface="Amazon Ember Light" panose="020B0403020204020204"/>
                </a:rPr>
                <a:t>Poll every 10 seconds</a:t>
              </a:r>
            </a:p>
            <a:p>
              <a:pPr algn="ctr"/>
              <a:r>
                <a:rPr lang="en-US" dirty="0">
                  <a:latin typeface="Amazon Ember Light" panose="020B0403020204020204"/>
                </a:rPr>
                <a:t>Expect </a:t>
              </a:r>
              <a:r>
                <a:rPr lang="en-US" dirty="0">
                  <a:solidFill>
                    <a:schemeClr val="accent2"/>
                  </a:solidFill>
                  <a:latin typeface="Amazon Ember Light" panose="020B0403020204020204"/>
                </a:rPr>
                <a:t>200</a:t>
              </a:r>
              <a:r>
                <a:rPr lang="en-US" dirty="0">
                  <a:latin typeface="Amazon Ember Light" panose="020B0403020204020204"/>
                </a:rPr>
                <a:t> OK</a:t>
              </a:r>
            </a:p>
          </p:txBody>
        </p:sp>
        <p:sp>
          <p:nvSpPr>
            <p:cNvPr id="13" name="Rounded Rectangle 12"/>
            <p:cNvSpPr/>
            <p:nvPr/>
          </p:nvSpPr>
          <p:spPr>
            <a:xfrm>
              <a:off x="1254647" y="2241014"/>
              <a:ext cx="2583602" cy="2743377"/>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5717" y="1518034"/>
              <a:ext cx="581350" cy="685515"/>
            </a:xfrm>
            <a:prstGeom prst="rect">
              <a:avLst/>
            </a:prstGeom>
          </p:spPr>
        </p:pic>
        <p:sp>
          <p:nvSpPr>
            <p:cNvPr id="16" name="TextBox 15"/>
            <p:cNvSpPr txBox="1"/>
            <p:nvPr/>
          </p:nvSpPr>
          <p:spPr>
            <a:xfrm>
              <a:off x="7602114" y="2176362"/>
              <a:ext cx="1677331" cy="369332"/>
            </a:xfrm>
            <a:prstGeom prst="rect">
              <a:avLst/>
            </a:prstGeom>
            <a:noFill/>
          </p:spPr>
          <p:txBody>
            <a:bodyPr wrap="square" rtlCol="0">
              <a:spAutoFit/>
            </a:bodyPr>
            <a:lstStyle/>
            <a:p>
              <a:r>
                <a:rPr lang="en-US" dirty="0">
                  <a:latin typeface="Amazon Ember Light" panose="020B0403020204020204"/>
                </a:rPr>
                <a:t>/monitor.php</a:t>
              </a:r>
            </a:p>
          </p:txBody>
        </p:sp>
        <p:sp>
          <p:nvSpPr>
            <p:cNvPr id="3" name="Rectangle 2"/>
            <p:cNvSpPr/>
            <p:nvPr/>
          </p:nvSpPr>
          <p:spPr>
            <a:xfrm>
              <a:off x="1351249" y="5511974"/>
              <a:ext cx="2390398" cy="369332"/>
            </a:xfrm>
            <a:prstGeom prst="rect">
              <a:avLst/>
            </a:prstGeom>
          </p:spPr>
          <p:txBody>
            <a:bodyPr wrap="none">
              <a:spAutoFit/>
            </a:bodyPr>
            <a:lstStyle/>
            <a:p>
              <a:pPr algn="ctr"/>
              <a:r>
                <a:rPr lang="en-US" dirty="0">
                  <a:latin typeface="Amazon Ember" panose="02000000000000000000" pitchFamily="2" charset="0"/>
                  <a:ea typeface="Amazon Ember" panose="02000000000000000000" pitchFamily="2" charset="0"/>
                  <a:cs typeface="Amazon Ember Light" panose="020B0403020204020204" pitchFamily="34" charset="0"/>
                </a:rPr>
                <a:t>Elastic Load Balancer</a:t>
              </a:r>
            </a:p>
          </p:txBody>
        </p:sp>
        <p:sp>
          <p:nvSpPr>
            <p:cNvPr id="5" name="Rectangle 4"/>
            <p:cNvSpPr/>
            <p:nvPr/>
          </p:nvSpPr>
          <p:spPr>
            <a:xfrm>
              <a:off x="8067633" y="5511974"/>
              <a:ext cx="588624" cy="369332"/>
            </a:xfrm>
            <a:prstGeom prst="rect">
              <a:avLst/>
            </a:prstGeom>
          </p:spPr>
          <p:txBody>
            <a:bodyPr wrap="none">
              <a:spAutoFit/>
            </a:bodyPr>
            <a:lstStyle/>
            <a:p>
              <a:pPr algn="ctr"/>
              <a:r>
                <a:rPr lang="en-US" dirty="0">
                  <a:latin typeface="Amazon Ember" panose="02000000000000000000" pitchFamily="2" charset="0"/>
                  <a:ea typeface="Amazon Ember" panose="02000000000000000000" pitchFamily="2" charset="0"/>
                  <a:cs typeface="Amazon Ember Light" panose="020B0403020204020204" pitchFamily="34" charset="0"/>
                </a:rPr>
                <a:t>EC2</a:t>
              </a:r>
            </a:p>
          </p:txBody>
        </p:sp>
        <p:cxnSp>
          <p:nvCxnSpPr>
            <p:cNvPr id="26" name="Straight Arrow Connector 25"/>
            <p:cNvCxnSpPr/>
            <p:nvPr/>
          </p:nvCxnSpPr>
          <p:spPr>
            <a:xfrm>
              <a:off x="3845501" y="2475119"/>
              <a:ext cx="36322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0800000">
              <a:off x="3383280" y="4033520"/>
              <a:ext cx="2641600" cy="11176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3845501" y="4704080"/>
              <a:ext cx="21793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750292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Sticky Sessions</a:t>
            </a:r>
          </a:p>
        </p:txBody>
      </p:sp>
      <p:sp>
        <p:nvSpPr>
          <p:cNvPr id="3" name="Content Placeholder 2"/>
          <p:cNvSpPr>
            <a:spLocks noGrp="1"/>
          </p:cNvSpPr>
          <p:nvPr>
            <p:ph idx="1"/>
          </p:nvPr>
        </p:nvSpPr>
        <p:spPr/>
        <p:txBody>
          <a:bodyPr/>
          <a:lstStyle/>
          <a:p>
            <a:r>
              <a:rPr lang="en-US" dirty="0"/>
              <a:t> The sticky session feature in a load balancer enables the load </a:t>
            </a:r>
            <a:br>
              <a:rPr lang="en-US" dirty="0"/>
            </a:br>
            <a:r>
              <a:rPr lang="en-US" dirty="0"/>
              <a:t>  balancer to bind a user’s session to a specific server instance.</a:t>
            </a:r>
          </a:p>
          <a:p>
            <a:endParaRPr lang="en-US" dirty="0"/>
          </a:p>
          <a:p>
            <a:r>
              <a:rPr lang="en-US" dirty="0"/>
              <a:t> Sticky sessions can:</a:t>
            </a:r>
          </a:p>
          <a:p>
            <a:pPr lvl="1"/>
            <a:r>
              <a:rPr lang="en-US" dirty="0"/>
              <a:t> Limit your application’s scalability.</a:t>
            </a:r>
          </a:p>
          <a:p>
            <a:pPr lvl="1"/>
            <a:r>
              <a:rPr lang="en-US" dirty="0"/>
              <a:t> Lead to unequal load across your servers.</a:t>
            </a:r>
          </a:p>
          <a:p>
            <a:pPr lvl="1"/>
            <a:r>
              <a:rPr lang="en-US" dirty="0"/>
              <a:t> Affect end-user response time since a single user’s load isn’t even spread across servers.</a:t>
            </a:r>
          </a:p>
          <a:p>
            <a:pPr lvl="1"/>
            <a:endParaRPr lang="en-US" dirty="0"/>
          </a:p>
        </p:txBody>
      </p:sp>
    </p:spTree>
    <p:custDataLst>
      <p:tags r:id="rId1"/>
    </p:custDataLst>
    <p:extLst>
      <p:ext uri="{BB962C8B-B14F-4D97-AF65-F5344CB8AC3E}">
        <p14:creationId xmlns:p14="http://schemas.microsoft.com/office/powerpoint/2010/main" val="827112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a:t>Instead of Using Sticky Sessions: Cache</a:t>
            </a:r>
          </a:p>
        </p:txBody>
      </p:sp>
      <p:grpSp>
        <p:nvGrpSpPr>
          <p:cNvPr id="5" name="Group 4"/>
          <p:cNvGrpSpPr/>
          <p:nvPr/>
        </p:nvGrpSpPr>
        <p:grpSpPr>
          <a:xfrm>
            <a:off x="186996" y="1650045"/>
            <a:ext cx="11836821" cy="4208646"/>
            <a:chOff x="115694" y="1787035"/>
            <a:chExt cx="11836821" cy="4208646"/>
          </a:xfrm>
        </p:grpSpPr>
        <p:sp>
          <p:nvSpPr>
            <p:cNvPr id="6" name="Rounded Rectangle 5"/>
            <p:cNvSpPr/>
            <p:nvPr/>
          </p:nvSpPr>
          <p:spPr>
            <a:xfrm>
              <a:off x="2895137" y="4403835"/>
              <a:ext cx="5807430" cy="1044617"/>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5"/>
            <p:cNvSpPr txBox="1">
              <a:spLocks/>
            </p:cNvSpPr>
            <p:nvPr/>
          </p:nvSpPr>
          <p:spPr>
            <a:xfrm>
              <a:off x="9372601" y="2621531"/>
              <a:ext cx="2579914" cy="118536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If sessions are stored on nodes, session loss is at risk.</a:t>
              </a:r>
            </a:p>
          </p:txBody>
        </p:sp>
        <p:sp>
          <p:nvSpPr>
            <p:cNvPr id="8" name="Text Placeholder 5"/>
            <p:cNvSpPr txBox="1">
              <a:spLocks/>
            </p:cNvSpPr>
            <p:nvPr/>
          </p:nvSpPr>
          <p:spPr>
            <a:xfrm>
              <a:off x="115694" y="4403835"/>
              <a:ext cx="2234405" cy="118536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Persist sessions outside in a distributed cache.</a:t>
              </a:r>
            </a:p>
          </p:txBody>
        </p:sp>
        <p:sp>
          <p:nvSpPr>
            <p:cNvPr id="9" name="Rounded Rectangle 8"/>
            <p:cNvSpPr/>
            <p:nvPr/>
          </p:nvSpPr>
          <p:spPr>
            <a:xfrm>
              <a:off x="1927280" y="3841513"/>
              <a:ext cx="359229" cy="3483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1918" y="4556636"/>
              <a:ext cx="679675" cy="70484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3695" y="1787035"/>
              <a:ext cx="543639" cy="564958"/>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6009" y="3029425"/>
              <a:ext cx="622063" cy="604784"/>
            </a:xfrm>
            <a:prstGeom prst="rect">
              <a:avLst/>
            </a:prstGeom>
          </p:spPr>
        </p:pic>
        <p:grpSp>
          <p:nvGrpSpPr>
            <p:cNvPr id="13" name="Group 12"/>
            <p:cNvGrpSpPr/>
            <p:nvPr/>
          </p:nvGrpSpPr>
          <p:grpSpPr>
            <a:xfrm>
              <a:off x="2911366" y="2743451"/>
              <a:ext cx="2596055" cy="1298360"/>
              <a:chOff x="2911366" y="2746954"/>
              <a:chExt cx="2596055" cy="1298360"/>
            </a:xfrm>
          </p:grpSpPr>
          <p:sp>
            <p:nvSpPr>
              <p:cNvPr id="35" name="Rounded Rectangle 34"/>
              <p:cNvSpPr/>
              <p:nvPr/>
            </p:nvSpPr>
            <p:spPr>
              <a:xfrm>
                <a:off x="2911366" y="2746954"/>
                <a:ext cx="2596055" cy="1246977"/>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3673" y="2842200"/>
                <a:ext cx="662927" cy="795512"/>
              </a:xfrm>
              <a:prstGeom prst="rect">
                <a:avLst/>
              </a:prstGeom>
            </p:spPr>
          </p:pic>
          <p:sp>
            <p:nvSpPr>
              <p:cNvPr id="37" name="Text Placeholder 5"/>
              <p:cNvSpPr txBox="1">
                <a:spLocks/>
              </p:cNvSpPr>
              <p:nvPr/>
            </p:nvSpPr>
            <p:spPr>
              <a:xfrm>
                <a:off x="3086308" y="3637712"/>
                <a:ext cx="2234405" cy="4076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800" dirty="0">
                    <a:latin typeface="Amazon Ember" panose="02000000000000000000" pitchFamily="2" charset="0"/>
                    <a:ea typeface="Amazon Ember" panose="02000000000000000000" pitchFamily="2" charset="0"/>
                    <a:cs typeface="Amazon Ember Light" panose="020B0403020204020204" pitchFamily="34" charset="0"/>
                  </a:rPr>
                  <a:t>Web Server</a:t>
                </a:r>
              </a:p>
            </p:txBody>
          </p:sp>
        </p:grpSp>
        <p:grpSp>
          <p:nvGrpSpPr>
            <p:cNvPr id="14" name="Group 13"/>
            <p:cNvGrpSpPr/>
            <p:nvPr/>
          </p:nvGrpSpPr>
          <p:grpSpPr>
            <a:xfrm>
              <a:off x="6014545" y="2743451"/>
              <a:ext cx="2596055" cy="1298360"/>
              <a:chOff x="2911366" y="2746954"/>
              <a:chExt cx="2596055" cy="1298360"/>
            </a:xfrm>
          </p:grpSpPr>
          <p:sp>
            <p:nvSpPr>
              <p:cNvPr id="32" name="Rounded Rectangle 31"/>
              <p:cNvSpPr/>
              <p:nvPr/>
            </p:nvSpPr>
            <p:spPr>
              <a:xfrm>
                <a:off x="2911366" y="2746954"/>
                <a:ext cx="2596055" cy="1246977"/>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3673" y="2842200"/>
                <a:ext cx="662927" cy="795512"/>
              </a:xfrm>
              <a:prstGeom prst="rect">
                <a:avLst/>
              </a:prstGeom>
            </p:spPr>
          </p:pic>
          <p:sp>
            <p:nvSpPr>
              <p:cNvPr id="34" name="Text Placeholder 5"/>
              <p:cNvSpPr txBox="1">
                <a:spLocks/>
              </p:cNvSpPr>
              <p:nvPr/>
            </p:nvSpPr>
            <p:spPr>
              <a:xfrm>
                <a:off x="3086308" y="3637712"/>
                <a:ext cx="2234405" cy="4076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800" dirty="0">
                    <a:latin typeface="Amazon Ember" panose="02000000000000000000" pitchFamily="2" charset="0"/>
                    <a:ea typeface="Amazon Ember" panose="02000000000000000000" pitchFamily="2" charset="0"/>
                    <a:cs typeface="Amazon Ember Light" panose="020B0403020204020204" pitchFamily="34" charset="0"/>
                  </a:rPr>
                  <a:t>Web Server</a:t>
                </a:r>
              </a:p>
            </p:txBody>
          </p:sp>
        </p:gr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5907" y="4556636"/>
              <a:ext cx="679675" cy="704847"/>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3070" y="4556636"/>
              <a:ext cx="679675" cy="704847"/>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5835" y="4556636"/>
              <a:ext cx="679675" cy="704847"/>
            </a:xfrm>
            <a:prstGeom prst="rect">
              <a:avLst/>
            </a:prstGeom>
          </p:spPr>
        </p:pic>
        <p:sp>
          <p:nvSpPr>
            <p:cNvPr id="18" name="Rounded Rectangle 17"/>
            <p:cNvSpPr/>
            <p:nvPr/>
          </p:nvSpPr>
          <p:spPr>
            <a:xfrm>
              <a:off x="2833609" y="2621531"/>
              <a:ext cx="5868958" cy="1564346"/>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9" name="Rounded Rectangle 18"/>
            <p:cNvSpPr/>
            <p:nvPr/>
          </p:nvSpPr>
          <p:spPr>
            <a:xfrm>
              <a:off x="2658796" y="2374462"/>
              <a:ext cx="3077073" cy="3621219"/>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0" name="Rounded Rectangle 19"/>
            <p:cNvSpPr/>
            <p:nvPr/>
          </p:nvSpPr>
          <p:spPr>
            <a:xfrm>
              <a:off x="5888269" y="2374462"/>
              <a:ext cx="3077073" cy="3621219"/>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1" name="Text Placeholder 5"/>
            <p:cNvSpPr txBox="1">
              <a:spLocks/>
            </p:cNvSpPr>
            <p:nvPr/>
          </p:nvSpPr>
          <p:spPr>
            <a:xfrm>
              <a:off x="9085237" y="4549343"/>
              <a:ext cx="2234405" cy="4076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latin typeface="Amazon Ember" panose="02000000000000000000" pitchFamily="2" charset="0"/>
                  <a:ea typeface="Amazon Ember" panose="02000000000000000000" pitchFamily="2" charset="0"/>
                  <a:cs typeface="Amazon Ember Light" panose="020B0403020204020204" pitchFamily="34" charset="0"/>
                </a:rPr>
                <a:t>Distributed</a:t>
              </a:r>
              <a:br>
                <a:rPr lang="en-US" sz="1800" dirty="0">
                  <a:latin typeface="Amazon Ember" panose="02000000000000000000" pitchFamily="2" charset="0"/>
                  <a:ea typeface="Amazon Ember" panose="02000000000000000000" pitchFamily="2" charset="0"/>
                  <a:cs typeface="Amazon Ember Light" panose="020B0403020204020204" pitchFamily="34" charset="0"/>
                </a:rPr>
              </a:br>
              <a:r>
                <a:rPr lang="en-US" sz="1800" dirty="0">
                  <a:latin typeface="Amazon Ember" panose="02000000000000000000" pitchFamily="2" charset="0"/>
                  <a:ea typeface="Amazon Ember" panose="02000000000000000000" pitchFamily="2" charset="0"/>
                  <a:cs typeface="Amazon Ember Light" panose="020B0403020204020204" pitchFamily="34" charset="0"/>
                </a:rPr>
                <a:t>Cache</a:t>
              </a:r>
            </a:p>
          </p:txBody>
        </p:sp>
        <p:sp>
          <p:nvSpPr>
            <p:cNvPr id="22" name="Text Placeholder 5"/>
            <p:cNvSpPr txBox="1">
              <a:spLocks/>
            </p:cNvSpPr>
            <p:nvPr/>
          </p:nvSpPr>
          <p:spPr>
            <a:xfrm>
              <a:off x="2831177" y="5575791"/>
              <a:ext cx="2234405" cy="4076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solidFill>
                    <a:schemeClr val="accent2"/>
                  </a:solidFill>
                  <a:latin typeface="Amazon Ember" panose="02000000000000000000" pitchFamily="2" charset="0"/>
                  <a:ea typeface="Amazon Ember" panose="02000000000000000000" pitchFamily="2" charset="0"/>
                  <a:cs typeface="Amazon Ember Light" panose="020B0403020204020204" pitchFamily="34" charset="0"/>
                </a:rPr>
                <a:t>AZ1</a:t>
              </a:r>
            </a:p>
          </p:txBody>
        </p:sp>
        <p:sp>
          <p:nvSpPr>
            <p:cNvPr id="23" name="Text Placeholder 5"/>
            <p:cNvSpPr txBox="1">
              <a:spLocks/>
            </p:cNvSpPr>
            <p:nvPr/>
          </p:nvSpPr>
          <p:spPr>
            <a:xfrm>
              <a:off x="8255398" y="5575791"/>
              <a:ext cx="2234405" cy="4076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solidFill>
                    <a:schemeClr val="accent2"/>
                  </a:solidFill>
                  <a:latin typeface="Amazon Ember" panose="02000000000000000000" pitchFamily="2" charset="0"/>
                  <a:ea typeface="Amazon Ember" panose="02000000000000000000" pitchFamily="2" charset="0"/>
                  <a:cs typeface="Amazon Ember Light" panose="020B0403020204020204" pitchFamily="34" charset="0"/>
                </a:rPr>
                <a:t>AZ2</a:t>
              </a:r>
            </a:p>
          </p:txBody>
        </p:sp>
        <p:cxnSp>
          <p:nvCxnSpPr>
            <p:cNvPr id="24" name="Straight Arrow Connector 23"/>
            <p:cNvCxnSpPr/>
            <p:nvPr/>
          </p:nvCxnSpPr>
          <p:spPr>
            <a:xfrm>
              <a:off x="4385908" y="2041454"/>
              <a:ext cx="1" cy="5326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4385907" y="2039411"/>
              <a:ext cx="105789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7279714" y="2047059"/>
              <a:ext cx="1" cy="5326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6232331" y="2039411"/>
              <a:ext cx="105789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191776" y="3929483"/>
              <a:ext cx="1" cy="5326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7426804" y="3929483"/>
              <a:ext cx="1" cy="5326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106893" y="4754226"/>
              <a:ext cx="9280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8702567" y="3191485"/>
              <a:ext cx="928007"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207340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Exactly Is Cloud Computing? </a:t>
            </a:r>
          </a:p>
        </p:txBody>
      </p:sp>
      <p:sp>
        <p:nvSpPr>
          <p:cNvPr id="7" name="Content Placeholder 6"/>
          <p:cNvSpPr>
            <a:spLocks noGrp="1"/>
          </p:cNvSpPr>
          <p:nvPr>
            <p:ph idx="1"/>
          </p:nvPr>
        </p:nvSpPr>
        <p:spPr/>
        <p:txBody>
          <a:bodyPr>
            <a:normAutofit/>
          </a:bodyPr>
          <a:lstStyle/>
          <a:p>
            <a:pPr marL="0" indent="0">
              <a:buNone/>
            </a:pPr>
            <a:r>
              <a:rPr lang="en-US" sz="2667" dirty="0"/>
              <a:t>Cloud computing enables you to </a:t>
            </a:r>
            <a:r>
              <a:rPr lang="en-US" sz="2667" dirty="0">
                <a:solidFill>
                  <a:srgbClr val="FF0000"/>
                </a:solidFill>
              </a:rPr>
              <a:t>stop thinking of your infrastructure as hardware</a:t>
            </a:r>
            <a:r>
              <a:rPr lang="en-US" sz="2667" dirty="0"/>
              <a:t>, and instead </a:t>
            </a:r>
            <a:r>
              <a:rPr lang="en-US" sz="2667" dirty="0">
                <a:solidFill>
                  <a:srgbClr val="00B050"/>
                </a:solidFill>
              </a:rPr>
              <a:t>think of it (and use it) as software. </a:t>
            </a:r>
          </a:p>
        </p:txBody>
      </p:sp>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111" y="2629578"/>
            <a:ext cx="4483101" cy="31780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858747" y="2629578"/>
            <a:ext cx="4449612" cy="31780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8" name="Right Arrow 7"/>
          <p:cNvSpPr/>
          <p:nvPr/>
        </p:nvSpPr>
        <p:spPr>
          <a:xfrm>
            <a:off x="5500895" y="3704068"/>
            <a:ext cx="1196829" cy="1029049"/>
          </a:xfrm>
          <a:prstGeom prst="rightArrow">
            <a:avLst/>
          </a:prstGeom>
          <a:solidFill>
            <a:schemeClr val="bg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dirty="0"/>
          </a:p>
        </p:txBody>
      </p:sp>
      <p:pic>
        <p:nvPicPr>
          <p:cNvPr id="9" name="Picture 8">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09483" y="6258483"/>
            <a:ext cx="1620111" cy="630043"/>
          </a:xfrm>
          <a:prstGeom prst="rect">
            <a:avLst/>
          </a:prstGeom>
        </p:spPr>
      </p:pic>
    </p:spTree>
    <p:custDataLst>
      <p:tags r:id="rId1"/>
    </p:custDataLst>
    <p:extLst>
      <p:ext uri="{BB962C8B-B14F-4D97-AF65-F5344CB8AC3E}">
        <p14:creationId xmlns:p14="http://schemas.microsoft.com/office/powerpoint/2010/main" val="27741423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Instead of Using Sticky Sessions: NoSQL Database</a:t>
            </a:r>
          </a:p>
        </p:txBody>
      </p:sp>
      <p:grpSp>
        <p:nvGrpSpPr>
          <p:cNvPr id="56" name="Group 55"/>
          <p:cNvGrpSpPr/>
          <p:nvPr/>
        </p:nvGrpSpPr>
        <p:grpSpPr>
          <a:xfrm>
            <a:off x="186996" y="1650045"/>
            <a:ext cx="11836821" cy="4208646"/>
            <a:chOff x="115694" y="1787035"/>
            <a:chExt cx="11836821" cy="4208646"/>
          </a:xfrm>
        </p:grpSpPr>
        <p:sp>
          <p:nvSpPr>
            <p:cNvPr id="12" name="Rounded Rectangle 11"/>
            <p:cNvSpPr/>
            <p:nvPr/>
          </p:nvSpPr>
          <p:spPr>
            <a:xfrm>
              <a:off x="2895137" y="4403835"/>
              <a:ext cx="5807430" cy="1044617"/>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5"/>
            <p:cNvSpPr txBox="1">
              <a:spLocks/>
            </p:cNvSpPr>
            <p:nvPr/>
          </p:nvSpPr>
          <p:spPr>
            <a:xfrm>
              <a:off x="9372601" y="2621531"/>
              <a:ext cx="2579914" cy="118536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If sessions are stored on nodes, session loss is at risk.</a:t>
              </a:r>
            </a:p>
          </p:txBody>
        </p:sp>
        <p:sp>
          <p:nvSpPr>
            <p:cNvPr id="8" name="Text Placeholder 5"/>
            <p:cNvSpPr txBox="1">
              <a:spLocks/>
            </p:cNvSpPr>
            <p:nvPr/>
          </p:nvSpPr>
          <p:spPr>
            <a:xfrm>
              <a:off x="115694" y="4403835"/>
              <a:ext cx="2234405" cy="118536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Persist sessions outside in a database.</a:t>
              </a:r>
            </a:p>
          </p:txBody>
        </p:sp>
        <p:sp>
          <p:nvSpPr>
            <p:cNvPr id="3" name="Rounded Rectangle 2"/>
            <p:cNvSpPr/>
            <p:nvPr/>
          </p:nvSpPr>
          <p:spPr>
            <a:xfrm>
              <a:off x="1927280" y="3841513"/>
              <a:ext cx="359229" cy="3483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3695" y="1787035"/>
              <a:ext cx="543639" cy="564958"/>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6009" y="3029425"/>
              <a:ext cx="622063" cy="604784"/>
            </a:xfrm>
            <a:prstGeom prst="rect">
              <a:avLst/>
            </a:prstGeom>
          </p:spPr>
        </p:pic>
        <p:grpSp>
          <p:nvGrpSpPr>
            <p:cNvPr id="17" name="Group 16"/>
            <p:cNvGrpSpPr/>
            <p:nvPr/>
          </p:nvGrpSpPr>
          <p:grpSpPr>
            <a:xfrm>
              <a:off x="2911366" y="2743451"/>
              <a:ext cx="2596055" cy="1298360"/>
              <a:chOff x="2911366" y="2746954"/>
              <a:chExt cx="2596055" cy="1298360"/>
            </a:xfrm>
          </p:grpSpPr>
          <p:sp>
            <p:nvSpPr>
              <p:cNvPr id="11" name="Rounded Rectangle 10"/>
              <p:cNvSpPr/>
              <p:nvPr/>
            </p:nvSpPr>
            <p:spPr>
              <a:xfrm>
                <a:off x="2911366" y="2746954"/>
                <a:ext cx="2596055" cy="1246977"/>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3673" y="2842200"/>
                <a:ext cx="662927" cy="795512"/>
              </a:xfrm>
              <a:prstGeom prst="rect">
                <a:avLst/>
              </a:prstGeom>
            </p:spPr>
          </p:pic>
          <p:sp>
            <p:nvSpPr>
              <p:cNvPr id="16" name="Text Placeholder 5"/>
              <p:cNvSpPr txBox="1">
                <a:spLocks/>
              </p:cNvSpPr>
              <p:nvPr/>
            </p:nvSpPr>
            <p:spPr>
              <a:xfrm>
                <a:off x="3086308" y="3637712"/>
                <a:ext cx="2234405" cy="4076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800" dirty="0">
                    <a:latin typeface="Amazon Ember" panose="02000000000000000000" pitchFamily="2" charset="0"/>
                    <a:ea typeface="Amazon Ember" panose="02000000000000000000" pitchFamily="2" charset="0"/>
                    <a:cs typeface="Amazon Ember Light" panose="020B0403020204020204" pitchFamily="34" charset="0"/>
                  </a:rPr>
                  <a:t>Web Server</a:t>
                </a:r>
              </a:p>
            </p:txBody>
          </p:sp>
        </p:grpSp>
        <p:grpSp>
          <p:nvGrpSpPr>
            <p:cNvPr id="18" name="Group 17"/>
            <p:cNvGrpSpPr/>
            <p:nvPr/>
          </p:nvGrpSpPr>
          <p:grpSpPr>
            <a:xfrm>
              <a:off x="6014545" y="2743451"/>
              <a:ext cx="2596055" cy="1298360"/>
              <a:chOff x="2911366" y="2746954"/>
              <a:chExt cx="2596055" cy="1298360"/>
            </a:xfrm>
          </p:grpSpPr>
          <p:sp>
            <p:nvSpPr>
              <p:cNvPr id="19" name="Rounded Rectangle 18"/>
              <p:cNvSpPr/>
              <p:nvPr/>
            </p:nvSpPr>
            <p:spPr>
              <a:xfrm>
                <a:off x="2911366" y="2746954"/>
                <a:ext cx="2596055" cy="1246977"/>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3673" y="2842200"/>
                <a:ext cx="662927" cy="795512"/>
              </a:xfrm>
              <a:prstGeom prst="rect">
                <a:avLst/>
              </a:prstGeom>
            </p:spPr>
          </p:pic>
          <p:sp>
            <p:nvSpPr>
              <p:cNvPr id="21" name="Text Placeholder 5"/>
              <p:cNvSpPr txBox="1">
                <a:spLocks/>
              </p:cNvSpPr>
              <p:nvPr/>
            </p:nvSpPr>
            <p:spPr>
              <a:xfrm>
                <a:off x="3086308" y="3637712"/>
                <a:ext cx="2234405" cy="4076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800" dirty="0">
                    <a:latin typeface="Amazon Ember" panose="02000000000000000000" pitchFamily="2" charset="0"/>
                    <a:ea typeface="Amazon Ember" panose="02000000000000000000" pitchFamily="2" charset="0"/>
                    <a:cs typeface="Amazon Ember Light" panose="020B0403020204020204" pitchFamily="34" charset="0"/>
                  </a:rPr>
                  <a:t>Web Server</a:t>
                </a:r>
              </a:p>
            </p:txBody>
          </p:sp>
        </p:grpSp>
        <p:sp>
          <p:nvSpPr>
            <p:cNvPr id="26" name="Rounded Rectangle 25"/>
            <p:cNvSpPr/>
            <p:nvPr/>
          </p:nvSpPr>
          <p:spPr>
            <a:xfrm>
              <a:off x="2833609" y="2621531"/>
              <a:ext cx="5868958" cy="1564346"/>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7" name="Rounded Rectangle 26"/>
            <p:cNvSpPr/>
            <p:nvPr/>
          </p:nvSpPr>
          <p:spPr>
            <a:xfrm>
              <a:off x="2658796" y="2374462"/>
              <a:ext cx="3077073" cy="3621219"/>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8" name="Rounded Rectangle 27"/>
            <p:cNvSpPr/>
            <p:nvPr/>
          </p:nvSpPr>
          <p:spPr>
            <a:xfrm>
              <a:off x="5888269" y="2374462"/>
              <a:ext cx="3077073" cy="3621219"/>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3" name="Text Placeholder 5"/>
            <p:cNvSpPr txBox="1">
              <a:spLocks/>
            </p:cNvSpPr>
            <p:nvPr/>
          </p:nvSpPr>
          <p:spPr>
            <a:xfrm>
              <a:off x="9048093" y="4552784"/>
              <a:ext cx="2234405" cy="4076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latin typeface="Amazon Ember" panose="02000000000000000000" pitchFamily="2" charset="0"/>
                  <a:ea typeface="Amazon Ember" panose="02000000000000000000" pitchFamily="2" charset="0"/>
                  <a:cs typeface="Amazon Ember Light" panose="020B0403020204020204" pitchFamily="34" charset="0"/>
                </a:rPr>
                <a:t>NoSQL</a:t>
              </a:r>
              <a:br>
                <a:rPr lang="en-US" sz="1800" dirty="0">
                  <a:latin typeface="Amazon Ember" panose="02000000000000000000" pitchFamily="2" charset="0"/>
                  <a:ea typeface="Amazon Ember" panose="02000000000000000000" pitchFamily="2" charset="0"/>
                  <a:cs typeface="Amazon Ember Light" panose="020B0403020204020204" pitchFamily="34" charset="0"/>
                </a:rPr>
              </a:br>
              <a:r>
                <a:rPr lang="en-US" sz="1800" dirty="0">
                  <a:latin typeface="Amazon Ember" panose="02000000000000000000" pitchFamily="2" charset="0"/>
                  <a:ea typeface="Amazon Ember" panose="02000000000000000000" pitchFamily="2" charset="0"/>
                  <a:cs typeface="Amazon Ember Light" panose="020B0403020204020204" pitchFamily="34" charset="0"/>
                </a:rPr>
                <a:t>Database</a:t>
              </a:r>
            </a:p>
          </p:txBody>
        </p:sp>
        <p:sp>
          <p:nvSpPr>
            <p:cNvPr id="29" name="Text Placeholder 5"/>
            <p:cNvSpPr txBox="1">
              <a:spLocks/>
            </p:cNvSpPr>
            <p:nvPr/>
          </p:nvSpPr>
          <p:spPr>
            <a:xfrm>
              <a:off x="2831177" y="5575791"/>
              <a:ext cx="2234405" cy="4076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solidFill>
                    <a:schemeClr val="accent2"/>
                  </a:solidFill>
                  <a:latin typeface="Amazon Ember" panose="02000000000000000000" pitchFamily="2" charset="0"/>
                  <a:ea typeface="Amazon Ember" panose="02000000000000000000" pitchFamily="2" charset="0"/>
                  <a:cs typeface="Amazon Ember Light" panose="020B0403020204020204" pitchFamily="34" charset="0"/>
                </a:rPr>
                <a:t>AZ1</a:t>
              </a:r>
            </a:p>
          </p:txBody>
        </p:sp>
        <p:sp>
          <p:nvSpPr>
            <p:cNvPr id="30" name="Text Placeholder 5"/>
            <p:cNvSpPr txBox="1">
              <a:spLocks/>
            </p:cNvSpPr>
            <p:nvPr/>
          </p:nvSpPr>
          <p:spPr>
            <a:xfrm>
              <a:off x="8255398" y="5575791"/>
              <a:ext cx="2234405" cy="4076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solidFill>
                    <a:schemeClr val="accent2"/>
                  </a:solidFill>
                  <a:latin typeface="Amazon Ember" panose="02000000000000000000" pitchFamily="2" charset="0"/>
                  <a:ea typeface="Amazon Ember" panose="02000000000000000000" pitchFamily="2" charset="0"/>
                  <a:cs typeface="Amazon Ember Light" panose="020B0403020204020204" pitchFamily="34" charset="0"/>
                </a:rPr>
                <a:t>AZ2</a:t>
              </a:r>
            </a:p>
          </p:txBody>
        </p:sp>
        <p:cxnSp>
          <p:nvCxnSpPr>
            <p:cNvPr id="36" name="Straight Arrow Connector 35"/>
            <p:cNvCxnSpPr/>
            <p:nvPr/>
          </p:nvCxnSpPr>
          <p:spPr>
            <a:xfrm>
              <a:off x="4385908" y="2041454"/>
              <a:ext cx="1" cy="5326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4385907" y="2039411"/>
              <a:ext cx="105789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279714" y="2047059"/>
              <a:ext cx="1" cy="5326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6232331" y="2039411"/>
              <a:ext cx="105789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4191776" y="3929483"/>
              <a:ext cx="1" cy="5326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426804" y="3929483"/>
              <a:ext cx="1" cy="5326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2106893" y="4754226"/>
              <a:ext cx="9280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8702567" y="3191485"/>
              <a:ext cx="928007" cy="0"/>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78489" y="4369644"/>
            <a:ext cx="698394" cy="773607"/>
          </a:xfrm>
          <a:prstGeom prst="rect">
            <a:avLst/>
          </a:prstGeom>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8106" y="4369644"/>
            <a:ext cx="698394" cy="773607"/>
          </a:xfrm>
          <a:prstGeom prst="rect">
            <a:avLst/>
          </a:prstGeom>
        </p:spPr>
      </p:pic>
      <p:pic>
        <p:nvPicPr>
          <p:cNvPr id="46" name="Picture 4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50444" y="4421817"/>
            <a:ext cx="698394" cy="773607"/>
          </a:xfrm>
          <a:prstGeom prst="rect">
            <a:avLst/>
          </a:prstGeom>
        </p:spPr>
      </p:pic>
      <p:pic>
        <p:nvPicPr>
          <p:cNvPr id="51" name="Picture 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9363" y="4421817"/>
            <a:ext cx="698394" cy="773607"/>
          </a:xfrm>
          <a:prstGeom prst="rect">
            <a:avLst/>
          </a:prstGeom>
        </p:spPr>
      </p:pic>
    </p:spTree>
    <p:custDataLst>
      <p:tags r:id="rId1"/>
    </p:custDataLst>
    <p:extLst>
      <p:ext uri="{BB962C8B-B14F-4D97-AF65-F5344CB8AC3E}">
        <p14:creationId xmlns:p14="http://schemas.microsoft.com/office/powerpoint/2010/main" val="1844337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grpSp>
        <p:nvGrpSpPr>
          <p:cNvPr id="15" name="Group 14"/>
          <p:cNvGrpSpPr/>
          <p:nvPr/>
        </p:nvGrpSpPr>
        <p:grpSpPr>
          <a:xfrm>
            <a:off x="5282810" y="2688116"/>
            <a:ext cx="2048297" cy="1870944"/>
            <a:chOff x="5920343" y="2888225"/>
            <a:chExt cx="1797050" cy="1629986"/>
          </a:xfrm>
        </p:grpSpPr>
        <p:sp>
          <p:nvSpPr>
            <p:cNvPr id="19" name="Text Placeholder 5"/>
            <p:cNvSpPr txBox="1">
              <a:spLocks/>
            </p:cNvSpPr>
            <p:nvPr/>
          </p:nvSpPr>
          <p:spPr>
            <a:xfrm>
              <a:off x="5920343" y="3979174"/>
              <a:ext cx="1797050" cy="53903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800" dirty="0">
                  <a:latin typeface="Amazon Ember" panose="020B0603020204020204" pitchFamily="34" charset="0"/>
                  <a:ea typeface="Amazon Ember" panose="020B0603020204020204" pitchFamily="34" charset="0"/>
                  <a:cs typeface="Amazon Ember" panose="020B0603020204020204" pitchFamily="34" charset="0"/>
                </a:rPr>
                <a:t>Elastic Load Balancing (ELB)</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9490" y="2888225"/>
              <a:ext cx="918756" cy="954785"/>
            </a:xfrm>
            <a:prstGeom prst="rect">
              <a:avLst/>
            </a:prstGeom>
          </p:spPr>
        </p:pic>
      </p:grpSp>
      <p:grpSp>
        <p:nvGrpSpPr>
          <p:cNvPr id="22" name="Group 21"/>
          <p:cNvGrpSpPr/>
          <p:nvPr/>
        </p:nvGrpSpPr>
        <p:grpSpPr>
          <a:xfrm>
            <a:off x="8879198" y="2688116"/>
            <a:ext cx="2170719" cy="1716645"/>
            <a:chOff x="8276103" y="2919134"/>
            <a:chExt cx="1973242" cy="1398876"/>
          </a:xfrm>
        </p:grpSpPr>
        <p:sp>
          <p:nvSpPr>
            <p:cNvPr id="23" name="Text Placeholder 6"/>
            <p:cNvSpPr txBox="1">
              <a:spLocks/>
            </p:cNvSpPr>
            <p:nvPr/>
          </p:nvSpPr>
          <p:spPr>
            <a:xfrm>
              <a:off x="8276103" y="3931895"/>
              <a:ext cx="1973242" cy="38611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800" dirty="0">
                  <a:latin typeface="Amazon Ember" panose="020B0603020204020204" pitchFamily="34" charset="0"/>
                  <a:ea typeface="Amazon Ember" panose="020B0603020204020204" pitchFamily="34" charset="0"/>
                  <a:cs typeface="Amazon Ember" panose="020B0603020204020204" pitchFamily="34" charset="0"/>
                </a:rPr>
                <a:t>AWS Auto Scaling</a:t>
              </a: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8593" y="2919134"/>
              <a:ext cx="1012070" cy="983958"/>
            </a:xfrm>
            <a:prstGeom prst="rect">
              <a:avLst/>
            </a:prstGeom>
          </p:spPr>
        </p:pic>
      </p:grpSp>
      <p:grpSp>
        <p:nvGrpSpPr>
          <p:cNvPr id="25" name="Group 24"/>
          <p:cNvGrpSpPr/>
          <p:nvPr/>
        </p:nvGrpSpPr>
        <p:grpSpPr>
          <a:xfrm>
            <a:off x="1148327" y="2688116"/>
            <a:ext cx="2586391" cy="1716645"/>
            <a:chOff x="1313411" y="2888225"/>
            <a:chExt cx="2380450" cy="1607854"/>
          </a:xfrm>
        </p:grpSpPr>
        <p:sp>
          <p:nvSpPr>
            <p:cNvPr id="26" name="Content Placeholder 2"/>
            <p:cNvSpPr txBox="1">
              <a:spLocks/>
            </p:cNvSpPr>
            <p:nvPr/>
          </p:nvSpPr>
          <p:spPr>
            <a:xfrm>
              <a:off x="1313411" y="3979175"/>
              <a:ext cx="2380450" cy="51690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dirty="0">
                  <a:latin typeface="Amazon Ember" panose="020B0603020204020204" pitchFamily="34" charset="0"/>
                  <a:ea typeface="Amazon Ember" panose="020B0603020204020204" pitchFamily="34" charset="0"/>
                  <a:cs typeface="Amazon Ember" panose="020B0603020204020204" pitchFamily="34" charset="0"/>
                </a:rPr>
                <a:t>Amazon Elastic Compute Cloud (EC2)</a:t>
              </a:r>
            </a:p>
          </p:txBody>
        </p:sp>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9528" y="2888225"/>
              <a:ext cx="871481" cy="1045776"/>
            </a:xfrm>
            <a:prstGeom prst="rect">
              <a:avLst/>
            </a:prstGeom>
          </p:spPr>
        </p:pic>
      </p:grpSp>
      <p:sp>
        <p:nvSpPr>
          <p:cNvPr id="28" name="Rectangle 27"/>
          <p:cNvSpPr/>
          <p:nvPr/>
        </p:nvSpPr>
        <p:spPr>
          <a:xfrm>
            <a:off x="8461924" y="2143825"/>
            <a:ext cx="2811439" cy="3111689"/>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1616303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EC2 Auto Scaling?</a:t>
            </a:r>
          </a:p>
        </p:txBody>
      </p:sp>
      <p:grpSp>
        <p:nvGrpSpPr>
          <p:cNvPr id="2" name="Group 1"/>
          <p:cNvGrpSpPr/>
          <p:nvPr/>
        </p:nvGrpSpPr>
        <p:grpSpPr>
          <a:xfrm>
            <a:off x="238539" y="1317400"/>
            <a:ext cx="3925569" cy="4529962"/>
            <a:chOff x="238539" y="1394890"/>
            <a:chExt cx="3925569" cy="4529962"/>
          </a:xfrm>
        </p:grpSpPr>
        <p:sp>
          <p:nvSpPr>
            <p:cNvPr id="5" name="TextBox 4"/>
            <p:cNvSpPr txBox="1"/>
            <p:nvPr/>
          </p:nvSpPr>
          <p:spPr>
            <a:xfrm>
              <a:off x="238539" y="2019028"/>
              <a:ext cx="1468238" cy="745438"/>
            </a:xfrm>
            <a:prstGeom prst="rect">
              <a:avLst/>
            </a:prstGeom>
            <a:noFill/>
          </p:spPr>
          <p:txBody>
            <a:bodyPr wrap="square" lIns="0" tIns="0" rIns="0" bIns="0" rtlCol="0" anchor="t">
              <a:no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Elastic Load Balancing</a:t>
              </a:r>
            </a:p>
          </p:txBody>
        </p:sp>
        <p:sp>
          <p:nvSpPr>
            <p:cNvPr id="9" name="Rounded Rectangle 8"/>
            <p:cNvSpPr/>
            <p:nvPr/>
          </p:nvSpPr>
          <p:spPr>
            <a:xfrm>
              <a:off x="1198346" y="3444294"/>
              <a:ext cx="292379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2" name="TextBox 31"/>
            <p:cNvSpPr txBox="1">
              <a:spLocks noChangeArrowheads="1"/>
            </p:cNvSpPr>
            <p:nvPr/>
          </p:nvSpPr>
          <p:spPr bwMode="auto">
            <a:xfrm>
              <a:off x="1269879" y="4731973"/>
              <a:ext cx="2894229" cy="400110"/>
            </a:xfrm>
            <a:prstGeom prst="rect">
              <a:avLst/>
            </a:prstGeom>
            <a:noFill/>
            <a:ln w="9525">
              <a:noFill/>
              <a:miter lim="800000"/>
              <a:headEnd/>
              <a:tailEnd/>
            </a:ln>
          </p:spPr>
          <p:txBody>
            <a:bodyPr wrap="square">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Auto Scaling group</a:t>
              </a:r>
            </a:p>
          </p:txBody>
        </p:sp>
        <p:sp>
          <p:nvSpPr>
            <p:cNvPr id="22" name="TextBox 21"/>
            <p:cNvSpPr txBox="1"/>
            <p:nvPr/>
          </p:nvSpPr>
          <p:spPr>
            <a:xfrm>
              <a:off x="1104967" y="5463187"/>
              <a:ext cx="2840842" cy="461665"/>
            </a:xfrm>
            <a:prstGeom prst="rect">
              <a:avLst/>
            </a:prstGeom>
            <a:noFill/>
          </p:spPr>
          <p:txBody>
            <a:bodyPr wrap="non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Base Configuration</a:t>
              </a:r>
            </a:p>
          </p:txBody>
        </p:sp>
        <p:cxnSp>
          <p:nvCxnSpPr>
            <p:cNvPr id="28" name="Straight Connector 27"/>
            <p:cNvCxnSpPr/>
            <p:nvPr/>
          </p:nvCxnSpPr>
          <p:spPr>
            <a:xfrm flipH="1">
              <a:off x="2716991" y="3007693"/>
              <a:ext cx="2" cy="776349"/>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p:cNvCxnSpPr/>
            <p:nvPr/>
          </p:nvCxnSpPr>
          <p:spPr>
            <a:xfrm flipH="1">
              <a:off x="2238639" y="3784042"/>
              <a:ext cx="917374" cy="0"/>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flipV="1">
              <a:off x="2244188" y="3784042"/>
              <a:ext cx="0" cy="283866"/>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p:cNvCxnSpPr/>
            <p:nvPr/>
          </p:nvCxnSpPr>
          <p:spPr>
            <a:xfrm flipV="1">
              <a:off x="3152990" y="3779995"/>
              <a:ext cx="0" cy="283866"/>
            </a:xfrm>
            <a:prstGeom prst="line">
              <a:avLst/>
            </a:prstGeom>
          </p:spPr>
          <p:style>
            <a:lnRef idx="3">
              <a:schemeClr val="dk1"/>
            </a:lnRef>
            <a:fillRef idx="0">
              <a:schemeClr val="dk1"/>
            </a:fillRef>
            <a:effectRef idx="2">
              <a:schemeClr val="dk1"/>
            </a:effectRef>
            <a:fontRef idx="minor">
              <a:schemeClr val="tx1"/>
            </a:fontRef>
          </p:style>
        </p:cxn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6828" y="4030198"/>
              <a:ext cx="678369" cy="703493"/>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9454" y="4025815"/>
              <a:ext cx="678369" cy="70349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8773" y="1394890"/>
              <a:ext cx="1396443" cy="1675734"/>
            </a:xfrm>
            <a:prstGeom prst="rect">
              <a:avLst/>
            </a:prstGeom>
          </p:spPr>
        </p:pic>
      </p:grpSp>
      <p:grpSp>
        <p:nvGrpSpPr>
          <p:cNvPr id="27" name="Group 26"/>
          <p:cNvGrpSpPr/>
          <p:nvPr/>
        </p:nvGrpSpPr>
        <p:grpSpPr>
          <a:xfrm>
            <a:off x="8280748" y="1317400"/>
            <a:ext cx="3464410" cy="4978627"/>
            <a:chOff x="7397971" y="1394890"/>
            <a:chExt cx="3464410" cy="4978627"/>
          </a:xfrm>
        </p:grpSpPr>
        <p:sp>
          <p:nvSpPr>
            <p:cNvPr id="11" name="Rounded Rectangle 10"/>
            <p:cNvSpPr/>
            <p:nvPr/>
          </p:nvSpPr>
          <p:spPr>
            <a:xfrm>
              <a:off x="7527855" y="3431508"/>
              <a:ext cx="292379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3" name="TextBox 31"/>
            <p:cNvSpPr txBox="1">
              <a:spLocks noChangeArrowheads="1"/>
            </p:cNvSpPr>
            <p:nvPr/>
          </p:nvSpPr>
          <p:spPr bwMode="auto">
            <a:xfrm>
              <a:off x="7569105" y="4724884"/>
              <a:ext cx="2894229" cy="400110"/>
            </a:xfrm>
            <a:prstGeom prst="rect">
              <a:avLst/>
            </a:prstGeom>
            <a:noFill/>
            <a:ln w="9525">
              <a:noFill/>
              <a:miter lim="800000"/>
              <a:headEnd/>
              <a:tailEnd/>
            </a:ln>
          </p:spPr>
          <p:txBody>
            <a:bodyPr wrap="square">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Auto Scaling group</a:t>
              </a:r>
            </a:p>
          </p:txBody>
        </p:sp>
        <p:sp>
          <p:nvSpPr>
            <p:cNvPr id="24" name="TextBox 23"/>
            <p:cNvSpPr txBox="1"/>
            <p:nvPr/>
          </p:nvSpPr>
          <p:spPr>
            <a:xfrm>
              <a:off x="8207778" y="5464642"/>
              <a:ext cx="1537600" cy="461665"/>
            </a:xfrm>
            <a:prstGeom prst="rect">
              <a:avLst/>
            </a:prstGeom>
            <a:noFill/>
          </p:spPr>
          <p:txBody>
            <a:bodyPr wrap="non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Scaling In</a:t>
              </a:r>
            </a:p>
          </p:txBody>
        </p:sp>
        <p:sp>
          <p:nvSpPr>
            <p:cNvPr id="26" name="TextBox 25"/>
            <p:cNvSpPr txBox="1"/>
            <p:nvPr/>
          </p:nvSpPr>
          <p:spPr>
            <a:xfrm>
              <a:off x="7397971" y="5850297"/>
              <a:ext cx="3464410" cy="523220"/>
            </a:xfrm>
            <a:prstGeom prst="rect">
              <a:avLst/>
            </a:prstGeom>
            <a:noFill/>
          </p:spPr>
          <p:txBody>
            <a:bodyPr wrap="none" rtlCol="0">
              <a:spAutoFit/>
            </a:bodyPr>
            <a:lstStyle/>
            <a:p>
              <a:r>
                <a:rPr lang="en-US" sz="2800" dirty="0">
                  <a:solidFill>
                    <a:schemeClr val="accent2"/>
                  </a:solidFill>
                  <a:latin typeface="Amazon Ember" panose="02000000000000000000" pitchFamily="2" charset="0"/>
                  <a:ea typeface="Amazon Ember" panose="02000000000000000000" pitchFamily="2" charset="0"/>
                </a:rPr>
                <a:t>Terminate Instances</a:t>
              </a:r>
            </a:p>
          </p:txBody>
        </p:sp>
        <p:cxnSp>
          <p:nvCxnSpPr>
            <p:cNvPr id="38" name="Straight Connector 37"/>
            <p:cNvCxnSpPr/>
            <p:nvPr/>
          </p:nvCxnSpPr>
          <p:spPr>
            <a:xfrm flipH="1">
              <a:off x="9037044" y="3007693"/>
              <a:ext cx="2" cy="776349"/>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p:cNvCxnSpPr/>
            <p:nvPr/>
          </p:nvCxnSpPr>
          <p:spPr>
            <a:xfrm flipH="1">
              <a:off x="8558692" y="3784042"/>
              <a:ext cx="917374" cy="0"/>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p:cNvCxnSpPr/>
            <p:nvPr/>
          </p:nvCxnSpPr>
          <p:spPr>
            <a:xfrm flipV="1">
              <a:off x="8564241" y="3784042"/>
              <a:ext cx="0" cy="283866"/>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p:cNvCxnSpPr/>
            <p:nvPr/>
          </p:nvCxnSpPr>
          <p:spPr>
            <a:xfrm flipV="1">
              <a:off x="9473043" y="3779995"/>
              <a:ext cx="0" cy="283866"/>
            </a:xfrm>
            <a:prstGeom prst="line">
              <a:avLst/>
            </a:prstGeom>
          </p:spPr>
          <p:style>
            <a:lnRef idx="3">
              <a:schemeClr val="dk1"/>
            </a:lnRef>
            <a:fillRef idx="0">
              <a:schemeClr val="dk1"/>
            </a:fillRef>
            <a:effectRef idx="2">
              <a:schemeClr val="dk1"/>
            </a:effectRef>
            <a:fontRef idx="minor">
              <a:schemeClr val="tx1"/>
            </a:fontRef>
          </p:style>
        </p:cxn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7249" y="1394890"/>
              <a:ext cx="1396443" cy="1675734"/>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6859" y="3992910"/>
              <a:ext cx="678369" cy="703493"/>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7522" y="3992912"/>
              <a:ext cx="678369" cy="703493"/>
            </a:xfrm>
            <a:prstGeom prst="rect">
              <a:avLst/>
            </a:prstGeom>
          </p:spPr>
        </p:pic>
      </p:grpSp>
      <p:grpSp>
        <p:nvGrpSpPr>
          <p:cNvPr id="4" name="Group 3"/>
          <p:cNvGrpSpPr/>
          <p:nvPr/>
        </p:nvGrpSpPr>
        <p:grpSpPr>
          <a:xfrm>
            <a:off x="4706469" y="1317400"/>
            <a:ext cx="3017088" cy="4994302"/>
            <a:chOff x="4240979" y="1428480"/>
            <a:chExt cx="3017088" cy="4994302"/>
          </a:xfrm>
        </p:grpSpPr>
        <p:sp>
          <p:nvSpPr>
            <p:cNvPr id="49" name="Rectangle 48"/>
            <p:cNvSpPr/>
            <p:nvPr/>
          </p:nvSpPr>
          <p:spPr>
            <a:xfrm>
              <a:off x="5442646" y="3925950"/>
              <a:ext cx="763961" cy="81184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p:cNvSpPr/>
            <p:nvPr/>
          </p:nvSpPr>
          <p:spPr>
            <a:xfrm>
              <a:off x="4334269" y="3477884"/>
              <a:ext cx="292379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4" name="TextBox 31"/>
            <p:cNvSpPr txBox="1">
              <a:spLocks noChangeArrowheads="1"/>
            </p:cNvSpPr>
            <p:nvPr/>
          </p:nvSpPr>
          <p:spPr bwMode="auto">
            <a:xfrm>
              <a:off x="4334269" y="4731973"/>
              <a:ext cx="2894229" cy="400110"/>
            </a:xfrm>
            <a:prstGeom prst="rect">
              <a:avLst/>
            </a:prstGeom>
            <a:noFill/>
            <a:ln w="9525">
              <a:noFill/>
              <a:miter lim="800000"/>
              <a:headEnd/>
              <a:tailEnd/>
            </a:ln>
          </p:spPr>
          <p:txBody>
            <a:bodyPr wrap="square">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Auto Scaling group</a:t>
              </a:r>
            </a:p>
          </p:txBody>
        </p:sp>
        <p:sp>
          <p:nvSpPr>
            <p:cNvPr id="23" name="TextBox 22"/>
            <p:cNvSpPr txBox="1"/>
            <p:nvPr/>
          </p:nvSpPr>
          <p:spPr>
            <a:xfrm>
              <a:off x="4850234" y="5463186"/>
              <a:ext cx="1803699" cy="461665"/>
            </a:xfrm>
            <a:prstGeom prst="rect">
              <a:avLst/>
            </a:prstGeom>
            <a:noFill/>
          </p:spPr>
          <p:txBody>
            <a:bodyPr wrap="non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Scaling Out</a:t>
              </a:r>
            </a:p>
          </p:txBody>
        </p:sp>
        <p:sp>
          <p:nvSpPr>
            <p:cNvPr id="25" name="TextBox 24"/>
            <p:cNvSpPr txBox="1"/>
            <p:nvPr/>
          </p:nvSpPr>
          <p:spPr>
            <a:xfrm>
              <a:off x="4240979" y="5899562"/>
              <a:ext cx="3004349" cy="523220"/>
            </a:xfrm>
            <a:prstGeom prst="rect">
              <a:avLst/>
            </a:prstGeom>
            <a:noFill/>
          </p:spPr>
          <p:txBody>
            <a:bodyPr wrap="none" rtlCol="0">
              <a:spAutoFit/>
            </a:bodyPr>
            <a:lstStyle/>
            <a:p>
              <a:r>
                <a:rPr lang="en-US" sz="2800" dirty="0">
                  <a:solidFill>
                    <a:schemeClr val="accent2"/>
                  </a:solidFill>
                  <a:latin typeface="Amazon Ember" panose="02000000000000000000" pitchFamily="2" charset="0"/>
                  <a:ea typeface="Amazon Ember" panose="02000000000000000000" pitchFamily="2" charset="0"/>
                </a:rPr>
                <a:t>Launch Instances</a:t>
              </a:r>
            </a:p>
          </p:txBody>
        </p:sp>
        <p:cxnSp>
          <p:nvCxnSpPr>
            <p:cNvPr id="42" name="Straight Connector 41"/>
            <p:cNvCxnSpPr/>
            <p:nvPr/>
          </p:nvCxnSpPr>
          <p:spPr>
            <a:xfrm flipH="1">
              <a:off x="5795334" y="2969983"/>
              <a:ext cx="2" cy="776349"/>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p:cNvCxnSpPr/>
            <p:nvPr/>
          </p:nvCxnSpPr>
          <p:spPr>
            <a:xfrm flipH="1">
              <a:off x="5006648" y="3746332"/>
              <a:ext cx="1607070"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p:cNvCxnSpPr/>
            <p:nvPr/>
          </p:nvCxnSpPr>
          <p:spPr>
            <a:xfrm flipV="1">
              <a:off x="5006648" y="3746332"/>
              <a:ext cx="0" cy="283866"/>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p:cNvCxnSpPr/>
            <p:nvPr/>
          </p:nvCxnSpPr>
          <p:spPr>
            <a:xfrm flipV="1">
              <a:off x="6613718" y="3746332"/>
              <a:ext cx="0" cy="283866"/>
            </a:xfrm>
            <a:prstGeom prst="line">
              <a:avLst/>
            </a:prstGeom>
          </p:spPr>
          <p:style>
            <a:lnRef idx="3">
              <a:schemeClr val="dk1"/>
            </a:lnRef>
            <a:fillRef idx="0">
              <a:schemeClr val="dk1"/>
            </a:fillRef>
            <a:effectRef idx="2">
              <a:schemeClr val="dk1"/>
            </a:effectRef>
            <a:fontRef idx="minor">
              <a:schemeClr val="tx1"/>
            </a:fontRef>
          </p:style>
        </p:cxnSp>
        <p:cxnSp>
          <p:nvCxnSpPr>
            <p:cNvPr id="46" name="Straight Connector 45"/>
            <p:cNvCxnSpPr/>
            <p:nvPr/>
          </p:nvCxnSpPr>
          <p:spPr>
            <a:xfrm flipV="1">
              <a:off x="5792178" y="3746332"/>
              <a:ext cx="0" cy="283866"/>
            </a:xfrm>
            <a:prstGeom prst="line">
              <a:avLst/>
            </a:prstGeom>
          </p:spPr>
          <p:style>
            <a:lnRef idx="3">
              <a:schemeClr val="dk1"/>
            </a:lnRef>
            <a:fillRef idx="0">
              <a:schemeClr val="dk1"/>
            </a:fillRef>
            <a:effectRef idx="2">
              <a:schemeClr val="dk1"/>
            </a:effectRef>
            <a:fontRef idx="minor">
              <a:schemeClr val="tx1"/>
            </a:fontRef>
          </p:style>
        </p:cxn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7947" y="1428480"/>
              <a:ext cx="1396443" cy="1675734"/>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9856" y="3992912"/>
              <a:ext cx="678369" cy="703493"/>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0948" y="3992912"/>
              <a:ext cx="678369" cy="703493"/>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523" y="3992911"/>
              <a:ext cx="678369" cy="703493"/>
            </a:xfrm>
            <a:prstGeom prst="rect">
              <a:avLst/>
            </a:prstGeom>
          </p:spPr>
        </p:pic>
      </p:grpSp>
      <p:cxnSp>
        <p:nvCxnSpPr>
          <p:cNvPr id="32" name="Straight Connector 31">
            <a:extLst>
              <a:ext uri="{FF2B5EF4-FFF2-40B4-BE49-F238E27FC236}">
                <a16:creationId xmlns:a16="http://schemas.microsoft.com/office/drawing/2014/main" id="{143D28A0-D524-EA46-B608-9EE5394164F1}"/>
              </a:ext>
            </a:extLst>
          </p:cNvPr>
          <p:cNvCxnSpPr>
            <a:cxnSpLocks/>
          </p:cNvCxnSpPr>
          <p:nvPr/>
        </p:nvCxnSpPr>
        <p:spPr>
          <a:xfrm>
            <a:off x="4462818" y="1317400"/>
            <a:ext cx="0" cy="532658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7BBCC45-8536-FC49-93DB-E97E9BAB4E9B}"/>
              </a:ext>
            </a:extLst>
          </p:cNvPr>
          <p:cNvCxnSpPr>
            <a:cxnSpLocks/>
          </p:cNvCxnSpPr>
          <p:nvPr/>
        </p:nvCxnSpPr>
        <p:spPr>
          <a:xfrm>
            <a:off x="8068101" y="1317400"/>
            <a:ext cx="0" cy="532658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pic>
        <p:nvPicPr>
          <p:cNvPr id="48" name="Picture 47">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09483" y="6320475"/>
            <a:ext cx="1620111" cy="630043"/>
          </a:xfrm>
          <a:prstGeom prst="rect">
            <a:avLst/>
          </a:prstGeom>
        </p:spPr>
      </p:pic>
    </p:spTree>
    <p:custDataLst>
      <p:tags r:id="rId1"/>
    </p:custDataLst>
    <p:extLst>
      <p:ext uri="{BB962C8B-B14F-4D97-AF65-F5344CB8AC3E}">
        <p14:creationId xmlns:p14="http://schemas.microsoft.com/office/powerpoint/2010/main" val="1185742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EC2 Auto Scaling</a:t>
            </a:r>
          </a:p>
        </p:txBody>
      </p:sp>
      <p:sp>
        <p:nvSpPr>
          <p:cNvPr id="148" name="Content Placeholder 4"/>
          <p:cNvSpPr txBox="1">
            <a:spLocks/>
          </p:cNvSpPr>
          <p:nvPr/>
        </p:nvSpPr>
        <p:spPr>
          <a:xfrm>
            <a:off x="2031159" y="2057403"/>
            <a:ext cx="2442633" cy="3394472"/>
          </a:xfrm>
          <a:prstGeom prst="rect">
            <a:avLst/>
          </a:prstGeom>
          <a:ln w="12700">
            <a:solidFill>
              <a:srgbClr val="474746"/>
            </a:solidFill>
          </a:ln>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Manual Scaling</a:t>
            </a:r>
          </a:p>
        </p:txBody>
      </p:sp>
      <p:sp>
        <p:nvSpPr>
          <p:cNvPr id="149" name="Content Placeholder 1"/>
          <p:cNvSpPr txBox="1">
            <a:spLocks/>
          </p:cNvSpPr>
          <p:nvPr/>
        </p:nvSpPr>
        <p:spPr>
          <a:xfrm>
            <a:off x="4924642" y="2057403"/>
            <a:ext cx="2442633" cy="3394472"/>
          </a:xfrm>
          <a:prstGeom prst="rect">
            <a:avLst/>
          </a:prstGeom>
          <a:ln w="12700">
            <a:solidFill>
              <a:srgbClr val="474746"/>
            </a:solidFill>
          </a:ln>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Scheduled Scaling</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999A98">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50" name="Content Placeholder 8"/>
          <p:cNvSpPr txBox="1">
            <a:spLocks/>
          </p:cNvSpPr>
          <p:nvPr/>
        </p:nvSpPr>
        <p:spPr>
          <a:xfrm>
            <a:off x="7818126" y="2057403"/>
            <a:ext cx="2442633" cy="3394472"/>
          </a:xfrm>
          <a:prstGeom prst="rect">
            <a:avLst/>
          </a:prstGeom>
          <a:ln w="12700">
            <a:solidFill>
              <a:srgbClr val="474746"/>
            </a:solidFill>
          </a:ln>
        </p:spPr>
        <p:txBody>
          <a:bodyPr vert="horz" lIns="91440" tIns="45720" rIns="91440" bIns="45720" rtlCol="0">
            <a:normAutofit/>
          </a:bodyPr>
          <a:lstStyle>
            <a:lvl1pPr marL="0" indent="0" algn="l" defTabSz="457200" rtl="0" eaLnBrk="1" latinLnBrk="0" hangingPunct="1">
              <a:spcBef>
                <a:spcPct val="20000"/>
              </a:spcBef>
              <a:buFontTx/>
              <a:buNone/>
              <a:defRPr sz="20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Dynamic Scaling</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999A98">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51" name="Elbow Connector 150"/>
          <p:cNvCxnSpPr/>
          <p:nvPr/>
        </p:nvCxnSpPr>
        <p:spPr>
          <a:xfrm flipV="1">
            <a:off x="5070685" y="3754639"/>
            <a:ext cx="1111395" cy="624972"/>
          </a:xfrm>
          <a:prstGeom prst="bentConnector3">
            <a:avLst/>
          </a:prstGeom>
          <a:noFill/>
          <a:ln w="25400" cap="flat" cmpd="sng" algn="ctr">
            <a:solidFill>
              <a:srgbClr val="474746"/>
            </a:solidFill>
            <a:prstDash val="solid"/>
          </a:ln>
          <a:effectLst>
            <a:outerShdw blurRad="40000" dist="20000" dir="5400000" rotWithShape="0">
              <a:srgbClr val="000000">
                <a:alpha val="38000"/>
              </a:srgbClr>
            </a:outerShdw>
          </a:effectLst>
        </p:spPr>
      </p:cxnSp>
      <p:cxnSp>
        <p:nvCxnSpPr>
          <p:cNvPr id="152" name="Elbow Connector 151"/>
          <p:cNvCxnSpPr/>
          <p:nvPr/>
        </p:nvCxnSpPr>
        <p:spPr>
          <a:xfrm rot="10800000">
            <a:off x="6182081" y="3754639"/>
            <a:ext cx="898525" cy="624972"/>
          </a:xfrm>
          <a:prstGeom prst="bentConnector3">
            <a:avLst>
              <a:gd name="adj1" fmla="val 50000"/>
            </a:avLst>
          </a:prstGeom>
          <a:noFill/>
          <a:ln w="25400" cap="flat" cmpd="sng" algn="ctr">
            <a:solidFill>
              <a:srgbClr val="474746"/>
            </a:solidFill>
            <a:prstDash val="solid"/>
          </a:ln>
          <a:effectLst>
            <a:outerShdw blurRad="40000" dist="20000" dir="5400000" rotWithShape="0">
              <a:srgbClr val="000000">
                <a:alpha val="38000"/>
              </a:srgbClr>
            </a:outerShdw>
          </a:effectLst>
        </p:spPr>
      </p:cxnSp>
      <p:pic>
        <p:nvPicPr>
          <p:cNvPr id="153"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4427" y="4419082"/>
            <a:ext cx="130871" cy="135718"/>
          </a:xfrm>
          <a:prstGeom prst="rect">
            <a:avLst/>
          </a:prstGeom>
        </p:spPr>
      </p:pic>
      <p:pic>
        <p:nvPicPr>
          <p:cNvPr id="154"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647" y="4419083"/>
            <a:ext cx="130871" cy="135718"/>
          </a:xfrm>
          <a:prstGeom prst="rect">
            <a:avLst/>
          </a:prstGeom>
        </p:spPr>
      </p:pic>
      <p:pic>
        <p:nvPicPr>
          <p:cNvPr id="155"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8579" y="4419082"/>
            <a:ext cx="130871" cy="135718"/>
          </a:xfrm>
          <a:prstGeom prst="rect">
            <a:avLst/>
          </a:prstGeom>
        </p:spPr>
      </p:pic>
      <p:pic>
        <p:nvPicPr>
          <p:cNvPr id="156"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8659" y="4412647"/>
            <a:ext cx="130871" cy="135718"/>
          </a:xfrm>
          <a:prstGeom prst="rect">
            <a:avLst/>
          </a:prstGeom>
        </p:spPr>
      </p:pic>
      <p:pic>
        <p:nvPicPr>
          <p:cNvPr id="157"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4220" y="4419082"/>
            <a:ext cx="130871" cy="135718"/>
          </a:xfrm>
          <a:prstGeom prst="rect">
            <a:avLst/>
          </a:prstGeom>
        </p:spPr>
      </p:pic>
      <p:pic>
        <p:nvPicPr>
          <p:cNvPr id="158"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flipV="1">
            <a:off x="6071287" y="4413272"/>
            <a:ext cx="127743" cy="132475"/>
          </a:xfrm>
          <a:prstGeom prst="rect">
            <a:avLst/>
          </a:prstGeom>
        </p:spPr>
      </p:pic>
      <p:pic>
        <p:nvPicPr>
          <p:cNvPr id="159"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flipV="1">
            <a:off x="6248383" y="4408576"/>
            <a:ext cx="127743" cy="132475"/>
          </a:xfrm>
          <a:prstGeom prst="rect">
            <a:avLst/>
          </a:prstGeom>
        </p:spPr>
      </p:pic>
      <p:pic>
        <p:nvPicPr>
          <p:cNvPr id="160"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flipV="1">
            <a:off x="6446939" y="4408576"/>
            <a:ext cx="127743" cy="132475"/>
          </a:xfrm>
          <a:prstGeom prst="rect">
            <a:avLst/>
          </a:prstGeom>
        </p:spPr>
      </p:pic>
      <p:pic>
        <p:nvPicPr>
          <p:cNvPr id="161"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flipV="1">
            <a:off x="6636261" y="4412647"/>
            <a:ext cx="127743" cy="132475"/>
          </a:xfrm>
          <a:prstGeom prst="rect">
            <a:avLst/>
          </a:prstGeom>
        </p:spPr>
      </p:pic>
      <p:pic>
        <p:nvPicPr>
          <p:cNvPr id="162"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flipV="1">
            <a:off x="6804979" y="4413272"/>
            <a:ext cx="127743" cy="132475"/>
          </a:xfrm>
          <a:prstGeom prst="rect">
            <a:avLst/>
          </a:prstGeom>
        </p:spPr>
      </p:pic>
      <p:pic>
        <p:nvPicPr>
          <p:cNvPr id="163"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2402" y="4239663"/>
            <a:ext cx="130871" cy="135718"/>
          </a:xfrm>
          <a:prstGeom prst="rect">
            <a:avLst/>
          </a:prstGeom>
        </p:spPr>
      </p:pic>
      <p:pic>
        <p:nvPicPr>
          <p:cNvPr id="164"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305" y="4234269"/>
            <a:ext cx="130871" cy="135718"/>
          </a:xfrm>
          <a:prstGeom prst="rect">
            <a:avLst/>
          </a:prstGeom>
        </p:spPr>
      </p:pic>
      <p:pic>
        <p:nvPicPr>
          <p:cNvPr id="165"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5543" y="4234269"/>
            <a:ext cx="130871" cy="135718"/>
          </a:xfrm>
          <a:prstGeom prst="rect">
            <a:avLst/>
          </a:prstGeom>
        </p:spPr>
      </p:pic>
      <p:pic>
        <p:nvPicPr>
          <p:cNvPr id="166"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6313" y="4235859"/>
            <a:ext cx="130871" cy="135718"/>
          </a:xfrm>
          <a:prstGeom prst="rect">
            <a:avLst/>
          </a:prstGeom>
        </p:spPr>
      </p:pic>
      <p:pic>
        <p:nvPicPr>
          <p:cNvPr id="167"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6906" y="4236049"/>
            <a:ext cx="130871" cy="135718"/>
          </a:xfrm>
          <a:prstGeom prst="rect">
            <a:avLst/>
          </a:prstGeom>
        </p:spPr>
      </p:pic>
      <p:pic>
        <p:nvPicPr>
          <p:cNvPr id="168"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0890" y="4039265"/>
            <a:ext cx="130871" cy="135718"/>
          </a:xfrm>
          <a:prstGeom prst="rect">
            <a:avLst/>
          </a:prstGeom>
        </p:spPr>
      </p:pic>
      <p:pic>
        <p:nvPicPr>
          <p:cNvPr id="169"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896" y="4046369"/>
            <a:ext cx="130871" cy="135718"/>
          </a:xfrm>
          <a:prstGeom prst="rect">
            <a:avLst/>
          </a:prstGeom>
        </p:spPr>
      </p:pic>
      <p:pic>
        <p:nvPicPr>
          <p:cNvPr id="170"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0902" y="4046369"/>
            <a:ext cx="130871" cy="135718"/>
          </a:xfrm>
          <a:prstGeom prst="rect">
            <a:avLst/>
          </a:prstGeom>
        </p:spPr>
      </p:pic>
      <p:pic>
        <p:nvPicPr>
          <p:cNvPr id="171"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908" y="4036109"/>
            <a:ext cx="130871" cy="135718"/>
          </a:xfrm>
          <a:prstGeom prst="rect">
            <a:avLst/>
          </a:prstGeom>
        </p:spPr>
      </p:pic>
      <p:pic>
        <p:nvPicPr>
          <p:cNvPr id="172"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5650" y="4034996"/>
            <a:ext cx="130871" cy="135718"/>
          </a:xfrm>
          <a:prstGeom prst="rect">
            <a:avLst/>
          </a:prstGeom>
        </p:spPr>
      </p:pic>
      <p:pic>
        <p:nvPicPr>
          <p:cNvPr id="173"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2118" y="3829093"/>
            <a:ext cx="130871" cy="135718"/>
          </a:xfrm>
          <a:prstGeom prst="rect">
            <a:avLst/>
          </a:prstGeom>
        </p:spPr>
      </p:pic>
      <p:pic>
        <p:nvPicPr>
          <p:cNvPr id="174"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6383" y="3829093"/>
            <a:ext cx="130871" cy="135718"/>
          </a:xfrm>
          <a:prstGeom prst="rect">
            <a:avLst/>
          </a:prstGeom>
        </p:spPr>
      </p:pic>
      <p:pic>
        <p:nvPicPr>
          <p:cNvPr id="175"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0648" y="3829093"/>
            <a:ext cx="130871" cy="135718"/>
          </a:xfrm>
          <a:prstGeom prst="rect">
            <a:avLst/>
          </a:prstGeom>
        </p:spPr>
      </p:pic>
      <p:pic>
        <p:nvPicPr>
          <p:cNvPr id="176"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4913" y="3821765"/>
            <a:ext cx="130871" cy="135718"/>
          </a:xfrm>
          <a:prstGeom prst="rect">
            <a:avLst/>
          </a:prstGeom>
        </p:spPr>
      </p:pic>
      <p:pic>
        <p:nvPicPr>
          <p:cNvPr id="177"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9739" y="3823956"/>
            <a:ext cx="130871" cy="135718"/>
          </a:xfrm>
          <a:prstGeom prst="rect">
            <a:avLst/>
          </a:prstGeom>
        </p:spPr>
      </p:pic>
      <p:grpSp>
        <p:nvGrpSpPr>
          <p:cNvPr id="178" name="Group 177">
            <a:extLst>
              <a:ext uri="{FF2B5EF4-FFF2-40B4-BE49-F238E27FC236}">
                <a16:creationId xmlns:a16="http://schemas.microsoft.com/office/drawing/2014/main" id="{0FC3E453-2A1A-6145-9317-5CC9C887084E}"/>
              </a:ext>
            </a:extLst>
          </p:cNvPr>
          <p:cNvGrpSpPr/>
          <p:nvPr/>
        </p:nvGrpSpPr>
        <p:grpSpPr>
          <a:xfrm>
            <a:off x="7929919" y="3520027"/>
            <a:ext cx="2219046" cy="1034773"/>
            <a:chOff x="7920174" y="3341434"/>
            <a:chExt cx="2219046" cy="1034773"/>
          </a:xfrm>
        </p:grpSpPr>
        <p:cxnSp>
          <p:nvCxnSpPr>
            <p:cNvPr id="179" name="Straight Connector 178"/>
            <p:cNvCxnSpPr/>
            <p:nvPr/>
          </p:nvCxnSpPr>
          <p:spPr>
            <a:xfrm flipV="1">
              <a:off x="7920174" y="3637757"/>
              <a:ext cx="358463" cy="730820"/>
            </a:xfrm>
            <a:prstGeom prst="line">
              <a:avLst/>
            </a:prstGeom>
            <a:noFill/>
            <a:ln w="25400" cap="flat" cmpd="sng" algn="ctr">
              <a:solidFill>
                <a:srgbClr val="474746"/>
              </a:solidFill>
              <a:prstDash val="solid"/>
            </a:ln>
            <a:effectLst>
              <a:outerShdw blurRad="40000" dist="20000" dir="5400000" rotWithShape="0">
                <a:srgbClr val="000000">
                  <a:alpha val="38000"/>
                </a:srgbClr>
              </a:outerShdw>
            </a:effectLst>
          </p:spPr>
        </p:cxnSp>
        <p:cxnSp>
          <p:nvCxnSpPr>
            <p:cNvPr id="180" name="Straight Connector 179"/>
            <p:cNvCxnSpPr/>
            <p:nvPr/>
          </p:nvCxnSpPr>
          <p:spPr>
            <a:xfrm flipH="1" flipV="1">
              <a:off x="8280061" y="3637757"/>
              <a:ext cx="201579" cy="738450"/>
            </a:xfrm>
            <a:prstGeom prst="line">
              <a:avLst/>
            </a:prstGeom>
            <a:noFill/>
            <a:ln w="25400" cap="flat" cmpd="sng" algn="ctr">
              <a:solidFill>
                <a:srgbClr val="474746"/>
              </a:solidFill>
              <a:prstDash val="solid"/>
            </a:ln>
            <a:effectLst>
              <a:outerShdw blurRad="40000" dist="20000" dir="5400000" rotWithShape="0">
                <a:srgbClr val="000000">
                  <a:alpha val="38000"/>
                </a:srgbClr>
              </a:outerShdw>
            </a:effectLst>
          </p:spPr>
        </p:cxnSp>
        <p:cxnSp>
          <p:nvCxnSpPr>
            <p:cNvPr id="181" name="Straight Connector 180"/>
            <p:cNvCxnSpPr/>
            <p:nvPr/>
          </p:nvCxnSpPr>
          <p:spPr>
            <a:xfrm flipV="1">
              <a:off x="8481640" y="3527023"/>
              <a:ext cx="359887" cy="841555"/>
            </a:xfrm>
            <a:prstGeom prst="line">
              <a:avLst/>
            </a:prstGeom>
            <a:noFill/>
            <a:ln w="25400" cap="flat" cmpd="sng" algn="ctr">
              <a:solidFill>
                <a:srgbClr val="474746"/>
              </a:solidFill>
              <a:prstDash val="solid"/>
            </a:ln>
            <a:effectLst>
              <a:outerShdw blurRad="40000" dist="20000" dir="5400000" rotWithShape="0">
                <a:srgbClr val="000000">
                  <a:alpha val="38000"/>
                </a:srgbClr>
              </a:outerShdw>
            </a:effectLst>
          </p:spPr>
        </p:cxnSp>
        <p:cxnSp>
          <p:nvCxnSpPr>
            <p:cNvPr id="182" name="Straight Connector 181"/>
            <p:cNvCxnSpPr/>
            <p:nvPr/>
          </p:nvCxnSpPr>
          <p:spPr>
            <a:xfrm flipH="1" flipV="1">
              <a:off x="8830466" y="3527023"/>
              <a:ext cx="204050" cy="834094"/>
            </a:xfrm>
            <a:prstGeom prst="line">
              <a:avLst/>
            </a:prstGeom>
            <a:noFill/>
            <a:ln w="25400" cap="flat" cmpd="sng" algn="ctr">
              <a:solidFill>
                <a:srgbClr val="474746"/>
              </a:solidFill>
              <a:prstDash val="solid"/>
            </a:ln>
            <a:effectLst>
              <a:outerShdw blurRad="40000" dist="20000" dir="5400000" rotWithShape="0">
                <a:srgbClr val="000000">
                  <a:alpha val="38000"/>
                </a:srgbClr>
              </a:outerShdw>
            </a:effectLst>
          </p:spPr>
        </p:cxnSp>
        <p:cxnSp>
          <p:nvCxnSpPr>
            <p:cNvPr id="183" name="Straight Connector 182"/>
            <p:cNvCxnSpPr/>
            <p:nvPr/>
          </p:nvCxnSpPr>
          <p:spPr>
            <a:xfrm flipV="1">
              <a:off x="9060916" y="3341434"/>
              <a:ext cx="84238" cy="1023414"/>
            </a:xfrm>
            <a:prstGeom prst="line">
              <a:avLst/>
            </a:prstGeom>
            <a:noFill/>
            <a:ln w="25400" cap="flat" cmpd="sng" algn="ctr">
              <a:solidFill>
                <a:srgbClr val="474746"/>
              </a:solidFill>
              <a:prstDash val="solid"/>
            </a:ln>
            <a:effectLst>
              <a:outerShdw blurRad="40000" dist="20000" dir="5400000" rotWithShape="0">
                <a:srgbClr val="000000">
                  <a:alpha val="38000"/>
                </a:srgbClr>
              </a:outerShdw>
            </a:effectLst>
          </p:spPr>
        </p:cxnSp>
        <p:cxnSp>
          <p:nvCxnSpPr>
            <p:cNvPr id="184" name="Straight Connector 183"/>
            <p:cNvCxnSpPr/>
            <p:nvPr/>
          </p:nvCxnSpPr>
          <p:spPr>
            <a:xfrm flipH="1" flipV="1">
              <a:off x="9145154" y="3341435"/>
              <a:ext cx="994066" cy="1034772"/>
            </a:xfrm>
            <a:prstGeom prst="line">
              <a:avLst/>
            </a:prstGeom>
            <a:noFill/>
            <a:ln w="25400" cap="flat" cmpd="sng" algn="ctr">
              <a:solidFill>
                <a:srgbClr val="474746"/>
              </a:solidFill>
              <a:prstDash val="solid"/>
            </a:ln>
            <a:effectLst>
              <a:outerShdw blurRad="40000" dist="20000" dir="5400000" rotWithShape="0">
                <a:srgbClr val="000000">
                  <a:alpha val="38000"/>
                </a:srgbClr>
              </a:outerShdw>
            </a:effectLst>
          </p:spPr>
        </p:cxnSp>
        <p:pic>
          <p:nvPicPr>
            <p:cNvPr id="185"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7682" y="4222462"/>
              <a:ext cx="130871" cy="135718"/>
            </a:xfrm>
            <a:prstGeom prst="rect">
              <a:avLst/>
            </a:prstGeom>
          </p:spPr>
        </p:pic>
        <p:pic>
          <p:nvPicPr>
            <p:cNvPr id="186"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1427" y="4229811"/>
              <a:ext cx="130871" cy="135718"/>
            </a:xfrm>
            <a:prstGeom prst="rect">
              <a:avLst/>
            </a:prstGeom>
          </p:spPr>
        </p:pic>
        <p:pic>
          <p:nvPicPr>
            <p:cNvPr id="187"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7384" y="4223817"/>
              <a:ext cx="130871" cy="135718"/>
            </a:xfrm>
            <a:prstGeom prst="rect">
              <a:avLst/>
            </a:prstGeom>
          </p:spPr>
        </p:pic>
        <p:pic>
          <p:nvPicPr>
            <p:cNvPr id="188"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4905" y="4220567"/>
              <a:ext cx="130871" cy="135718"/>
            </a:xfrm>
            <a:prstGeom prst="rect">
              <a:avLst/>
            </a:prstGeom>
          </p:spPr>
        </p:pic>
        <p:pic>
          <p:nvPicPr>
            <p:cNvPr id="189"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7650" y="4223435"/>
              <a:ext cx="130871" cy="135718"/>
            </a:xfrm>
            <a:prstGeom prst="rect">
              <a:avLst/>
            </a:prstGeom>
          </p:spPr>
        </p:pic>
        <p:pic>
          <p:nvPicPr>
            <p:cNvPr id="190"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0113" y="4056400"/>
              <a:ext cx="130871" cy="135718"/>
            </a:xfrm>
            <a:prstGeom prst="rect">
              <a:avLst/>
            </a:prstGeom>
          </p:spPr>
        </p:pic>
        <p:pic>
          <p:nvPicPr>
            <p:cNvPr id="191"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3466" y="4052728"/>
              <a:ext cx="130871" cy="135718"/>
            </a:xfrm>
            <a:prstGeom prst="rect">
              <a:avLst/>
            </a:prstGeom>
          </p:spPr>
        </p:pic>
        <p:pic>
          <p:nvPicPr>
            <p:cNvPr id="192"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6996" y="3865925"/>
              <a:ext cx="130871" cy="135718"/>
            </a:xfrm>
            <a:prstGeom prst="rect">
              <a:avLst/>
            </a:prstGeom>
          </p:spPr>
        </p:pic>
        <p:pic>
          <p:nvPicPr>
            <p:cNvPr id="193"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9469" y="4040695"/>
              <a:ext cx="130871" cy="135718"/>
            </a:xfrm>
            <a:prstGeom prst="rect">
              <a:avLst/>
            </a:prstGeom>
          </p:spPr>
        </p:pic>
        <p:pic>
          <p:nvPicPr>
            <p:cNvPr id="194"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8836" y="4036221"/>
              <a:ext cx="130871" cy="135718"/>
            </a:xfrm>
            <a:prstGeom prst="rect">
              <a:avLst/>
            </a:prstGeom>
          </p:spPr>
        </p:pic>
        <p:pic>
          <p:nvPicPr>
            <p:cNvPr id="195"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7029" y="4222528"/>
              <a:ext cx="130871" cy="135718"/>
            </a:xfrm>
            <a:prstGeom prst="rect">
              <a:avLst/>
            </a:prstGeom>
          </p:spPr>
        </p:pic>
        <p:pic>
          <p:nvPicPr>
            <p:cNvPr id="196"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1389" y="4222528"/>
              <a:ext cx="130871" cy="135718"/>
            </a:xfrm>
            <a:prstGeom prst="rect">
              <a:avLst/>
            </a:prstGeom>
          </p:spPr>
        </p:pic>
        <p:pic>
          <p:nvPicPr>
            <p:cNvPr id="197"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5134" y="4222462"/>
              <a:ext cx="130871" cy="135718"/>
            </a:xfrm>
            <a:prstGeom prst="rect">
              <a:avLst/>
            </a:prstGeom>
          </p:spPr>
        </p:pic>
        <p:pic>
          <p:nvPicPr>
            <p:cNvPr id="198"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9287" y="4220567"/>
              <a:ext cx="130871" cy="135718"/>
            </a:xfrm>
            <a:prstGeom prst="rect">
              <a:avLst/>
            </a:prstGeom>
          </p:spPr>
        </p:pic>
        <p:pic>
          <p:nvPicPr>
            <p:cNvPr id="199"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3186" y="4220567"/>
              <a:ext cx="130871" cy="135718"/>
            </a:xfrm>
            <a:prstGeom prst="rect">
              <a:avLst/>
            </a:prstGeom>
          </p:spPr>
        </p:pic>
        <p:pic>
          <p:nvPicPr>
            <p:cNvPr id="200"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8760" y="4048337"/>
              <a:ext cx="130871" cy="135718"/>
            </a:xfrm>
            <a:prstGeom prst="rect">
              <a:avLst/>
            </a:prstGeom>
          </p:spPr>
        </p:pic>
        <p:pic>
          <p:nvPicPr>
            <p:cNvPr id="201"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1345" y="4043609"/>
              <a:ext cx="130871" cy="135718"/>
            </a:xfrm>
            <a:prstGeom prst="rect">
              <a:avLst/>
            </a:prstGeom>
          </p:spPr>
        </p:pic>
        <p:pic>
          <p:nvPicPr>
            <p:cNvPr id="202"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5134" y="4036221"/>
              <a:ext cx="130871" cy="135718"/>
            </a:xfrm>
            <a:prstGeom prst="rect">
              <a:avLst/>
            </a:prstGeom>
          </p:spPr>
        </p:pic>
        <p:pic>
          <p:nvPicPr>
            <p:cNvPr id="203"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1207" y="4034996"/>
              <a:ext cx="130871" cy="135718"/>
            </a:xfrm>
            <a:prstGeom prst="rect">
              <a:avLst/>
            </a:prstGeom>
          </p:spPr>
        </p:pic>
        <p:pic>
          <p:nvPicPr>
            <p:cNvPr id="204"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6188" y="3857543"/>
              <a:ext cx="130871" cy="135718"/>
            </a:xfrm>
            <a:prstGeom prst="rect">
              <a:avLst/>
            </a:prstGeom>
          </p:spPr>
        </p:pic>
        <p:pic>
          <p:nvPicPr>
            <p:cNvPr id="205"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0777" y="3678262"/>
              <a:ext cx="130871" cy="135718"/>
            </a:xfrm>
            <a:prstGeom prst="rect">
              <a:avLst/>
            </a:prstGeom>
          </p:spPr>
        </p:pic>
        <p:pic>
          <p:nvPicPr>
            <p:cNvPr id="206"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0248" y="3678262"/>
              <a:ext cx="130871" cy="135718"/>
            </a:xfrm>
            <a:prstGeom prst="rect">
              <a:avLst/>
            </a:prstGeom>
          </p:spPr>
        </p:pic>
        <p:pic>
          <p:nvPicPr>
            <p:cNvPr id="207"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779" y="3853141"/>
              <a:ext cx="130871" cy="135718"/>
            </a:xfrm>
            <a:prstGeom prst="rect">
              <a:avLst/>
            </a:prstGeom>
          </p:spPr>
        </p:pic>
        <p:pic>
          <p:nvPicPr>
            <p:cNvPr id="208"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5134" y="3846753"/>
              <a:ext cx="130871" cy="135718"/>
            </a:xfrm>
            <a:prstGeom prst="rect">
              <a:avLst/>
            </a:prstGeom>
          </p:spPr>
        </p:pic>
        <p:pic>
          <p:nvPicPr>
            <p:cNvPr id="209"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8927" y="3851335"/>
              <a:ext cx="130871" cy="135718"/>
            </a:xfrm>
            <a:prstGeom prst="rect">
              <a:avLst/>
            </a:prstGeom>
          </p:spPr>
        </p:pic>
        <p:pic>
          <p:nvPicPr>
            <p:cNvPr id="210"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9531" y="3508535"/>
              <a:ext cx="130871" cy="135718"/>
            </a:xfrm>
            <a:prstGeom prst="rect">
              <a:avLst/>
            </a:prstGeom>
          </p:spPr>
        </p:pic>
      </p:grpSp>
      <p:cxnSp>
        <p:nvCxnSpPr>
          <p:cNvPr id="211" name="Straight Connector 210"/>
          <p:cNvCxnSpPr/>
          <p:nvPr/>
        </p:nvCxnSpPr>
        <p:spPr>
          <a:xfrm>
            <a:off x="2456754" y="4377461"/>
            <a:ext cx="1521774" cy="0"/>
          </a:xfrm>
          <a:prstGeom prst="line">
            <a:avLst/>
          </a:prstGeom>
          <a:noFill/>
          <a:ln w="25400" cap="flat" cmpd="sng" algn="ctr">
            <a:solidFill>
              <a:srgbClr val="474746"/>
            </a:solidFill>
            <a:prstDash val="solid"/>
          </a:ln>
          <a:effectLst>
            <a:outerShdw blurRad="40000" dist="20000" dir="5400000" rotWithShape="0">
              <a:srgbClr val="000000">
                <a:alpha val="38000"/>
              </a:srgbClr>
            </a:outerShdw>
          </a:effectLst>
        </p:spPr>
      </p:cxnSp>
      <p:cxnSp>
        <p:nvCxnSpPr>
          <p:cNvPr id="212" name="Straight Connector 211"/>
          <p:cNvCxnSpPr/>
          <p:nvPr/>
        </p:nvCxnSpPr>
        <p:spPr>
          <a:xfrm>
            <a:off x="2456754" y="3832989"/>
            <a:ext cx="0" cy="719897"/>
          </a:xfrm>
          <a:prstGeom prst="line">
            <a:avLst/>
          </a:prstGeom>
          <a:noFill/>
          <a:ln w="25400" cap="flat" cmpd="sng" algn="ctr">
            <a:solidFill>
              <a:srgbClr val="474746"/>
            </a:solidFill>
            <a:prstDash val="solid"/>
          </a:ln>
          <a:effectLst>
            <a:outerShdw blurRad="40000" dist="20000" dir="5400000" rotWithShape="0">
              <a:srgbClr val="000000">
                <a:alpha val="38000"/>
              </a:srgbClr>
            </a:outerShdw>
          </a:effectLst>
        </p:spPr>
      </p:cxnSp>
      <p:pic>
        <p:nvPicPr>
          <p:cNvPr id="213"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3276" y="3838262"/>
            <a:ext cx="130871" cy="135718"/>
          </a:xfrm>
          <a:prstGeom prst="rect">
            <a:avLst/>
          </a:prstGeom>
        </p:spPr>
      </p:pic>
      <p:pic>
        <p:nvPicPr>
          <p:cNvPr id="214"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6883" y="4413605"/>
            <a:ext cx="130871" cy="135718"/>
          </a:xfrm>
          <a:prstGeom prst="rect">
            <a:avLst/>
          </a:prstGeom>
        </p:spPr>
      </p:pic>
      <p:pic>
        <p:nvPicPr>
          <p:cNvPr id="215"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880" y="4191179"/>
            <a:ext cx="130871" cy="135718"/>
          </a:xfrm>
          <a:prstGeom prst="rect">
            <a:avLst/>
          </a:prstGeom>
        </p:spPr>
      </p:pic>
      <p:pic>
        <p:nvPicPr>
          <p:cNvPr id="216"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4635" y="4010123"/>
            <a:ext cx="130871" cy="135718"/>
          </a:xfrm>
          <a:prstGeom prst="rect">
            <a:avLst/>
          </a:prstGeom>
        </p:spPr>
      </p:pic>
      <p:sp>
        <p:nvSpPr>
          <p:cNvPr id="217" name="TextBox 216"/>
          <p:cNvSpPr txBox="1"/>
          <p:nvPr/>
        </p:nvSpPr>
        <p:spPr>
          <a:xfrm>
            <a:off x="2114677" y="3492050"/>
            <a:ext cx="1548433" cy="338554"/>
          </a:xfrm>
          <a:prstGeom prst="rect">
            <a:avLst/>
          </a:prstGeom>
          <a:noFill/>
        </p:spPr>
        <p:txBody>
          <a:bodyPr wrap="square" rtlCol="0">
            <a:spAutoFit/>
          </a:bodyPr>
          <a:lstStyle/>
          <a:p>
            <a:pPr defTabSz="457200"/>
            <a:r>
              <a:rPr lang="en-US" sz="1600"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Maximum</a:t>
            </a:r>
          </a:p>
        </p:txBody>
      </p:sp>
      <p:sp>
        <p:nvSpPr>
          <p:cNvPr id="218" name="TextBox 217"/>
          <p:cNvSpPr txBox="1"/>
          <p:nvPr/>
        </p:nvSpPr>
        <p:spPr>
          <a:xfrm>
            <a:off x="2114677" y="4492723"/>
            <a:ext cx="1298089" cy="338554"/>
          </a:xfrm>
          <a:prstGeom prst="rect">
            <a:avLst/>
          </a:prstGeom>
          <a:noFill/>
        </p:spPr>
        <p:txBody>
          <a:bodyPr wrap="square" rtlCol="0">
            <a:spAutoFit/>
          </a:bodyPr>
          <a:lstStyle/>
          <a:p>
            <a:pPr defTabSz="457200"/>
            <a:r>
              <a:rPr lang="en-US" sz="1600"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Minimum</a:t>
            </a:r>
          </a:p>
        </p:txBody>
      </p:sp>
      <p:sp>
        <p:nvSpPr>
          <p:cNvPr id="219" name="TextBox 218"/>
          <p:cNvSpPr txBox="1"/>
          <p:nvPr/>
        </p:nvSpPr>
        <p:spPr>
          <a:xfrm>
            <a:off x="2832726" y="4102855"/>
            <a:ext cx="1298089" cy="338554"/>
          </a:xfrm>
          <a:prstGeom prst="rect">
            <a:avLst/>
          </a:prstGeom>
          <a:noFill/>
        </p:spPr>
        <p:txBody>
          <a:bodyPr wrap="square" rtlCol="0">
            <a:spAutoFit/>
          </a:bodyPr>
          <a:lstStyle/>
          <a:p>
            <a:pPr defTabSz="457200"/>
            <a:r>
              <a:rPr lang="en-US" sz="1600"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Desired</a:t>
            </a:r>
          </a:p>
        </p:txBody>
      </p:sp>
    </p:spTree>
    <p:custDataLst>
      <p:tags r:id="rId1"/>
    </p:custDataLst>
    <p:extLst>
      <p:ext uri="{BB962C8B-B14F-4D97-AF65-F5344CB8AC3E}">
        <p14:creationId xmlns:p14="http://schemas.microsoft.com/office/powerpoint/2010/main" val="1129997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t>Wrap-up</a:t>
            </a:r>
          </a:p>
        </p:txBody>
      </p:sp>
    </p:spTree>
    <p:custDataLst>
      <p:tags r:id="rId1"/>
    </p:custDataLst>
    <p:extLst>
      <p:ext uri="{BB962C8B-B14F-4D97-AF65-F5344CB8AC3E}">
        <p14:creationId xmlns:p14="http://schemas.microsoft.com/office/powerpoint/2010/main" val="3771967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Knowledge Check</a:t>
            </a:r>
          </a:p>
        </p:txBody>
      </p:sp>
      <p:sp>
        <p:nvSpPr>
          <p:cNvPr id="6" name="Freeform 5"/>
          <p:cNvSpPr/>
          <p:nvPr/>
        </p:nvSpPr>
        <p:spPr>
          <a:xfrm>
            <a:off x="334477" y="1835643"/>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ln>
            <a:solidFill>
              <a:srgbClr val="E0873F"/>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66040" rIns="66040" bIns="66040" numCol="1" spcCol="1270" anchor="ctr" anchorCtr="0">
            <a:noAutofit/>
          </a:bodyPr>
          <a:lstStyle/>
          <a:p>
            <a:pPr defTabSz="770447">
              <a:lnSpc>
                <a:spcPts val="2667"/>
              </a:lnSpc>
              <a:spcBef>
                <a:spcPct val="0"/>
              </a:spcBef>
              <a:spcAft>
                <a:spcPct val="35000"/>
              </a:spcAft>
            </a:pP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Traditional monolithic architectures are hard to scale. </a:t>
            </a:r>
            <a:endParaRPr lang="en-US" sz="1733" dirty="0">
              <a:solidFill>
                <a:srgbClr val="FF00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Freeform 6"/>
          <p:cNvSpPr/>
          <p:nvPr/>
        </p:nvSpPr>
        <p:spPr>
          <a:xfrm>
            <a:off x="3854317" y="1835643"/>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ln>
            <a:solidFill>
              <a:srgbClr val="F4873F"/>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66040" rIns="66040" bIns="66040" numCol="1" spcCol="1270" anchor="ctr" anchorCtr="0">
            <a:noAutofit/>
          </a:bodyPr>
          <a:lstStyle/>
          <a:p>
            <a:pPr defTabSz="770447">
              <a:lnSpc>
                <a:spcPts val="2667"/>
              </a:lnSpc>
              <a:spcBef>
                <a:spcPct val="0"/>
              </a:spcBef>
              <a:spcAft>
                <a:spcPct val="35000"/>
              </a:spcAft>
            </a:pP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pPr defTabSz="770447">
              <a:lnSpc>
                <a:spcPts val="2667"/>
              </a:lnSpc>
              <a:spcBef>
                <a:spcPct val="0"/>
              </a:spcBef>
              <a:spcAft>
                <a:spcPct val="35000"/>
              </a:spcAft>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Reserved Instances </a:t>
            </a: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are unused EC2 capacity; the price you pay is determined by the supply and demand for the instances.</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 name="Freeform 7"/>
          <p:cNvSpPr/>
          <p:nvPr/>
        </p:nvSpPr>
        <p:spPr>
          <a:xfrm>
            <a:off x="7374157" y="1835643"/>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ln>
            <a:solidFill>
              <a:srgbClr val="F4873F"/>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66040" rIns="66040" bIns="66040" numCol="1" spcCol="1270" anchor="ctr" anchorCtr="0">
            <a:noAutofit/>
          </a:bodyPr>
          <a:lstStyle/>
          <a:p>
            <a:pPr algn="ctr" defTabSz="770447">
              <a:lnSpc>
                <a:spcPts val="2667"/>
              </a:lnSpc>
              <a:spcBef>
                <a:spcPct val="0"/>
              </a:spcBef>
              <a:spcAft>
                <a:spcPct val="35000"/>
              </a:spcAft>
            </a:pP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pPr defTabSz="770447">
              <a:lnSpc>
                <a:spcPts val="2667"/>
              </a:lnSpc>
              <a:spcBef>
                <a:spcPct val="0"/>
              </a:spcBef>
              <a:spcAft>
                <a:spcPct val="35000"/>
              </a:spcAft>
            </a:pP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With Auto Scaling you can specify the desired capacity, which ensures that your group has this many instances. </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Freeform 8"/>
          <p:cNvSpPr/>
          <p:nvPr/>
        </p:nvSpPr>
        <p:spPr>
          <a:xfrm>
            <a:off x="334477" y="4075542"/>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ln>
            <a:solidFill>
              <a:srgbClr val="F4873F"/>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66040" rIns="66040" bIns="66040" numCol="1" spcCol="1270" anchor="ctr" anchorCtr="0">
            <a:noAutofit/>
          </a:bodyPr>
          <a:lstStyle/>
          <a:p>
            <a:pPr defTabSz="770447">
              <a:lnSpc>
                <a:spcPts val="2667"/>
              </a:lnSpc>
              <a:spcBef>
                <a:spcPct val="0"/>
              </a:spcBef>
              <a:spcAft>
                <a:spcPct val="35000"/>
              </a:spcAft>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recommends replicating across AZs for resiliency.</a:t>
            </a:r>
          </a:p>
        </p:txBody>
      </p:sp>
      <p:sp>
        <p:nvSpPr>
          <p:cNvPr id="10" name="Freeform 9"/>
          <p:cNvSpPr/>
          <p:nvPr/>
        </p:nvSpPr>
        <p:spPr>
          <a:xfrm>
            <a:off x="3854317" y="4075542"/>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ln>
            <a:solidFill>
              <a:srgbClr val="F4873F"/>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66040" rIns="66040" bIns="66040" numCol="1" spcCol="1270" anchor="ctr" anchorCtr="0">
            <a:noAutofit/>
          </a:bodyPr>
          <a:lstStyle/>
          <a:p>
            <a:pPr defTabSz="770447">
              <a:lnSpc>
                <a:spcPts val="2667"/>
              </a:lnSpc>
              <a:spcBef>
                <a:spcPct val="0"/>
              </a:spcBef>
              <a:spcAft>
                <a:spcPct val="35000"/>
              </a:spcAft>
            </a:pPr>
            <a:endParaRPr lang="en-US" sz="1600">
              <a:latin typeface="Amazon Ember Light" panose="020B0403020204020204" pitchFamily="34" charset="0"/>
              <a:ea typeface="Amazon Ember Light" panose="020B0403020204020204" pitchFamily="34" charset="0"/>
              <a:cs typeface="Amazon Ember Light" panose="020B0403020204020204" pitchFamily="34" charset="0"/>
            </a:endParaRPr>
          </a:p>
          <a:p>
            <a:pPr defTabSz="770447">
              <a:lnSpc>
                <a:spcPts val="2667"/>
              </a:lnSpc>
              <a:spcBef>
                <a:spcPct val="0"/>
              </a:spcBef>
              <a:spcAft>
                <a:spcPct val="35000"/>
              </a:spcAft>
            </a:pPr>
            <a:r>
              <a:rPr lang="en-US" sz="1600">
                <a:latin typeface="Amazon Ember Light" panose="020B0403020204020204" pitchFamily="34" charset="0"/>
                <a:ea typeface="Amazon Ember Light" panose="020B0403020204020204" pitchFamily="34" charset="0"/>
                <a:cs typeface="Amazon Ember Light" panose="020B0403020204020204" pitchFamily="34" charset="0"/>
              </a:rPr>
              <a:t>One </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benefit of AWS Cloud Computing is stop guessing capacity.</a:t>
            </a:r>
          </a:p>
        </p:txBody>
      </p:sp>
      <p:sp>
        <p:nvSpPr>
          <p:cNvPr id="11" name="Freeform 10"/>
          <p:cNvSpPr/>
          <p:nvPr/>
        </p:nvSpPr>
        <p:spPr>
          <a:xfrm>
            <a:off x="7374157" y="4075542"/>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ln>
            <a:solidFill>
              <a:srgbClr val="F4873F"/>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66040" rIns="66040" bIns="66040" numCol="1" spcCol="1270" anchor="ctr" anchorCtr="0">
            <a:noAutofit/>
          </a:bodyPr>
          <a:lstStyle/>
          <a:p>
            <a:pPr algn="ctr" defTabSz="770447">
              <a:lnSpc>
                <a:spcPts val="2667"/>
              </a:lnSpc>
              <a:spcBef>
                <a:spcPct val="0"/>
              </a:spcBef>
              <a:spcAft>
                <a:spcPct val="35000"/>
              </a:spcAft>
            </a:pPr>
            <a:endParaRPr lang="en-US" sz="1600" dirty="0">
              <a:latin typeface="Amazon Ember Light" charset="0"/>
              <a:ea typeface="Amazon Ember Light" charset="0"/>
              <a:cs typeface="Amazon Ember Light" charset="0"/>
            </a:endParaRPr>
          </a:p>
          <a:p>
            <a:pPr defTabSz="770447">
              <a:lnSpc>
                <a:spcPts val="2667"/>
              </a:lnSpc>
              <a:spcBef>
                <a:spcPct val="0"/>
              </a:spcBef>
              <a:spcAft>
                <a:spcPct val="35000"/>
              </a:spcAft>
            </a:pPr>
            <a:r>
              <a:rPr lang="en-US" sz="1600" dirty="0">
                <a:latin typeface="Amazon Ember Light" charset="0"/>
                <a:ea typeface="Amazon Ember Light" charset="0"/>
                <a:cs typeface="Amazon Ember Light" charset="0"/>
              </a:rPr>
              <a:t>Sticky sessions help to increase </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your application’s scalability.</a:t>
            </a:r>
          </a:p>
          <a:p>
            <a:pPr algn="ctr" defTabSz="770447">
              <a:lnSpc>
                <a:spcPts val="2667"/>
              </a:lnSpc>
              <a:spcBef>
                <a:spcPct val="0"/>
              </a:spcBef>
              <a:spcAft>
                <a:spcPct val="35000"/>
              </a:spcAft>
            </a:pP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 name="TextBox 12"/>
          <p:cNvSpPr txBox="1"/>
          <p:nvPr/>
        </p:nvSpPr>
        <p:spPr>
          <a:xfrm>
            <a:off x="2972572" y="1793603"/>
            <a:ext cx="611065" cy="666786"/>
          </a:xfrm>
          <a:prstGeom prst="rect">
            <a:avLst/>
          </a:prstGeom>
          <a:noFill/>
        </p:spPr>
        <p:txBody>
          <a:bodyPr wrap="none" rtlCol="0">
            <a:spAutoFit/>
          </a:bodyPr>
          <a:lstStyle/>
          <a:p>
            <a:r>
              <a:rPr lang="en-US" sz="3733" dirty="0">
                <a:solidFill>
                  <a:srgbClr val="0C9B2E"/>
                </a:solidFill>
                <a:latin typeface="Amazon Ember Light" charset="0"/>
                <a:ea typeface="Amazon Ember Light" charset="0"/>
                <a:cs typeface="Amazon Ember Light" charset="0"/>
                <a:sym typeface="Wingdings"/>
              </a:rPr>
              <a:t></a:t>
            </a:r>
            <a:endParaRPr lang="en-US" sz="3733" dirty="0">
              <a:latin typeface="Amazon Ember Light" charset="0"/>
              <a:ea typeface="Amazon Ember Light" charset="0"/>
              <a:cs typeface="Amazon Ember Light" charset="0"/>
            </a:endParaRPr>
          </a:p>
        </p:txBody>
      </p:sp>
      <p:sp>
        <p:nvSpPr>
          <p:cNvPr id="14" name="TextBox 13"/>
          <p:cNvSpPr txBox="1"/>
          <p:nvPr/>
        </p:nvSpPr>
        <p:spPr>
          <a:xfrm>
            <a:off x="6517066" y="1753082"/>
            <a:ext cx="611065" cy="666786"/>
          </a:xfrm>
          <a:prstGeom prst="rect">
            <a:avLst/>
          </a:prstGeom>
          <a:noFill/>
        </p:spPr>
        <p:txBody>
          <a:bodyPr wrap="none" rtlCol="0">
            <a:spAutoFit/>
          </a:bodyPr>
          <a:lstStyle/>
          <a:p>
            <a:r>
              <a:rPr lang="en-US" sz="3733" dirty="0">
                <a:solidFill>
                  <a:srgbClr val="FF0000"/>
                </a:solidFill>
                <a:latin typeface="Amazon Ember Light" charset="0"/>
                <a:ea typeface="Amazon Ember Light" charset="0"/>
                <a:cs typeface="Amazon Ember Light" charset="0"/>
                <a:sym typeface="Wingdings"/>
              </a:rPr>
              <a:t></a:t>
            </a:r>
            <a:endParaRPr lang="en-US" sz="3733" dirty="0">
              <a:latin typeface="Amazon Ember Light" charset="0"/>
              <a:ea typeface="Amazon Ember Light" charset="0"/>
              <a:cs typeface="Amazon Ember Light" charset="0"/>
            </a:endParaRPr>
          </a:p>
        </p:txBody>
      </p:sp>
      <p:sp>
        <p:nvSpPr>
          <p:cNvPr id="15" name="TextBox 14"/>
          <p:cNvSpPr txBox="1"/>
          <p:nvPr/>
        </p:nvSpPr>
        <p:spPr>
          <a:xfrm>
            <a:off x="10061559" y="4017195"/>
            <a:ext cx="611065" cy="666786"/>
          </a:xfrm>
          <a:prstGeom prst="rect">
            <a:avLst/>
          </a:prstGeom>
          <a:noFill/>
        </p:spPr>
        <p:txBody>
          <a:bodyPr wrap="none" rtlCol="0">
            <a:spAutoFit/>
          </a:bodyPr>
          <a:lstStyle/>
          <a:p>
            <a:r>
              <a:rPr lang="en-US" sz="3733" dirty="0">
                <a:solidFill>
                  <a:srgbClr val="FF0000"/>
                </a:solidFill>
                <a:latin typeface="Amazon Ember Light" charset="0"/>
                <a:ea typeface="Amazon Ember Light" charset="0"/>
                <a:cs typeface="Amazon Ember Light" charset="0"/>
                <a:sym typeface="Wingdings"/>
              </a:rPr>
              <a:t></a:t>
            </a:r>
            <a:endParaRPr lang="en-US" sz="3733" dirty="0">
              <a:latin typeface="Amazon Ember Light" charset="0"/>
              <a:ea typeface="Amazon Ember Light" charset="0"/>
              <a:cs typeface="Amazon Ember Light" charset="0"/>
            </a:endParaRPr>
          </a:p>
        </p:txBody>
      </p:sp>
      <p:sp>
        <p:nvSpPr>
          <p:cNvPr id="19" name="TextBox 18"/>
          <p:cNvSpPr txBox="1"/>
          <p:nvPr/>
        </p:nvSpPr>
        <p:spPr>
          <a:xfrm>
            <a:off x="10672625" y="1753082"/>
            <a:ext cx="1382741" cy="830997"/>
          </a:xfrm>
          <a:prstGeom prst="rect">
            <a:avLst/>
          </a:prstGeom>
          <a:noFill/>
        </p:spPr>
        <p:txBody>
          <a:bodyPr wrap="square" rtlCol="0">
            <a:spAutoFit/>
          </a:bodyPr>
          <a:lstStyle/>
          <a:p>
            <a:pPr marL="380990" indent="-380990">
              <a:buFont typeface="Wingdings" panose="05000000000000000000" pitchFamily="2" charset="2"/>
              <a:buChar char="q"/>
            </a:pPr>
            <a:r>
              <a:rPr lang="en-US" sz="2400" dirty="0">
                <a:latin typeface="Amazon Ember Light" charset="0"/>
                <a:ea typeface="Amazon Ember Light" charset="0"/>
                <a:cs typeface="Amazon Ember Light" charset="0"/>
              </a:rPr>
              <a:t>True</a:t>
            </a:r>
          </a:p>
          <a:p>
            <a:pPr marL="380990" indent="-380990">
              <a:buFont typeface="Wingdings" panose="05000000000000000000" pitchFamily="2" charset="2"/>
              <a:buChar char="q"/>
            </a:pPr>
            <a:r>
              <a:rPr lang="en-US" sz="2400" dirty="0">
                <a:latin typeface="Amazon Ember Light" charset="0"/>
                <a:ea typeface="Amazon Ember Light" charset="0"/>
                <a:cs typeface="Amazon Ember Light" charset="0"/>
              </a:rPr>
              <a:t>False</a:t>
            </a:r>
          </a:p>
        </p:txBody>
      </p:sp>
      <p:sp>
        <p:nvSpPr>
          <p:cNvPr id="18" name="TextBox 17"/>
          <p:cNvSpPr txBox="1"/>
          <p:nvPr/>
        </p:nvSpPr>
        <p:spPr>
          <a:xfrm>
            <a:off x="10061560" y="1753082"/>
            <a:ext cx="611065" cy="666786"/>
          </a:xfrm>
          <a:prstGeom prst="rect">
            <a:avLst/>
          </a:prstGeom>
          <a:noFill/>
        </p:spPr>
        <p:txBody>
          <a:bodyPr wrap="none" rtlCol="0">
            <a:spAutoFit/>
          </a:bodyPr>
          <a:lstStyle/>
          <a:p>
            <a:r>
              <a:rPr lang="en-US" sz="3733" dirty="0">
                <a:solidFill>
                  <a:srgbClr val="0C9B2E"/>
                </a:solidFill>
                <a:latin typeface="Amazon Ember Light" charset="0"/>
                <a:ea typeface="Amazon Ember Light" charset="0"/>
                <a:cs typeface="Amazon Ember Light" charset="0"/>
                <a:sym typeface="Wingdings"/>
              </a:rPr>
              <a:t></a:t>
            </a:r>
            <a:endParaRPr lang="en-US" sz="3733" dirty="0">
              <a:latin typeface="Amazon Ember Light" charset="0"/>
              <a:ea typeface="Amazon Ember Light" charset="0"/>
              <a:cs typeface="Amazon Ember Light" charset="0"/>
            </a:endParaRPr>
          </a:p>
        </p:txBody>
      </p:sp>
      <p:sp>
        <p:nvSpPr>
          <p:cNvPr id="20" name="TextBox 19"/>
          <p:cNvSpPr txBox="1"/>
          <p:nvPr/>
        </p:nvSpPr>
        <p:spPr>
          <a:xfrm>
            <a:off x="2972572" y="4017195"/>
            <a:ext cx="611065" cy="666786"/>
          </a:xfrm>
          <a:prstGeom prst="rect">
            <a:avLst/>
          </a:prstGeom>
          <a:noFill/>
        </p:spPr>
        <p:txBody>
          <a:bodyPr wrap="none" rtlCol="0">
            <a:spAutoFit/>
          </a:bodyPr>
          <a:lstStyle/>
          <a:p>
            <a:r>
              <a:rPr lang="en-US" sz="3733" dirty="0">
                <a:solidFill>
                  <a:srgbClr val="0C9B2E"/>
                </a:solidFill>
                <a:latin typeface="Amazon Ember Light" charset="0"/>
                <a:ea typeface="Amazon Ember Light" charset="0"/>
                <a:cs typeface="Amazon Ember Light" charset="0"/>
                <a:sym typeface="Wingdings"/>
              </a:rPr>
              <a:t></a:t>
            </a:r>
            <a:endParaRPr lang="en-US" sz="3733" dirty="0">
              <a:latin typeface="Amazon Ember Light" charset="0"/>
              <a:ea typeface="Amazon Ember Light" charset="0"/>
              <a:cs typeface="Amazon Ember Light" charset="0"/>
            </a:endParaRPr>
          </a:p>
        </p:txBody>
      </p:sp>
      <p:sp>
        <p:nvSpPr>
          <p:cNvPr id="21" name="TextBox 20"/>
          <p:cNvSpPr txBox="1"/>
          <p:nvPr/>
        </p:nvSpPr>
        <p:spPr>
          <a:xfrm>
            <a:off x="6463432" y="4048725"/>
            <a:ext cx="611065" cy="666786"/>
          </a:xfrm>
          <a:prstGeom prst="rect">
            <a:avLst/>
          </a:prstGeom>
          <a:noFill/>
        </p:spPr>
        <p:txBody>
          <a:bodyPr wrap="none" rtlCol="0">
            <a:spAutoFit/>
          </a:bodyPr>
          <a:lstStyle/>
          <a:p>
            <a:r>
              <a:rPr lang="en-US" sz="3733" dirty="0">
                <a:solidFill>
                  <a:srgbClr val="0C9B2E"/>
                </a:solidFill>
                <a:latin typeface="Amazon Ember Light" charset="0"/>
                <a:ea typeface="Amazon Ember Light" charset="0"/>
                <a:cs typeface="Amazon Ember Light" charset="0"/>
                <a:sym typeface="Wingdings"/>
              </a:rPr>
              <a:t></a:t>
            </a:r>
            <a:endParaRPr lang="en-US" sz="3733"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133905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5587" y="2688719"/>
            <a:ext cx="6609493" cy="834496"/>
          </a:xfrm>
        </p:spPr>
        <p:txBody>
          <a:bodyPr>
            <a:normAutofit/>
          </a:bodyPr>
          <a:lstStyle/>
          <a:p>
            <a:r>
              <a:rPr lang="en-US" sz="4400" dirty="0">
                <a:latin typeface="Amazon Ember Light" charset="0"/>
                <a:ea typeface="Amazon Ember Light" charset="0"/>
                <a:cs typeface="Amazon Ember Light" charset="0"/>
              </a:rPr>
              <a:t>Thanks for participating!</a:t>
            </a:r>
          </a:p>
        </p:txBody>
      </p:sp>
      <p:sp>
        <p:nvSpPr>
          <p:cNvPr id="4" name="TextBox 3"/>
          <p:cNvSpPr txBox="1"/>
          <p:nvPr/>
        </p:nvSpPr>
        <p:spPr>
          <a:xfrm>
            <a:off x="439873" y="5119512"/>
            <a:ext cx="11260667"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Tree>
    <p:custDataLst>
      <p:tags r:id="rId1"/>
    </p:custDataLst>
    <p:extLst>
      <p:ext uri="{BB962C8B-B14F-4D97-AF65-F5344CB8AC3E}">
        <p14:creationId xmlns:p14="http://schemas.microsoft.com/office/powerpoint/2010/main" val="1142352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Three Models of Cloud Computing</a:t>
            </a:r>
          </a:p>
        </p:txBody>
      </p:sp>
      <p:sp>
        <p:nvSpPr>
          <p:cNvPr id="9" name="Content Placeholder 2"/>
          <p:cNvSpPr txBox="1">
            <a:spLocks/>
          </p:cNvSpPr>
          <p:nvPr/>
        </p:nvSpPr>
        <p:spPr>
          <a:xfrm>
            <a:off x="708299" y="2929727"/>
            <a:ext cx="2821575" cy="2821576"/>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233" lvl="1" indent="0">
              <a:buNone/>
            </a:pPr>
            <a:endParaRPr lang="en-US" sz="2133" dirty="0"/>
          </a:p>
        </p:txBody>
      </p:sp>
      <p:sp>
        <p:nvSpPr>
          <p:cNvPr id="11" name="Content Placeholder 2"/>
          <p:cNvSpPr txBox="1">
            <a:spLocks/>
          </p:cNvSpPr>
          <p:nvPr/>
        </p:nvSpPr>
        <p:spPr>
          <a:xfrm>
            <a:off x="8738811" y="2929727"/>
            <a:ext cx="2944173" cy="2821576"/>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233" lvl="1" indent="0">
              <a:buNone/>
            </a:pPr>
            <a:endParaRPr lang="en-US" sz="2133" dirty="0"/>
          </a:p>
        </p:txBody>
      </p:sp>
      <p:sp>
        <p:nvSpPr>
          <p:cNvPr id="10" name="Content Placeholder 6"/>
          <p:cNvSpPr txBox="1">
            <a:spLocks/>
          </p:cNvSpPr>
          <p:nvPr/>
        </p:nvSpPr>
        <p:spPr>
          <a:xfrm>
            <a:off x="4555236" y="2741088"/>
            <a:ext cx="3081528" cy="1901952"/>
          </a:xfrm>
          <a:prstGeom prst="roundRect">
            <a:avLst/>
          </a:prstGeom>
          <a:ln w="28575"/>
        </p:spPr>
        <p:style>
          <a:lnRef idx="2">
            <a:schemeClr val="accent2"/>
          </a:lnRef>
          <a:fillRef idx="1">
            <a:schemeClr val="lt1"/>
          </a:fillRef>
          <a:effectRef idx="0">
            <a:schemeClr val="accent2"/>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PaaS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(Platform </a:t>
            </a:r>
            <a:b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as a Service)</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Content Placeholder 6"/>
          <p:cNvSpPr txBox="1">
            <a:spLocks/>
          </p:cNvSpPr>
          <p:nvPr/>
        </p:nvSpPr>
        <p:spPr>
          <a:xfrm>
            <a:off x="8088323" y="2741088"/>
            <a:ext cx="3081528" cy="1901952"/>
          </a:xfrm>
          <a:prstGeom prst="roundRect">
            <a:avLst/>
          </a:prstGeom>
          <a:ln w="28575"/>
        </p:spPr>
        <p:style>
          <a:lnRef idx="2">
            <a:schemeClr val="accent4"/>
          </a:lnRef>
          <a:fillRef idx="1">
            <a:schemeClr val="lt1"/>
          </a:fillRef>
          <a:effectRef idx="0">
            <a:schemeClr val="accent4"/>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SaaS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(Software</a:t>
            </a:r>
            <a:b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as a Service)</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 name="Content Placeholder 6"/>
          <p:cNvSpPr txBox="1">
            <a:spLocks/>
          </p:cNvSpPr>
          <p:nvPr/>
        </p:nvSpPr>
        <p:spPr>
          <a:xfrm>
            <a:off x="1019048" y="2741088"/>
            <a:ext cx="3084629" cy="1902698"/>
          </a:xfrm>
          <a:prstGeom prst="roundRect">
            <a:avLst/>
          </a:prstGeom>
          <a:ln w="28575">
            <a:solidFill>
              <a:schemeClr val="accent1"/>
            </a:solidFill>
          </a:ln>
        </p:spPr>
        <p:style>
          <a:lnRef idx="2">
            <a:schemeClr val="accent1"/>
          </a:lnRef>
          <a:fillRef idx="1">
            <a:schemeClr val="lt1"/>
          </a:fillRef>
          <a:effectRef idx="0">
            <a:schemeClr val="accent1"/>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IaaS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(Infrastructure</a:t>
            </a:r>
            <a:b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as a Service)</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2167032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AWS Cloud Computing</a:t>
            </a:r>
          </a:p>
        </p:txBody>
      </p:sp>
      <p:grpSp>
        <p:nvGrpSpPr>
          <p:cNvPr id="5" name="Group 4"/>
          <p:cNvGrpSpPr/>
          <p:nvPr/>
        </p:nvGrpSpPr>
        <p:grpSpPr>
          <a:xfrm>
            <a:off x="696418" y="1857909"/>
            <a:ext cx="10742516" cy="4143123"/>
            <a:chOff x="646942" y="1255146"/>
            <a:chExt cx="10742516" cy="4143123"/>
          </a:xfrm>
        </p:grpSpPr>
        <p:grpSp>
          <p:nvGrpSpPr>
            <p:cNvPr id="6" name="Group 5"/>
            <p:cNvGrpSpPr/>
            <p:nvPr/>
          </p:nvGrpSpPr>
          <p:grpSpPr>
            <a:xfrm>
              <a:off x="696418" y="1255146"/>
              <a:ext cx="4726399" cy="1215000"/>
              <a:chOff x="522313" y="941359"/>
              <a:chExt cx="3544799" cy="911250"/>
            </a:xfrm>
          </p:grpSpPr>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313" y="941359"/>
                <a:ext cx="1178340" cy="911250"/>
              </a:xfrm>
              <a:prstGeom prst="rect">
                <a:avLst/>
              </a:prstGeom>
            </p:spPr>
          </p:pic>
          <p:sp>
            <p:nvSpPr>
              <p:cNvPr id="23" name="TextBox 22"/>
              <p:cNvSpPr txBox="1"/>
              <p:nvPr/>
            </p:nvSpPr>
            <p:spPr>
              <a:xfrm>
                <a:off x="1595516" y="1073818"/>
                <a:ext cx="2471596" cy="623248"/>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Trade capital expense for variable expense.</a:t>
                </a:r>
              </a:p>
            </p:txBody>
          </p:sp>
        </p:grpSp>
        <p:grpSp>
          <p:nvGrpSpPr>
            <p:cNvPr id="7" name="Group 6"/>
            <p:cNvGrpSpPr/>
            <p:nvPr/>
          </p:nvGrpSpPr>
          <p:grpSpPr>
            <a:xfrm>
              <a:off x="646942" y="2669374"/>
              <a:ext cx="4689429" cy="1305978"/>
              <a:chOff x="485206" y="2002031"/>
              <a:chExt cx="3517072" cy="979484"/>
            </a:xfrm>
          </p:grpSpPr>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206" y="2002031"/>
                <a:ext cx="1255749" cy="979484"/>
              </a:xfrm>
              <a:prstGeom prst="rect">
                <a:avLst/>
              </a:prstGeom>
            </p:spPr>
          </p:pic>
          <p:sp>
            <p:nvSpPr>
              <p:cNvPr id="21" name="TextBox 20"/>
              <p:cNvSpPr txBox="1"/>
              <p:nvPr/>
            </p:nvSpPr>
            <p:spPr>
              <a:xfrm>
                <a:off x="1595516" y="2168607"/>
                <a:ext cx="2406762" cy="623248"/>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Benefit from massive economies of scale.</a:t>
                </a:r>
              </a:p>
            </p:txBody>
          </p:sp>
        </p:grpSp>
        <p:grpSp>
          <p:nvGrpSpPr>
            <p:cNvPr id="8" name="Group 7"/>
            <p:cNvGrpSpPr/>
            <p:nvPr/>
          </p:nvGrpSpPr>
          <p:grpSpPr>
            <a:xfrm>
              <a:off x="696418" y="4174583"/>
              <a:ext cx="4639953" cy="1223686"/>
              <a:chOff x="522313" y="3130937"/>
              <a:chExt cx="3479965" cy="917765"/>
            </a:xfrm>
          </p:grpSpPr>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313" y="3130937"/>
                <a:ext cx="1176622" cy="917765"/>
              </a:xfrm>
              <a:prstGeom prst="rect">
                <a:avLst/>
              </a:prstGeom>
            </p:spPr>
          </p:pic>
          <p:sp>
            <p:nvSpPr>
              <p:cNvPr id="19" name="TextBox 18"/>
              <p:cNvSpPr txBox="1"/>
              <p:nvPr/>
            </p:nvSpPr>
            <p:spPr>
              <a:xfrm>
                <a:off x="1595516" y="3263397"/>
                <a:ext cx="2406762" cy="623248"/>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Stop guessing capacity.</a:t>
                </a:r>
              </a:p>
            </p:txBody>
          </p:sp>
        </p:grpSp>
        <p:grpSp>
          <p:nvGrpSpPr>
            <p:cNvPr id="9" name="Group 8"/>
            <p:cNvGrpSpPr/>
            <p:nvPr/>
          </p:nvGrpSpPr>
          <p:grpSpPr>
            <a:xfrm>
              <a:off x="6387172" y="4195543"/>
              <a:ext cx="4579449" cy="1173078"/>
              <a:chOff x="5171378" y="3146657"/>
              <a:chExt cx="3434587" cy="879809"/>
            </a:xfrm>
          </p:grpSpPr>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71378" y="3146657"/>
                <a:ext cx="1127960" cy="879809"/>
              </a:xfrm>
              <a:prstGeom prst="rect">
                <a:avLst/>
              </a:prstGeom>
            </p:spPr>
          </p:pic>
          <p:sp>
            <p:nvSpPr>
              <p:cNvPr id="17" name="TextBox 16"/>
              <p:cNvSpPr txBox="1"/>
              <p:nvPr/>
            </p:nvSpPr>
            <p:spPr>
              <a:xfrm>
                <a:off x="6199203" y="3263397"/>
                <a:ext cx="2406762" cy="346249"/>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Go global in minutes.</a:t>
                </a:r>
              </a:p>
            </p:txBody>
          </p:sp>
        </p:grpSp>
        <p:grpSp>
          <p:nvGrpSpPr>
            <p:cNvPr id="10" name="Group 9"/>
            <p:cNvGrpSpPr/>
            <p:nvPr/>
          </p:nvGrpSpPr>
          <p:grpSpPr>
            <a:xfrm>
              <a:off x="6345753" y="1260392"/>
              <a:ext cx="4620867" cy="1237689"/>
              <a:chOff x="5140315" y="945294"/>
              <a:chExt cx="3465650" cy="928267"/>
            </a:xfrm>
          </p:grpSpPr>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0315" y="945294"/>
                <a:ext cx="1190086" cy="928267"/>
              </a:xfrm>
              <a:prstGeom prst="rect">
                <a:avLst/>
              </a:prstGeom>
            </p:spPr>
          </p:pic>
          <p:sp>
            <p:nvSpPr>
              <p:cNvPr id="15" name="TextBox 14"/>
              <p:cNvSpPr txBox="1"/>
              <p:nvPr/>
            </p:nvSpPr>
            <p:spPr>
              <a:xfrm>
                <a:off x="6199203" y="1073817"/>
                <a:ext cx="2406762" cy="623248"/>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Increase speed and agility.</a:t>
                </a:r>
              </a:p>
            </p:txBody>
          </p:sp>
        </p:grpSp>
        <p:grpSp>
          <p:nvGrpSpPr>
            <p:cNvPr id="11" name="Group 10"/>
            <p:cNvGrpSpPr/>
            <p:nvPr/>
          </p:nvGrpSpPr>
          <p:grpSpPr>
            <a:xfrm>
              <a:off x="6356361" y="2699321"/>
              <a:ext cx="5033097" cy="1245254"/>
              <a:chOff x="5148270" y="2024491"/>
              <a:chExt cx="3774823" cy="933941"/>
            </a:xfrm>
          </p:grpSpPr>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48270" y="2024491"/>
                <a:ext cx="1193034" cy="922613"/>
              </a:xfrm>
              <a:prstGeom prst="rect">
                <a:avLst/>
              </a:prstGeom>
            </p:spPr>
          </p:pic>
          <p:sp>
            <p:nvSpPr>
              <p:cNvPr id="13" name="TextBox 12"/>
              <p:cNvSpPr txBox="1"/>
              <p:nvPr/>
            </p:nvSpPr>
            <p:spPr>
              <a:xfrm>
                <a:off x="6199203" y="2058185"/>
                <a:ext cx="2723890" cy="900247"/>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Stop spending money on running and maintaining data centers.</a:t>
                </a:r>
              </a:p>
            </p:txBody>
          </p:sp>
        </p:grpSp>
      </p:grpSp>
    </p:spTree>
    <p:custDataLst>
      <p:tags r:id="rId1"/>
    </p:custDataLst>
    <p:extLst>
      <p:ext uri="{BB962C8B-B14F-4D97-AF65-F5344CB8AC3E}">
        <p14:creationId xmlns:p14="http://schemas.microsoft.com/office/powerpoint/2010/main" val="3224155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Web Services (AWS)</a:t>
            </a:r>
          </a:p>
        </p:txBody>
      </p:sp>
      <p:grpSp>
        <p:nvGrpSpPr>
          <p:cNvPr id="6" name="Group 5"/>
          <p:cNvGrpSpPr/>
          <p:nvPr/>
        </p:nvGrpSpPr>
        <p:grpSpPr>
          <a:xfrm>
            <a:off x="6072554" y="1603240"/>
            <a:ext cx="4876801" cy="4479917"/>
            <a:chOff x="2508278" y="739538"/>
            <a:chExt cx="3755007" cy="3755007"/>
          </a:xfrm>
        </p:grpSpPr>
        <p:sp>
          <p:nvSpPr>
            <p:cNvPr id="7" name="Oval 6"/>
            <p:cNvSpPr/>
            <p:nvPr/>
          </p:nvSpPr>
          <p:spPr>
            <a:xfrm>
              <a:off x="2508278" y="739538"/>
              <a:ext cx="3755007" cy="3755007"/>
            </a:xfrm>
            <a:prstGeom prst="ellipse">
              <a:avLst/>
            </a:prstGeom>
            <a:solidFill>
              <a:schemeClr val="bg1"/>
            </a:solidFill>
            <a:ln w="57150" cmpd="sng">
              <a:solidFill>
                <a:schemeClr val="tx1">
                  <a:lumMod val="75000"/>
                  <a:lumOff val="25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90157" tIns="45109" rIns="90157" bIns="45109" anchor="ctr"/>
            <a:lstStyle/>
            <a:p>
              <a:pPr algn="ctr">
                <a:defRPr/>
              </a:pPr>
              <a:endParaRPr lang="en-US" sz="2400" dirty="0">
                <a:latin typeface="Arial" pitchFamily="34" charset="0"/>
                <a:cs typeface="Arial" pitchFamily="34" charset="0"/>
              </a:endParaRPr>
            </a:p>
          </p:txBody>
        </p:sp>
        <p:sp>
          <p:nvSpPr>
            <p:cNvPr id="9" name="TextBox 8"/>
            <p:cNvSpPr txBox="1">
              <a:spLocks noChangeArrowheads="1"/>
            </p:cNvSpPr>
            <p:nvPr/>
          </p:nvSpPr>
          <p:spPr bwMode="auto">
            <a:xfrm>
              <a:off x="4468073" y="2216019"/>
              <a:ext cx="1736104" cy="5124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157" tIns="45109" rIns="90157" bIns="45109">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733" b="1" dirty="0">
                  <a:solidFill>
                    <a:srgbClr val="F29826"/>
                  </a:solidFill>
                  <a:latin typeface="Arial" charset="0"/>
                  <a:cs typeface="Arial" charset="0"/>
                </a:rPr>
                <a:t>Compute</a:t>
              </a:r>
            </a:p>
          </p:txBody>
        </p:sp>
        <p:sp>
          <p:nvSpPr>
            <p:cNvPr id="10" name="TextBox 9"/>
            <p:cNvSpPr txBox="1">
              <a:spLocks noChangeArrowheads="1"/>
            </p:cNvSpPr>
            <p:nvPr/>
          </p:nvSpPr>
          <p:spPr bwMode="auto">
            <a:xfrm>
              <a:off x="2640730" y="2336767"/>
              <a:ext cx="1769429" cy="449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157" tIns="45109" rIns="90157" bIns="45109">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200" b="1" dirty="0">
                  <a:solidFill>
                    <a:srgbClr val="004B91"/>
                  </a:solidFill>
                  <a:latin typeface="Arial" charset="0"/>
                  <a:cs typeface="Arial" charset="0"/>
                </a:rPr>
                <a:t>Messaging</a:t>
              </a:r>
            </a:p>
          </p:txBody>
        </p:sp>
        <p:sp>
          <p:nvSpPr>
            <p:cNvPr id="11" name="TextBox 10"/>
            <p:cNvSpPr txBox="1">
              <a:spLocks noChangeArrowheads="1"/>
            </p:cNvSpPr>
            <p:nvPr/>
          </p:nvSpPr>
          <p:spPr bwMode="auto">
            <a:xfrm>
              <a:off x="2936531" y="3227712"/>
              <a:ext cx="840024" cy="354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157" tIns="45109" rIns="90157" bIns="45109">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i="1" dirty="0">
                  <a:solidFill>
                    <a:srgbClr val="7F7F7F"/>
                  </a:solidFill>
                  <a:latin typeface="Arial" charset="0"/>
                  <a:cs typeface="Arial" charset="0"/>
                </a:rPr>
                <a:t>Mobile</a:t>
              </a:r>
            </a:p>
          </p:txBody>
        </p:sp>
        <p:sp>
          <p:nvSpPr>
            <p:cNvPr id="12" name="TextBox 11"/>
            <p:cNvSpPr txBox="1">
              <a:spLocks noChangeArrowheads="1"/>
            </p:cNvSpPr>
            <p:nvPr/>
          </p:nvSpPr>
          <p:spPr bwMode="auto">
            <a:xfrm>
              <a:off x="4534215" y="2708798"/>
              <a:ext cx="1306578" cy="291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157" tIns="45109" rIns="90157" bIns="45109">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67" b="1" dirty="0">
                  <a:solidFill>
                    <a:srgbClr val="004B91"/>
                  </a:solidFill>
                  <a:latin typeface="Arial" charset="0"/>
                  <a:cs typeface="Arial" charset="0"/>
                </a:rPr>
                <a:t>App Services</a:t>
              </a:r>
              <a:endParaRPr lang="en-US" b="1" dirty="0">
                <a:solidFill>
                  <a:srgbClr val="004B91"/>
                </a:solidFill>
                <a:latin typeface="Arial" charset="0"/>
                <a:cs typeface="Arial" charset="0"/>
              </a:endParaRPr>
            </a:p>
          </p:txBody>
        </p:sp>
        <p:sp>
          <p:nvSpPr>
            <p:cNvPr id="13" name="TextBox 12"/>
            <p:cNvSpPr txBox="1">
              <a:spLocks noChangeArrowheads="1"/>
            </p:cNvSpPr>
            <p:nvPr/>
          </p:nvSpPr>
          <p:spPr bwMode="auto">
            <a:xfrm>
              <a:off x="2840119" y="2758792"/>
              <a:ext cx="1778069" cy="5124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157" tIns="45109" rIns="90157" bIns="45109">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733" b="1" dirty="0">
                  <a:solidFill>
                    <a:srgbClr val="F29826"/>
                  </a:solidFill>
                  <a:latin typeface="Arial" charset="0"/>
                  <a:cs typeface="Arial" charset="0"/>
                </a:rPr>
                <a:t>Database</a:t>
              </a:r>
            </a:p>
          </p:txBody>
        </p:sp>
        <p:sp>
          <p:nvSpPr>
            <p:cNvPr id="14" name="TextBox 13"/>
            <p:cNvSpPr txBox="1">
              <a:spLocks noChangeArrowheads="1"/>
            </p:cNvSpPr>
            <p:nvPr/>
          </p:nvSpPr>
          <p:spPr bwMode="auto">
            <a:xfrm>
              <a:off x="3792849" y="3248284"/>
              <a:ext cx="2144647" cy="5124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157" tIns="45109" rIns="90157" bIns="45109">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733" b="1" i="1" dirty="0">
                  <a:solidFill>
                    <a:srgbClr val="004B91"/>
                  </a:solidFill>
                  <a:latin typeface="Arial" charset="0"/>
                  <a:cs typeface="Arial" charset="0"/>
                </a:rPr>
                <a:t>Networking</a:t>
              </a:r>
            </a:p>
          </p:txBody>
        </p:sp>
        <p:sp>
          <p:nvSpPr>
            <p:cNvPr id="15" name="TextBox 14"/>
            <p:cNvSpPr txBox="1">
              <a:spLocks noChangeArrowheads="1"/>
            </p:cNvSpPr>
            <p:nvPr/>
          </p:nvSpPr>
          <p:spPr bwMode="auto">
            <a:xfrm>
              <a:off x="3168057" y="1321046"/>
              <a:ext cx="2567217" cy="6388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0157" tIns="45109" rIns="90157" bIns="45109">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dirty="0">
                  <a:solidFill>
                    <a:srgbClr val="7F7F7F"/>
                  </a:solidFill>
                  <a:latin typeface="Arial" charset="0"/>
                  <a:cs typeface="Arial" charset="0"/>
                </a:rPr>
                <a:t>Development and Management Tools</a:t>
              </a:r>
            </a:p>
          </p:txBody>
        </p:sp>
        <p:sp>
          <p:nvSpPr>
            <p:cNvPr id="16" name="TextBox 15"/>
            <p:cNvSpPr txBox="1">
              <a:spLocks noChangeArrowheads="1"/>
            </p:cNvSpPr>
            <p:nvPr/>
          </p:nvSpPr>
          <p:spPr bwMode="auto">
            <a:xfrm>
              <a:off x="4796379" y="2983743"/>
              <a:ext cx="1075769" cy="322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157" tIns="45109" rIns="90157" bIns="45109">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33" dirty="0">
                  <a:solidFill>
                    <a:srgbClr val="7F7F7F"/>
                  </a:solidFill>
                  <a:latin typeface="Arial" charset="0"/>
                  <a:cs typeface="Arial" charset="0"/>
                </a:rPr>
                <a:t>Payments</a:t>
              </a:r>
            </a:p>
          </p:txBody>
        </p:sp>
        <p:sp>
          <p:nvSpPr>
            <p:cNvPr id="17" name="TextBox 16"/>
            <p:cNvSpPr txBox="1">
              <a:spLocks noChangeArrowheads="1"/>
            </p:cNvSpPr>
            <p:nvPr/>
          </p:nvSpPr>
          <p:spPr bwMode="auto">
            <a:xfrm>
              <a:off x="4232528" y="3979339"/>
              <a:ext cx="707957" cy="4019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157" tIns="45109" rIns="90157" bIns="45109">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800" b="1" dirty="0">
                  <a:solidFill>
                    <a:srgbClr val="F29826"/>
                  </a:solidFill>
                  <a:latin typeface="Arial" charset="0"/>
                  <a:cs typeface="Arial" charset="0"/>
                </a:rPr>
                <a:t>VPC</a:t>
              </a:r>
            </a:p>
          </p:txBody>
        </p:sp>
        <p:sp>
          <p:nvSpPr>
            <p:cNvPr id="18" name="TextBox 17"/>
            <p:cNvSpPr txBox="1">
              <a:spLocks noChangeArrowheads="1"/>
            </p:cNvSpPr>
            <p:nvPr/>
          </p:nvSpPr>
          <p:spPr bwMode="auto">
            <a:xfrm>
              <a:off x="3407541" y="3733672"/>
              <a:ext cx="2301300" cy="322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157" tIns="45109" rIns="90157" bIns="45109">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133" dirty="0">
                  <a:solidFill>
                    <a:srgbClr val="004B91"/>
                  </a:solidFill>
                  <a:latin typeface="Arial" charset="0"/>
                  <a:cs typeface="Arial" charset="0"/>
                </a:rPr>
                <a:t>On-Demand Workforce</a:t>
              </a:r>
            </a:p>
          </p:txBody>
        </p:sp>
        <p:sp>
          <p:nvSpPr>
            <p:cNvPr id="19" name="TextBox 18"/>
            <p:cNvSpPr txBox="1">
              <a:spLocks noChangeArrowheads="1"/>
            </p:cNvSpPr>
            <p:nvPr/>
          </p:nvSpPr>
          <p:spPr bwMode="auto">
            <a:xfrm>
              <a:off x="2773853" y="2048374"/>
              <a:ext cx="1089347" cy="354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157" tIns="45109" rIns="90157" bIns="45109">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i="1" dirty="0">
                  <a:solidFill>
                    <a:srgbClr val="7F7F7F"/>
                  </a:solidFill>
                  <a:latin typeface="Arial" charset="0"/>
                  <a:cs typeface="Arial" charset="0"/>
                </a:rPr>
                <a:t>Analytics</a:t>
              </a:r>
            </a:p>
          </p:txBody>
        </p:sp>
        <p:sp>
          <p:nvSpPr>
            <p:cNvPr id="20" name="TextBox 19"/>
            <p:cNvSpPr txBox="1">
              <a:spLocks noChangeArrowheads="1"/>
            </p:cNvSpPr>
            <p:nvPr/>
          </p:nvSpPr>
          <p:spPr bwMode="auto">
            <a:xfrm>
              <a:off x="4009012" y="1915657"/>
              <a:ext cx="2187846" cy="4019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157" tIns="45109" rIns="90157" bIns="45109">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2800" dirty="0">
                  <a:solidFill>
                    <a:srgbClr val="004B91"/>
                  </a:solidFill>
                  <a:latin typeface="Arial" charset="0"/>
                  <a:cs typeface="Arial" charset="0"/>
                </a:rPr>
                <a:t>Content Delivery</a:t>
              </a:r>
            </a:p>
          </p:txBody>
        </p:sp>
        <p:sp>
          <p:nvSpPr>
            <p:cNvPr id="21" name="TextBox 20"/>
            <p:cNvSpPr txBox="1">
              <a:spLocks noChangeArrowheads="1"/>
            </p:cNvSpPr>
            <p:nvPr/>
          </p:nvSpPr>
          <p:spPr bwMode="auto">
            <a:xfrm>
              <a:off x="3798186" y="849012"/>
              <a:ext cx="1510232" cy="5124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157" tIns="45109" rIns="90157" bIns="45109">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733" b="1" dirty="0">
                  <a:solidFill>
                    <a:srgbClr val="F29826"/>
                  </a:solidFill>
                  <a:latin typeface="Arial" charset="0"/>
                  <a:cs typeface="Arial" charset="0"/>
                </a:rPr>
                <a:t>Storage</a:t>
              </a:r>
            </a:p>
          </p:txBody>
        </p:sp>
      </p:gr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8162" y="3080419"/>
            <a:ext cx="1966776" cy="1180066"/>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9184" y="2205290"/>
            <a:ext cx="640080" cy="640080"/>
          </a:xfrm>
          <a:prstGeom prst="rect">
            <a:avLst/>
          </a:prstGeom>
        </p:spPr>
      </p:pic>
      <p:pic>
        <p:nvPicPr>
          <p:cNvPr id="24" name="Picture 23">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09483" y="6258483"/>
            <a:ext cx="1620111" cy="630043"/>
          </a:xfrm>
          <a:prstGeom prst="rect">
            <a:avLst/>
          </a:prstGeom>
        </p:spPr>
      </p:pic>
    </p:spTree>
    <p:custDataLst>
      <p:tags r:id="rId1"/>
    </p:custDataLst>
    <p:extLst>
      <p:ext uri="{BB962C8B-B14F-4D97-AF65-F5344CB8AC3E}">
        <p14:creationId xmlns:p14="http://schemas.microsoft.com/office/powerpoint/2010/main" val="3176728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21619" y="1255214"/>
            <a:ext cx="11564905" cy="5195246"/>
            <a:chOff x="321619" y="1255214"/>
            <a:chExt cx="11564905" cy="5195246"/>
          </a:xfrm>
        </p:grpSpPr>
        <p:sp>
          <p:nvSpPr>
            <p:cNvPr id="245" name="Rounded Rectangle 244"/>
            <p:cNvSpPr/>
            <p:nvPr>
              <p:custDataLst>
                <p:tags r:id="rId2"/>
              </p:custDataLst>
            </p:nvPr>
          </p:nvSpPr>
          <p:spPr>
            <a:xfrm>
              <a:off x="387708" y="1255214"/>
              <a:ext cx="11498816" cy="5195246"/>
            </a:xfrm>
            <a:prstGeom prst="roundRect">
              <a:avLst>
                <a:gd name="adj" fmla="val 5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a:defRPr/>
              </a:pPr>
              <a:r>
                <a:rPr lang="en-US" sz="2400" kern="0" dirty="0">
                  <a:solidFill>
                    <a:sysClr val="windowText" lastClr="000000"/>
                  </a:solidFill>
                  <a:latin typeface="Amazon Ember" panose="02000000000000000000" pitchFamily="2" charset="0"/>
                  <a:ea typeface="Amazon Ember" panose="02000000000000000000" pitchFamily="2" charset="0"/>
                </a:rPr>
                <a:t> </a:t>
              </a:r>
            </a:p>
          </p:txBody>
        </p:sp>
        <p:grpSp>
          <p:nvGrpSpPr>
            <p:cNvPr id="307" name="Group 306"/>
            <p:cNvGrpSpPr/>
            <p:nvPr/>
          </p:nvGrpSpPr>
          <p:grpSpPr>
            <a:xfrm>
              <a:off x="321619" y="5746326"/>
              <a:ext cx="11168883" cy="704133"/>
              <a:chOff x="251886" y="4193653"/>
              <a:chExt cx="8376663" cy="528100"/>
            </a:xfrm>
            <a:solidFill>
              <a:schemeClr val="bg1"/>
            </a:solidFill>
          </p:grpSpPr>
          <p:sp>
            <p:nvSpPr>
              <p:cNvPr id="308" name="TextBox 307"/>
              <p:cNvSpPr txBox="1"/>
              <p:nvPr/>
            </p:nvSpPr>
            <p:spPr>
              <a:xfrm>
                <a:off x="251886" y="4313380"/>
                <a:ext cx="1100311" cy="238575"/>
              </a:xfrm>
              <a:prstGeom prst="rect">
                <a:avLst/>
              </a:prstGeom>
              <a:noFill/>
            </p:spPr>
            <p:txBody>
              <a:bodyPr wrap="square" rtlCol="0">
                <a:spAutoFit/>
              </a:bodyPr>
              <a:lstStyle/>
              <a:p>
                <a:pPr algn="r" defTabSz="609585" fontAlgn="base">
                  <a:spcBef>
                    <a:spcPct val="0"/>
                  </a:spcBef>
                  <a:spcAft>
                    <a:spcPct val="0"/>
                  </a:spcAft>
                  <a:defRPr/>
                </a:pPr>
                <a:r>
                  <a:rPr lang="en-US" sz="1467" b="1" kern="0" dirty="0">
                    <a:solidFill>
                      <a:srgbClr val="88A57F"/>
                    </a:solidFill>
                    <a:latin typeface="Amazon Ember" panose="02000000000000000000" pitchFamily="2" charset="0"/>
                    <a:ea typeface="Amazon Ember" panose="02000000000000000000" pitchFamily="2" charset="0"/>
                    <a:cs typeface="Arial"/>
                  </a:rPr>
                  <a:t>Infrastructure</a:t>
                </a:r>
              </a:p>
            </p:txBody>
          </p:sp>
          <p:sp>
            <p:nvSpPr>
              <p:cNvPr id="309" name="Rectangle 308"/>
              <p:cNvSpPr/>
              <p:nvPr/>
            </p:nvSpPr>
            <p:spPr>
              <a:xfrm>
                <a:off x="1404491" y="4193653"/>
                <a:ext cx="7224058" cy="528100"/>
              </a:xfrm>
              <a:prstGeom prst="rect">
                <a:avLst/>
              </a:prstGeom>
              <a:grpFill/>
              <a:ln>
                <a:solidFill>
                  <a:srgbClr val="B1B3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kern="0" dirty="0">
                  <a:solidFill>
                    <a:srgbClr val="FFFFFF"/>
                  </a:solidFill>
                  <a:latin typeface="Amazon Ember" panose="02000000000000000000" pitchFamily="2" charset="0"/>
                  <a:ea typeface="Amazon Ember" panose="02000000000000000000" pitchFamily="2" charset="0"/>
                </a:endParaRPr>
              </a:p>
            </p:txBody>
          </p:sp>
          <p:grpSp>
            <p:nvGrpSpPr>
              <p:cNvPr id="310" name="Group 309"/>
              <p:cNvGrpSpPr/>
              <p:nvPr/>
            </p:nvGrpSpPr>
            <p:grpSpPr>
              <a:xfrm>
                <a:off x="1993984" y="4311714"/>
                <a:ext cx="1701831" cy="269760"/>
                <a:chOff x="1993984" y="4281830"/>
                <a:chExt cx="1701831" cy="269760"/>
              </a:xfrm>
              <a:grpFill/>
            </p:grpSpPr>
            <p:sp>
              <p:nvSpPr>
                <p:cNvPr id="352" name="TextBox 351"/>
                <p:cNvSpPr txBox="1"/>
                <p:nvPr/>
              </p:nvSpPr>
              <p:spPr>
                <a:xfrm>
                  <a:off x="2784433" y="4285905"/>
                  <a:ext cx="911382" cy="238575"/>
                </a:xfrm>
                <a:prstGeom prst="rect">
                  <a:avLst/>
                </a:prstGeom>
                <a:grpFill/>
              </p:spPr>
              <p:txBody>
                <a:bodyPr wrap="square" rtlCol="0">
                  <a:spAutoFit/>
                </a:bodyPr>
                <a:lstStyle/>
                <a:p>
                  <a:pPr defTabSz="609585" fontAlgn="base">
                    <a:spcBef>
                      <a:spcPct val="0"/>
                    </a:spcBef>
                    <a:spcAft>
                      <a:spcPct val="0"/>
                    </a:spcAft>
                    <a:defRPr/>
                  </a:pPr>
                  <a:r>
                    <a:rPr lang="en-US" sz="1467" kern="0" dirty="0">
                      <a:solidFill>
                        <a:srgbClr val="636466"/>
                      </a:solidFill>
                      <a:latin typeface="Amazon Ember" panose="02000000000000000000" pitchFamily="2" charset="0"/>
                      <a:ea typeface="Amazon Ember" panose="02000000000000000000" pitchFamily="2" charset="0"/>
                      <a:cs typeface="Arial"/>
                    </a:rPr>
                    <a:t>Regions</a:t>
                  </a:r>
                </a:p>
              </p:txBody>
            </p:sp>
            <p:grpSp>
              <p:nvGrpSpPr>
                <p:cNvPr id="353" name="Group 937"/>
                <p:cNvGrpSpPr/>
                <p:nvPr/>
              </p:nvGrpSpPr>
              <p:grpSpPr>
                <a:xfrm>
                  <a:off x="1993984" y="4281830"/>
                  <a:ext cx="269760" cy="269760"/>
                  <a:chOff x="0" y="0"/>
                  <a:chExt cx="723900" cy="723900"/>
                </a:xfrm>
                <a:grpFill/>
              </p:grpSpPr>
              <p:sp>
                <p:nvSpPr>
                  <p:cNvPr id="354" name="Shape 919"/>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55" name="Shape 920"/>
                  <p:cNvSpPr/>
                  <p:nvPr/>
                </p:nvSpPr>
                <p:spPr>
                  <a:xfrm>
                    <a:off x="120877" y="89965"/>
                    <a:ext cx="166627" cy="134380"/>
                  </a:xfrm>
                  <a:custGeom>
                    <a:avLst/>
                    <a:gdLst/>
                    <a:ahLst/>
                    <a:cxnLst>
                      <a:cxn ang="0">
                        <a:pos x="wd2" y="hd2"/>
                      </a:cxn>
                      <a:cxn ang="5400000">
                        <a:pos x="wd2" y="hd2"/>
                      </a:cxn>
                      <a:cxn ang="10800000">
                        <a:pos x="wd2" y="hd2"/>
                      </a:cxn>
                      <a:cxn ang="16200000">
                        <a:pos x="wd2" y="hd2"/>
                      </a:cxn>
                    </a:cxnLst>
                    <a:rect l="0" t="0" r="r" b="b"/>
                    <a:pathLst>
                      <a:path w="21354" h="21600" extrusionOk="0">
                        <a:moveTo>
                          <a:pt x="1883" y="21600"/>
                        </a:moveTo>
                        <a:cubicBezTo>
                          <a:pt x="11075" y="21600"/>
                          <a:pt x="11075" y="21600"/>
                          <a:pt x="11075" y="21600"/>
                        </a:cubicBezTo>
                        <a:cubicBezTo>
                          <a:pt x="11879" y="21600"/>
                          <a:pt x="12568" y="21024"/>
                          <a:pt x="12798" y="20160"/>
                        </a:cubicBezTo>
                        <a:cubicBezTo>
                          <a:pt x="14751" y="13680"/>
                          <a:pt x="17394" y="8208"/>
                          <a:pt x="20841" y="3888"/>
                        </a:cubicBezTo>
                        <a:cubicBezTo>
                          <a:pt x="21415" y="3168"/>
                          <a:pt x="21530" y="2016"/>
                          <a:pt x="21070" y="1008"/>
                        </a:cubicBezTo>
                        <a:cubicBezTo>
                          <a:pt x="20726" y="432"/>
                          <a:pt x="20036" y="0"/>
                          <a:pt x="19462" y="0"/>
                        </a:cubicBezTo>
                        <a:cubicBezTo>
                          <a:pt x="19232" y="0"/>
                          <a:pt x="19117" y="0"/>
                          <a:pt x="18887" y="144"/>
                        </a:cubicBezTo>
                        <a:cubicBezTo>
                          <a:pt x="13602" y="2304"/>
                          <a:pt x="8777" y="6192"/>
                          <a:pt x="4870" y="11088"/>
                        </a:cubicBezTo>
                        <a:cubicBezTo>
                          <a:pt x="3147" y="13248"/>
                          <a:pt x="1653" y="15552"/>
                          <a:pt x="275" y="18144"/>
                        </a:cubicBezTo>
                        <a:cubicBezTo>
                          <a:pt x="-70" y="18720"/>
                          <a:pt x="-70" y="19728"/>
                          <a:pt x="160" y="20448"/>
                        </a:cubicBezTo>
                        <a:cubicBezTo>
                          <a:pt x="504" y="21168"/>
                          <a:pt x="1194" y="21600"/>
                          <a:pt x="1883"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56" name="Shape 921"/>
                  <p:cNvSpPr/>
                  <p:nvPr/>
                </p:nvSpPr>
                <p:spPr>
                  <a:xfrm>
                    <a:off x="74781" y="236871"/>
                    <a:ext cx="132482" cy="119196"/>
                  </a:xfrm>
                  <a:custGeom>
                    <a:avLst/>
                    <a:gdLst/>
                    <a:ahLst/>
                    <a:cxnLst>
                      <a:cxn ang="0">
                        <a:pos x="wd2" y="hd2"/>
                      </a:cxn>
                      <a:cxn ang="5400000">
                        <a:pos x="wd2" y="hd2"/>
                      </a:cxn>
                      <a:cxn ang="10800000">
                        <a:pos x="wd2" y="hd2"/>
                      </a:cxn>
                      <a:cxn ang="16200000">
                        <a:pos x="wd2" y="hd2"/>
                      </a:cxn>
                    </a:cxnLst>
                    <a:rect l="0" t="0" r="r" b="b"/>
                    <a:pathLst>
                      <a:path w="21600" h="21600" extrusionOk="0">
                        <a:moveTo>
                          <a:pt x="2335" y="21600"/>
                        </a:moveTo>
                        <a:cubicBezTo>
                          <a:pt x="17076" y="21600"/>
                          <a:pt x="17076" y="21600"/>
                          <a:pt x="17076" y="21600"/>
                        </a:cubicBezTo>
                        <a:cubicBezTo>
                          <a:pt x="18243" y="21600"/>
                          <a:pt x="19265" y="20463"/>
                          <a:pt x="19411" y="19164"/>
                        </a:cubicBezTo>
                        <a:cubicBezTo>
                          <a:pt x="19703" y="13642"/>
                          <a:pt x="20286" y="8445"/>
                          <a:pt x="21600" y="3411"/>
                        </a:cubicBezTo>
                        <a:cubicBezTo>
                          <a:pt x="21600" y="3086"/>
                          <a:pt x="21600" y="2923"/>
                          <a:pt x="21600" y="2598"/>
                        </a:cubicBezTo>
                        <a:cubicBezTo>
                          <a:pt x="21600" y="1137"/>
                          <a:pt x="20578" y="0"/>
                          <a:pt x="19265" y="0"/>
                        </a:cubicBezTo>
                        <a:cubicBezTo>
                          <a:pt x="5984" y="0"/>
                          <a:pt x="5984" y="0"/>
                          <a:pt x="5984" y="0"/>
                        </a:cubicBezTo>
                        <a:cubicBezTo>
                          <a:pt x="5108" y="0"/>
                          <a:pt x="4232" y="650"/>
                          <a:pt x="3941" y="1624"/>
                        </a:cubicBezTo>
                        <a:cubicBezTo>
                          <a:pt x="1751" y="6983"/>
                          <a:pt x="438" y="12830"/>
                          <a:pt x="0" y="18839"/>
                        </a:cubicBezTo>
                        <a:cubicBezTo>
                          <a:pt x="0" y="19489"/>
                          <a:pt x="146" y="20138"/>
                          <a:pt x="584" y="20788"/>
                        </a:cubicBezTo>
                        <a:cubicBezTo>
                          <a:pt x="1022" y="21275"/>
                          <a:pt x="1605" y="21600"/>
                          <a:pt x="2335"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57" name="Shape 922"/>
                  <p:cNvSpPr/>
                  <p:nvPr/>
                </p:nvSpPr>
                <p:spPr>
                  <a:xfrm>
                    <a:off x="75540" y="367074"/>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21012" y="20626"/>
                        </a:moveTo>
                        <a:cubicBezTo>
                          <a:pt x="21453" y="19976"/>
                          <a:pt x="21600" y="19164"/>
                          <a:pt x="21453" y="18352"/>
                        </a:cubicBezTo>
                        <a:cubicBezTo>
                          <a:pt x="20278" y="13317"/>
                          <a:pt x="19690" y="7958"/>
                          <a:pt x="19543" y="2598"/>
                        </a:cubicBezTo>
                        <a:cubicBezTo>
                          <a:pt x="19396" y="1137"/>
                          <a:pt x="18367" y="0"/>
                          <a:pt x="17192" y="0"/>
                        </a:cubicBezTo>
                        <a:cubicBezTo>
                          <a:pt x="2351" y="0"/>
                          <a:pt x="2351" y="0"/>
                          <a:pt x="2351" y="0"/>
                        </a:cubicBezTo>
                        <a:cubicBezTo>
                          <a:pt x="1763" y="0"/>
                          <a:pt x="1176" y="325"/>
                          <a:pt x="588" y="812"/>
                        </a:cubicBezTo>
                        <a:cubicBezTo>
                          <a:pt x="147" y="1462"/>
                          <a:pt x="0" y="2111"/>
                          <a:pt x="0" y="2923"/>
                        </a:cubicBezTo>
                        <a:cubicBezTo>
                          <a:pt x="441" y="8770"/>
                          <a:pt x="1763" y="14617"/>
                          <a:pt x="3967" y="20138"/>
                        </a:cubicBezTo>
                        <a:cubicBezTo>
                          <a:pt x="4408" y="20950"/>
                          <a:pt x="5143" y="21600"/>
                          <a:pt x="6171" y="21600"/>
                        </a:cubicBezTo>
                        <a:cubicBezTo>
                          <a:pt x="19102" y="21600"/>
                          <a:pt x="19102" y="21600"/>
                          <a:pt x="19102" y="21600"/>
                        </a:cubicBezTo>
                        <a:cubicBezTo>
                          <a:pt x="19837" y="21600"/>
                          <a:pt x="20424" y="21275"/>
                          <a:pt x="21012" y="20626"/>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58" name="Shape 923"/>
                  <p:cNvSpPr/>
                  <p:nvPr/>
                </p:nvSpPr>
                <p:spPr>
                  <a:xfrm>
                    <a:off x="120877" y="500314"/>
                    <a:ext cx="159029" cy="132103"/>
                  </a:xfrm>
                  <a:custGeom>
                    <a:avLst/>
                    <a:gdLst/>
                    <a:ahLst/>
                    <a:cxnLst>
                      <a:cxn ang="0">
                        <a:pos x="wd2" y="hd2"/>
                      </a:cxn>
                      <a:cxn ang="5400000">
                        <a:pos x="wd2" y="hd2"/>
                      </a:cxn>
                      <a:cxn ang="10800000">
                        <a:pos x="wd2" y="hd2"/>
                      </a:cxn>
                      <a:cxn ang="16200000">
                        <a:pos x="wd2" y="hd2"/>
                      </a:cxn>
                    </a:cxnLst>
                    <a:rect l="0" t="0" r="r" b="b"/>
                    <a:pathLst>
                      <a:path w="21392" h="21600" extrusionOk="0">
                        <a:moveTo>
                          <a:pt x="13201" y="2351"/>
                        </a:moveTo>
                        <a:cubicBezTo>
                          <a:pt x="13201" y="2057"/>
                          <a:pt x="13080" y="1763"/>
                          <a:pt x="12959" y="1469"/>
                        </a:cubicBezTo>
                        <a:cubicBezTo>
                          <a:pt x="12718" y="588"/>
                          <a:pt x="11994" y="0"/>
                          <a:pt x="11149" y="0"/>
                        </a:cubicBezTo>
                        <a:cubicBezTo>
                          <a:pt x="1978" y="0"/>
                          <a:pt x="1978" y="0"/>
                          <a:pt x="1978" y="0"/>
                        </a:cubicBezTo>
                        <a:cubicBezTo>
                          <a:pt x="1254" y="0"/>
                          <a:pt x="530" y="441"/>
                          <a:pt x="168" y="1176"/>
                        </a:cubicBezTo>
                        <a:cubicBezTo>
                          <a:pt x="-73" y="1910"/>
                          <a:pt x="-73" y="2939"/>
                          <a:pt x="289" y="3673"/>
                        </a:cubicBezTo>
                        <a:cubicBezTo>
                          <a:pt x="1737" y="6171"/>
                          <a:pt x="3306" y="8522"/>
                          <a:pt x="5116" y="10727"/>
                        </a:cubicBezTo>
                        <a:cubicBezTo>
                          <a:pt x="8977" y="15429"/>
                          <a:pt x="13683" y="19102"/>
                          <a:pt x="18752" y="21453"/>
                        </a:cubicBezTo>
                        <a:cubicBezTo>
                          <a:pt x="18993" y="21600"/>
                          <a:pt x="19234" y="21600"/>
                          <a:pt x="19476" y="21600"/>
                        </a:cubicBezTo>
                        <a:cubicBezTo>
                          <a:pt x="20079" y="21600"/>
                          <a:pt x="20682" y="21306"/>
                          <a:pt x="21044" y="20571"/>
                        </a:cubicBezTo>
                        <a:cubicBezTo>
                          <a:pt x="21527" y="19690"/>
                          <a:pt x="21527" y="18514"/>
                          <a:pt x="20924" y="17633"/>
                        </a:cubicBezTo>
                        <a:cubicBezTo>
                          <a:pt x="17666" y="13665"/>
                          <a:pt x="15131" y="8376"/>
                          <a:pt x="13201" y="2351"/>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59" name="Shape 924"/>
                  <p:cNvSpPr/>
                  <p:nvPr/>
                </p:nvSpPr>
                <p:spPr>
                  <a:xfrm>
                    <a:off x="232860" y="500314"/>
                    <a:ext cx="122447" cy="140074"/>
                  </a:xfrm>
                  <a:custGeom>
                    <a:avLst/>
                    <a:gdLst/>
                    <a:ahLst/>
                    <a:cxnLst>
                      <a:cxn ang="0">
                        <a:pos x="wd2" y="hd2"/>
                      </a:cxn>
                      <a:cxn ang="5400000">
                        <a:pos x="wd2" y="hd2"/>
                      </a:cxn>
                      <a:cxn ang="10800000">
                        <a:pos x="wd2" y="hd2"/>
                      </a:cxn>
                      <a:cxn ang="16200000">
                        <a:pos x="wd2" y="hd2"/>
                      </a:cxn>
                    </a:cxnLst>
                    <a:rect l="0" t="0" r="r" b="b"/>
                    <a:pathLst>
                      <a:path w="21504" h="21600" extrusionOk="0">
                        <a:moveTo>
                          <a:pt x="18981" y="0"/>
                        </a:moveTo>
                        <a:cubicBezTo>
                          <a:pt x="2584" y="0"/>
                          <a:pt x="2584" y="0"/>
                          <a:pt x="2584" y="0"/>
                        </a:cubicBezTo>
                        <a:cubicBezTo>
                          <a:pt x="1638" y="0"/>
                          <a:pt x="850" y="277"/>
                          <a:pt x="377" y="969"/>
                        </a:cubicBezTo>
                        <a:cubicBezTo>
                          <a:pt x="-96" y="1523"/>
                          <a:pt x="-96" y="2354"/>
                          <a:pt x="219" y="3046"/>
                        </a:cubicBezTo>
                        <a:cubicBezTo>
                          <a:pt x="4161" y="11492"/>
                          <a:pt x="10310" y="17862"/>
                          <a:pt x="17878" y="21323"/>
                        </a:cubicBezTo>
                        <a:cubicBezTo>
                          <a:pt x="18193" y="21462"/>
                          <a:pt x="18666" y="21600"/>
                          <a:pt x="18981" y="21600"/>
                        </a:cubicBezTo>
                        <a:cubicBezTo>
                          <a:pt x="19454" y="21600"/>
                          <a:pt x="19927" y="21462"/>
                          <a:pt x="20400" y="21185"/>
                        </a:cubicBezTo>
                        <a:cubicBezTo>
                          <a:pt x="21031" y="20908"/>
                          <a:pt x="21504" y="20077"/>
                          <a:pt x="21504" y="19385"/>
                        </a:cubicBezTo>
                        <a:cubicBezTo>
                          <a:pt x="21504" y="2215"/>
                          <a:pt x="21504" y="2215"/>
                          <a:pt x="21504" y="2215"/>
                        </a:cubicBezTo>
                        <a:cubicBezTo>
                          <a:pt x="21504" y="969"/>
                          <a:pt x="20400" y="0"/>
                          <a:pt x="18981"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60" name="Shape 925"/>
                  <p:cNvSpPr/>
                  <p:nvPr/>
                </p:nvSpPr>
                <p:spPr>
                  <a:xfrm>
                    <a:off x="206503" y="367074"/>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2082" y="0"/>
                          <a:pt x="2082" y="0"/>
                          <a:pt x="2082" y="0"/>
                        </a:cubicBezTo>
                        <a:cubicBezTo>
                          <a:pt x="1431" y="0"/>
                          <a:pt x="911" y="325"/>
                          <a:pt x="520" y="812"/>
                        </a:cubicBezTo>
                        <a:cubicBezTo>
                          <a:pt x="130" y="1299"/>
                          <a:pt x="0" y="2111"/>
                          <a:pt x="0" y="2761"/>
                        </a:cubicBezTo>
                        <a:cubicBezTo>
                          <a:pt x="130" y="8608"/>
                          <a:pt x="781" y="14292"/>
                          <a:pt x="1952" y="19651"/>
                        </a:cubicBezTo>
                        <a:cubicBezTo>
                          <a:pt x="2212" y="20788"/>
                          <a:pt x="2993" y="21600"/>
                          <a:pt x="3904" y="21600"/>
                        </a:cubicBezTo>
                        <a:cubicBezTo>
                          <a:pt x="19518" y="21600"/>
                          <a:pt x="19518" y="21600"/>
                          <a:pt x="19518" y="21600"/>
                        </a:cubicBezTo>
                        <a:cubicBezTo>
                          <a:pt x="20689" y="21600"/>
                          <a:pt x="21600" y="20463"/>
                          <a:pt x="21600" y="19002"/>
                        </a:cubicBezTo>
                        <a:cubicBezTo>
                          <a:pt x="21600" y="2598"/>
                          <a:pt x="21600" y="2598"/>
                          <a:pt x="21600" y="2598"/>
                        </a:cubicBezTo>
                        <a:cubicBezTo>
                          <a:pt x="21600" y="1299"/>
                          <a:pt x="20689" y="0"/>
                          <a:pt x="1951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61" name="Shape 926"/>
                  <p:cNvSpPr/>
                  <p:nvPr/>
                </p:nvSpPr>
                <p:spPr>
                  <a:xfrm>
                    <a:off x="206503" y="236871"/>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4294" y="0"/>
                          <a:pt x="4294" y="0"/>
                          <a:pt x="4294" y="0"/>
                        </a:cubicBezTo>
                        <a:cubicBezTo>
                          <a:pt x="3383" y="0"/>
                          <a:pt x="2602" y="812"/>
                          <a:pt x="2342" y="1949"/>
                        </a:cubicBezTo>
                        <a:cubicBezTo>
                          <a:pt x="1041" y="7308"/>
                          <a:pt x="260" y="12992"/>
                          <a:pt x="0" y="18839"/>
                        </a:cubicBezTo>
                        <a:cubicBezTo>
                          <a:pt x="0" y="19489"/>
                          <a:pt x="260" y="20301"/>
                          <a:pt x="651" y="20788"/>
                        </a:cubicBezTo>
                        <a:cubicBezTo>
                          <a:pt x="1041" y="21275"/>
                          <a:pt x="1561" y="21600"/>
                          <a:pt x="2082" y="21600"/>
                        </a:cubicBezTo>
                        <a:cubicBezTo>
                          <a:pt x="19518" y="21600"/>
                          <a:pt x="19518" y="21600"/>
                          <a:pt x="19518" y="21600"/>
                        </a:cubicBezTo>
                        <a:cubicBezTo>
                          <a:pt x="20689" y="21600"/>
                          <a:pt x="21600" y="20463"/>
                          <a:pt x="21600" y="19002"/>
                        </a:cubicBezTo>
                        <a:cubicBezTo>
                          <a:pt x="21600" y="2598"/>
                          <a:pt x="21600" y="2598"/>
                          <a:pt x="21600" y="2598"/>
                        </a:cubicBezTo>
                        <a:cubicBezTo>
                          <a:pt x="21600" y="1137"/>
                          <a:pt x="20689" y="0"/>
                          <a:pt x="1951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62" name="Shape 927"/>
                  <p:cNvSpPr/>
                  <p:nvPr/>
                </p:nvSpPr>
                <p:spPr>
                  <a:xfrm>
                    <a:off x="236655" y="87308"/>
                    <a:ext cx="118652" cy="137037"/>
                  </a:xfrm>
                  <a:custGeom>
                    <a:avLst/>
                    <a:gdLst/>
                    <a:ahLst/>
                    <a:cxnLst>
                      <a:cxn ang="0">
                        <a:pos x="wd2" y="hd2"/>
                      </a:cxn>
                      <a:cxn ang="5400000">
                        <a:pos x="wd2" y="hd2"/>
                      </a:cxn>
                      <a:cxn ang="10800000">
                        <a:pos x="wd2" y="hd2"/>
                      </a:cxn>
                      <a:cxn ang="16200000">
                        <a:pos x="wd2" y="hd2"/>
                      </a:cxn>
                    </a:cxnLst>
                    <a:rect l="0" t="0" r="r" b="b"/>
                    <a:pathLst>
                      <a:path w="21502" h="21600" extrusionOk="0">
                        <a:moveTo>
                          <a:pt x="20203" y="282"/>
                        </a:moveTo>
                        <a:cubicBezTo>
                          <a:pt x="19878" y="0"/>
                          <a:pt x="19391" y="0"/>
                          <a:pt x="18904" y="0"/>
                        </a:cubicBezTo>
                        <a:cubicBezTo>
                          <a:pt x="18579" y="0"/>
                          <a:pt x="18091" y="0"/>
                          <a:pt x="17604" y="282"/>
                        </a:cubicBezTo>
                        <a:cubicBezTo>
                          <a:pt x="10296" y="4094"/>
                          <a:pt x="4287" y="10306"/>
                          <a:pt x="227" y="18494"/>
                        </a:cubicBezTo>
                        <a:cubicBezTo>
                          <a:pt x="-98" y="19200"/>
                          <a:pt x="-98" y="20047"/>
                          <a:pt x="389" y="20612"/>
                        </a:cubicBezTo>
                        <a:cubicBezTo>
                          <a:pt x="876" y="21318"/>
                          <a:pt x="1688" y="21600"/>
                          <a:pt x="2663" y="21600"/>
                        </a:cubicBezTo>
                        <a:cubicBezTo>
                          <a:pt x="18904" y="21600"/>
                          <a:pt x="18904" y="21600"/>
                          <a:pt x="18904" y="21600"/>
                        </a:cubicBezTo>
                        <a:cubicBezTo>
                          <a:pt x="20365" y="21600"/>
                          <a:pt x="21502" y="20612"/>
                          <a:pt x="21502" y="19341"/>
                        </a:cubicBezTo>
                        <a:cubicBezTo>
                          <a:pt x="21502" y="2259"/>
                          <a:pt x="21502" y="2259"/>
                          <a:pt x="21502" y="2259"/>
                        </a:cubicBezTo>
                        <a:cubicBezTo>
                          <a:pt x="21502" y="1412"/>
                          <a:pt x="21015" y="706"/>
                          <a:pt x="20203" y="282"/>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63" name="Shape 928"/>
                  <p:cNvSpPr/>
                  <p:nvPr/>
                </p:nvSpPr>
                <p:spPr>
                  <a:xfrm>
                    <a:off x="438294" y="500314"/>
                    <a:ext cx="166398" cy="134760"/>
                  </a:xfrm>
                  <a:custGeom>
                    <a:avLst/>
                    <a:gdLst/>
                    <a:ahLst/>
                    <a:cxnLst>
                      <a:cxn ang="0">
                        <a:pos x="wd2" y="hd2"/>
                      </a:cxn>
                      <a:cxn ang="5400000">
                        <a:pos x="wd2" y="hd2"/>
                      </a:cxn>
                      <a:cxn ang="10800000">
                        <a:pos x="wd2" y="hd2"/>
                      </a:cxn>
                      <a:cxn ang="16200000">
                        <a:pos x="wd2" y="hd2"/>
                      </a:cxn>
                    </a:cxnLst>
                    <a:rect l="0" t="0" r="r" b="b"/>
                    <a:pathLst>
                      <a:path w="21325" h="21600" extrusionOk="0">
                        <a:moveTo>
                          <a:pt x="19471" y="0"/>
                        </a:moveTo>
                        <a:cubicBezTo>
                          <a:pt x="10279" y="0"/>
                          <a:pt x="10279" y="0"/>
                          <a:pt x="10279" y="0"/>
                        </a:cubicBezTo>
                        <a:cubicBezTo>
                          <a:pt x="9475" y="0"/>
                          <a:pt x="8786" y="576"/>
                          <a:pt x="8556" y="1440"/>
                        </a:cubicBezTo>
                        <a:cubicBezTo>
                          <a:pt x="6603" y="7920"/>
                          <a:pt x="3845" y="13392"/>
                          <a:pt x="513" y="17712"/>
                        </a:cubicBezTo>
                        <a:cubicBezTo>
                          <a:pt x="-61" y="18432"/>
                          <a:pt x="-176" y="19728"/>
                          <a:pt x="284" y="20592"/>
                        </a:cubicBezTo>
                        <a:cubicBezTo>
                          <a:pt x="628" y="21312"/>
                          <a:pt x="1203" y="21600"/>
                          <a:pt x="1892" y="21600"/>
                        </a:cubicBezTo>
                        <a:cubicBezTo>
                          <a:pt x="2007" y="21600"/>
                          <a:pt x="2237" y="21600"/>
                          <a:pt x="2467" y="21456"/>
                        </a:cubicBezTo>
                        <a:cubicBezTo>
                          <a:pt x="7637" y="19296"/>
                          <a:pt x="12462" y="15408"/>
                          <a:pt x="16484" y="10512"/>
                        </a:cubicBezTo>
                        <a:cubicBezTo>
                          <a:pt x="18092" y="8352"/>
                          <a:pt x="19701" y="6048"/>
                          <a:pt x="20964" y="3600"/>
                        </a:cubicBezTo>
                        <a:cubicBezTo>
                          <a:pt x="21424" y="2880"/>
                          <a:pt x="21424" y="1872"/>
                          <a:pt x="21079" y="1152"/>
                        </a:cubicBezTo>
                        <a:cubicBezTo>
                          <a:pt x="20735" y="432"/>
                          <a:pt x="20160" y="0"/>
                          <a:pt x="19471"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64" name="Shape 929"/>
                  <p:cNvSpPr/>
                  <p:nvPr/>
                </p:nvSpPr>
                <p:spPr>
                  <a:xfrm>
                    <a:off x="515300" y="367074"/>
                    <a:ext cx="133060" cy="119196"/>
                  </a:xfrm>
                  <a:custGeom>
                    <a:avLst/>
                    <a:gdLst/>
                    <a:ahLst/>
                    <a:cxnLst>
                      <a:cxn ang="0">
                        <a:pos x="wd2" y="hd2"/>
                      </a:cxn>
                      <a:cxn ang="5400000">
                        <a:pos x="wd2" y="hd2"/>
                      </a:cxn>
                      <a:cxn ang="10800000">
                        <a:pos x="wd2" y="hd2"/>
                      </a:cxn>
                      <a:cxn ang="16200000">
                        <a:pos x="wd2" y="hd2"/>
                      </a:cxn>
                    </a:cxnLst>
                    <a:rect l="0" t="0" r="r" b="b"/>
                    <a:pathLst>
                      <a:path w="21509" h="21600" extrusionOk="0">
                        <a:moveTo>
                          <a:pt x="19190" y="0"/>
                        </a:moveTo>
                        <a:cubicBezTo>
                          <a:pt x="4548" y="0"/>
                          <a:pt x="4548" y="0"/>
                          <a:pt x="4548" y="0"/>
                        </a:cubicBezTo>
                        <a:cubicBezTo>
                          <a:pt x="3388" y="0"/>
                          <a:pt x="2373" y="1137"/>
                          <a:pt x="2228" y="2598"/>
                        </a:cubicBezTo>
                        <a:cubicBezTo>
                          <a:pt x="1939" y="7958"/>
                          <a:pt x="1214" y="13317"/>
                          <a:pt x="54" y="18352"/>
                        </a:cubicBezTo>
                        <a:cubicBezTo>
                          <a:pt x="-91" y="19164"/>
                          <a:pt x="54" y="19976"/>
                          <a:pt x="489" y="20626"/>
                        </a:cubicBezTo>
                        <a:cubicBezTo>
                          <a:pt x="924" y="21275"/>
                          <a:pt x="1649" y="21600"/>
                          <a:pt x="2373" y="21600"/>
                        </a:cubicBezTo>
                        <a:cubicBezTo>
                          <a:pt x="15565" y="21600"/>
                          <a:pt x="15565" y="21600"/>
                          <a:pt x="15565" y="21600"/>
                        </a:cubicBezTo>
                        <a:cubicBezTo>
                          <a:pt x="16435" y="21600"/>
                          <a:pt x="17305" y="20950"/>
                          <a:pt x="17595" y="20138"/>
                        </a:cubicBezTo>
                        <a:cubicBezTo>
                          <a:pt x="19769" y="14617"/>
                          <a:pt x="21074" y="8932"/>
                          <a:pt x="21509" y="2923"/>
                        </a:cubicBezTo>
                        <a:cubicBezTo>
                          <a:pt x="21509" y="2923"/>
                          <a:pt x="21509" y="2761"/>
                          <a:pt x="21509" y="2598"/>
                        </a:cubicBezTo>
                        <a:cubicBezTo>
                          <a:pt x="21509" y="1299"/>
                          <a:pt x="20494" y="0"/>
                          <a:pt x="1919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65" name="Shape 930"/>
                  <p:cNvSpPr/>
                  <p:nvPr/>
                </p:nvSpPr>
                <p:spPr>
                  <a:xfrm>
                    <a:off x="516438" y="236871"/>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496" y="974"/>
                        </a:moveTo>
                        <a:cubicBezTo>
                          <a:pt x="55" y="1624"/>
                          <a:pt x="-92" y="2436"/>
                          <a:pt x="55" y="3248"/>
                        </a:cubicBezTo>
                        <a:cubicBezTo>
                          <a:pt x="1230" y="8283"/>
                          <a:pt x="1818" y="13642"/>
                          <a:pt x="1965" y="19002"/>
                        </a:cubicBezTo>
                        <a:cubicBezTo>
                          <a:pt x="2112" y="20463"/>
                          <a:pt x="3141" y="21600"/>
                          <a:pt x="4316" y="21600"/>
                        </a:cubicBezTo>
                        <a:cubicBezTo>
                          <a:pt x="19157" y="21600"/>
                          <a:pt x="19157" y="21600"/>
                          <a:pt x="19157" y="21600"/>
                        </a:cubicBezTo>
                        <a:cubicBezTo>
                          <a:pt x="19745" y="21600"/>
                          <a:pt x="20332" y="21275"/>
                          <a:pt x="20773" y="20788"/>
                        </a:cubicBezTo>
                        <a:cubicBezTo>
                          <a:pt x="21214" y="20138"/>
                          <a:pt x="21508" y="19489"/>
                          <a:pt x="21508" y="18839"/>
                        </a:cubicBezTo>
                        <a:cubicBezTo>
                          <a:pt x="21067" y="12830"/>
                          <a:pt x="19745" y="6983"/>
                          <a:pt x="17541" y="1624"/>
                        </a:cubicBezTo>
                        <a:cubicBezTo>
                          <a:pt x="17100" y="650"/>
                          <a:pt x="16365" y="0"/>
                          <a:pt x="15337" y="0"/>
                        </a:cubicBezTo>
                        <a:cubicBezTo>
                          <a:pt x="2406" y="0"/>
                          <a:pt x="2406" y="0"/>
                          <a:pt x="2406" y="0"/>
                        </a:cubicBezTo>
                        <a:cubicBezTo>
                          <a:pt x="1671" y="0"/>
                          <a:pt x="937" y="325"/>
                          <a:pt x="496" y="974"/>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66" name="Shape 931"/>
                  <p:cNvSpPr/>
                  <p:nvPr/>
                </p:nvSpPr>
                <p:spPr>
                  <a:xfrm>
                    <a:off x="440951" y="92622"/>
                    <a:ext cx="158893" cy="131723"/>
                  </a:xfrm>
                  <a:custGeom>
                    <a:avLst/>
                    <a:gdLst/>
                    <a:ahLst/>
                    <a:cxnLst>
                      <a:cxn ang="0">
                        <a:pos x="wd2" y="hd2"/>
                      </a:cxn>
                      <a:cxn ang="5400000">
                        <a:pos x="wd2" y="hd2"/>
                      </a:cxn>
                      <a:cxn ang="10800000">
                        <a:pos x="wd2" y="hd2"/>
                      </a:cxn>
                      <a:cxn ang="16200000">
                        <a:pos x="wd2" y="hd2"/>
                      </a:cxn>
                    </a:cxnLst>
                    <a:rect l="0" t="0" r="r" b="b"/>
                    <a:pathLst>
                      <a:path w="21274" h="21600" extrusionOk="0">
                        <a:moveTo>
                          <a:pt x="8096" y="19249"/>
                        </a:moveTo>
                        <a:cubicBezTo>
                          <a:pt x="8096" y="19543"/>
                          <a:pt x="8216" y="19837"/>
                          <a:pt x="8336" y="20131"/>
                        </a:cubicBezTo>
                        <a:cubicBezTo>
                          <a:pt x="8576" y="21012"/>
                          <a:pt x="9296" y="21600"/>
                          <a:pt x="10136" y="21600"/>
                        </a:cubicBezTo>
                        <a:cubicBezTo>
                          <a:pt x="19376" y="21600"/>
                          <a:pt x="19376" y="21600"/>
                          <a:pt x="19376" y="21600"/>
                        </a:cubicBezTo>
                        <a:cubicBezTo>
                          <a:pt x="20096" y="21600"/>
                          <a:pt x="20696" y="21159"/>
                          <a:pt x="21056" y="20424"/>
                        </a:cubicBezTo>
                        <a:cubicBezTo>
                          <a:pt x="21416" y="19690"/>
                          <a:pt x="21296" y="18661"/>
                          <a:pt x="20936" y="18073"/>
                        </a:cubicBezTo>
                        <a:cubicBezTo>
                          <a:pt x="19496" y="15429"/>
                          <a:pt x="17936" y="13078"/>
                          <a:pt x="16136" y="10873"/>
                        </a:cubicBezTo>
                        <a:cubicBezTo>
                          <a:pt x="12296" y="6171"/>
                          <a:pt x="7616" y="2498"/>
                          <a:pt x="2576" y="147"/>
                        </a:cubicBezTo>
                        <a:cubicBezTo>
                          <a:pt x="2336" y="0"/>
                          <a:pt x="2096" y="0"/>
                          <a:pt x="1856" y="0"/>
                        </a:cubicBezTo>
                        <a:cubicBezTo>
                          <a:pt x="1256" y="0"/>
                          <a:pt x="656" y="294"/>
                          <a:pt x="296" y="1029"/>
                        </a:cubicBezTo>
                        <a:cubicBezTo>
                          <a:pt x="-184" y="1910"/>
                          <a:pt x="-64" y="3086"/>
                          <a:pt x="536" y="3967"/>
                        </a:cubicBezTo>
                        <a:cubicBezTo>
                          <a:pt x="3656" y="8082"/>
                          <a:pt x="6176" y="13224"/>
                          <a:pt x="8096" y="19249"/>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67" name="Shape 932"/>
                  <p:cNvSpPr/>
                  <p:nvPr/>
                </p:nvSpPr>
                <p:spPr>
                  <a:xfrm>
                    <a:off x="367833" y="84651"/>
                    <a:ext cx="122070" cy="139694"/>
                  </a:xfrm>
                  <a:custGeom>
                    <a:avLst/>
                    <a:gdLst/>
                    <a:ahLst/>
                    <a:cxnLst>
                      <a:cxn ang="0">
                        <a:pos x="wd2" y="hd2"/>
                      </a:cxn>
                      <a:cxn ang="5400000">
                        <a:pos x="wd2" y="hd2"/>
                      </a:cxn>
                      <a:cxn ang="10800000">
                        <a:pos x="wd2" y="hd2"/>
                      </a:cxn>
                      <a:cxn ang="16200000">
                        <a:pos x="wd2" y="hd2"/>
                      </a:cxn>
                    </a:cxnLst>
                    <a:rect l="0" t="0" r="r" b="b"/>
                    <a:pathLst>
                      <a:path w="21504" h="21600" extrusionOk="0">
                        <a:moveTo>
                          <a:pt x="2523" y="21600"/>
                        </a:moveTo>
                        <a:cubicBezTo>
                          <a:pt x="18920" y="21600"/>
                          <a:pt x="18920" y="21600"/>
                          <a:pt x="18920" y="21600"/>
                        </a:cubicBezTo>
                        <a:cubicBezTo>
                          <a:pt x="19866" y="21600"/>
                          <a:pt x="20654" y="21323"/>
                          <a:pt x="21127" y="20631"/>
                        </a:cubicBezTo>
                        <a:cubicBezTo>
                          <a:pt x="21600" y="20077"/>
                          <a:pt x="21600" y="19246"/>
                          <a:pt x="21285" y="18554"/>
                        </a:cubicBezTo>
                        <a:cubicBezTo>
                          <a:pt x="17343" y="10108"/>
                          <a:pt x="11194" y="3738"/>
                          <a:pt x="3626" y="277"/>
                        </a:cubicBezTo>
                        <a:cubicBezTo>
                          <a:pt x="3311" y="138"/>
                          <a:pt x="2838" y="0"/>
                          <a:pt x="2523" y="0"/>
                        </a:cubicBezTo>
                        <a:cubicBezTo>
                          <a:pt x="2050" y="0"/>
                          <a:pt x="1577" y="138"/>
                          <a:pt x="1104" y="415"/>
                        </a:cubicBezTo>
                        <a:cubicBezTo>
                          <a:pt x="315" y="831"/>
                          <a:pt x="0" y="1523"/>
                          <a:pt x="0" y="2215"/>
                        </a:cubicBezTo>
                        <a:cubicBezTo>
                          <a:pt x="0" y="19385"/>
                          <a:pt x="0" y="19385"/>
                          <a:pt x="0" y="19385"/>
                        </a:cubicBezTo>
                        <a:cubicBezTo>
                          <a:pt x="0" y="20631"/>
                          <a:pt x="1104" y="21600"/>
                          <a:pt x="2523"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68" name="Shape 933"/>
                  <p:cNvSpPr/>
                  <p:nvPr/>
                </p:nvSpPr>
                <p:spPr>
                  <a:xfrm>
                    <a:off x="367833" y="236871"/>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9518" y="21600"/>
                          <a:pt x="19518" y="21600"/>
                          <a:pt x="19518" y="21600"/>
                        </a:cubicBezTo>
                        <a:cubicBezTo>
                          <a:pt x="20169" y="21600"/>
                          <a:pt x="20689" y="21275"/>
                          <a:pt x="21080" y="20788"/>
                        </a:cubicBezTo>
                        <a:cubicBezTo>
                          <a:pt x="21470" y="20301"/>
                          <a:pt x="21600" y="19651"/>
                          <a:pt x="21600" y="18839"/>
                        </a:cubicBezTo>
                        <a:cubicBezTo>
                          <a:pt x="21470" y="12992"/>
                          <a:pt x="20819" y="7308"/>
                          <a:pt x="19648" y="1949"/>
                        </a:cubicBezTo>
                        <a:cubicBezTo>
                          <a:pt x="19388" y="812"/>
                          <a:pt x="18607" y="0"/>
                          <a:pt x="17696" y="0"/>
                        </a:cubicBezTo>
                        <a:cubicBezTo>
                          <a:pt x="2082" y="0"/>
                          <a:pt x="2082" y="0"/>
                          <a:pt x="2082" y="0"/>
                        </a:cubicBezTo>
                        <a:cubicBezTo>
                          <a:pt x="911" y="0"/>
                          <a:pt x="0" y="1137"/>
                          <a:pt x="0" y="2598"/>
                        </a:cubicBezTo>
                        <a:cubicBezTo>
                          <a:pt x="0" y="19002"/>
                          <a:pt x="0" y="19002"/>
                          <a:pt x="0" y="19002"/>
                        </a:cubicBezTo>
                        <a:cubicBezTo>
                          <a:pt x="0" y="20463"/>
                          <a:pt x="911" y="21600"/>
                          <a:pt x="2082"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69" name="Shape 934"/>
                  <p:cNvSpPr/>
                  <p:nvPr/>
                </p:nvSpPr>
                <p:spPr>
                  <a:xfrm>
                    <a:off x="367833" y="367074"/>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7306" y="21600"/>
                          <a:pt x="17306" y="21600"/>
                          <a:pt x="17306" y="21600"/>
                        </a:cubicBezTo>
                        <a:cubicBezTo>
                          <a:pt x="18217" y="21600"/>
                          <a:pt x="18998" y="20788"/>
                          <a:pt x="19258" y="19814"/>
                        </a:cubicBezTo>
                        <a:cubicBezTo>
                          <a:pt x="20559" y="14454"/>
                          <a:pt x="21340" y="8770"/>
                          <a:pt x="21600" y="2923"/>
                        </a:cubicBezTo>
                        <a:cubicBezTo>
                          <a:pt x="21600" y="2761"/>
                          <a:pt x="21600" y="2761"/>
                          <a:pt x="21600" y="2598"/>
                        </a:cubicBezTo>
                        <a:cubicBezTo>
                          <a:pt x="21600" y="1299"/>
                          <a:pt x="20689" y="0"/>
                          <a:pt x="19518" y="0"/>
                        </a:cubicBezTo>
                        <a:cubicBezTo>
                          <a:pt x="2082" y="0"/>
                          <a:pt x="2082" y="0"/>
                          <a:pt x="2082" y="0"/>
                        </a:cubicBezTo>
                        <a:cubicBezTo>
                          <a:pt x="911" y="0"/>
                          <a:pt x="0" y="1299"/>
                          <a:pt x="0" y="2598"/>
                        </a:cubicBezTo>
                        <a:cubicBezTo>
                          <a:pt x="0" y="19002"/>
                          <a:pt x="0" y="19002"/>
                          <a:pt x="0" y="19002"/>
                        </a:cubicBezTo>
                        <a:cubicBezTo>
                          <a:pt x="0" y="20463"/>
                          <a:pt x="911" y="21600"/>
                          <a:pt x="2082"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70" name="Shape 935"/>
                  <p:cNvSpPr/>
                  <p:nvPr/>
                </p:nvSpPr>
                <p:spPr>
                  <a:xfrm>
                    <a:off x="367833" y="500314"/>
                    <a:ext cx="118437" cy="138176"/>
                  </a:xfrm>
                  <a:custGeom>
                    <a:avLst/>
                    <a:gdLst/>
                    <a:ahLst/>
                    <a:cxnLst>
                      <a:cxn ang="0">
                        <a:pos x="wd2" y="hd2"/>
                      </a:cxn>
                      <a:cxn ang="5400000">
                        <a:pos x="wd2" y="hd2"/>
                      </a:cxn>
                      <a:cxn ang="10800000">
                        <a:pos x="wd2" y="hd2"/>
                      </a:cxn>
                      <a:cxn ang="16200000">
                        <a:pos x="wd2" y="hd2"/>
                      </a:cxn>
                    </a:cxnLst>
                    <a:rect l="0" t="0" r="r" b="b"/>
                    <a:pathLst>
                      <a:path w="21600" h="21600" extrusionOk="0">
                        <a:moveTo>
                          <a:pt x="21600" y="2244"/>
                        </a:moveTo>
                        <a:cubicBezTo>
                          <a:pt x="21600" y="982"/>
                          <a:pt x="20455" y="0"/>
                          <a:pt x="18982" y="0"/>
                        </a:cubicBezTo>
                        <a:cubicBezTo>
                          <a:pt x="2618" y="0"/>
                          <a:pt x="2618" y="0"/>
                          <a:pt x="2618" y="0"/>
                        </a:cubicBezTo>
                        <a:cubicBezTo>
                          <a:pt x="1145" y="0"/>
                          <a:pt x="0" y="982"/>
                          <a:pt x="0" y="2244"/>
                        </a:cubicBezTo>
                        <a:cubicBezTo>
                          <a:pt x="0" y="19356"/>
                          <a:pt x="0" y="19356"/>
                          <a:pt x="0" y="19356"/>
                        </a:cubicBezTo>
                        <a:cubicBezTo>
                          <a:pt x="0" y="20057"/>
                          <a:pt x="491" y="20899"/>
                          <a:pt x="1309" y="21179"/>
                        </a:cubicBezTo>
                        <a:cubicBezTo>
                          <a:pt x="1636" y="21460"/>
                          <a:pt x="2127" y="21600"/>
                          <a:pt x="2618" y="21600"/>
                        </a:cubicBezTo>
                        <a:cubicBezTo>
                          <a:pt x="2945" y="21600"/>
                          <a:pt x="3436" y="21460"/>
                          <a:pt x="3927" y="21179"/>
                        </a:cubicBezTo>
                        <a:cubicBezTo>
                          <a:pt x="11291" y="17532"/>
                          <a:pt x="17345" y="11221"/>
                          <a:pt x="21436" y="3226"/>
                        </a:cubicBezTo>
                        <a:cubicBezTo>
                          <a:pt x="21600" y="2945"/>
                          <a:pt x="21600" y="2525"/>
                          <a:pt x="21600" y="2244"/>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71" name="Shape 936"/>
                  <p:cNvSpPr/>
                  <p:nvPr/>
                </p:nvSpPr>
                <p:spPr>
                  <a:xfrm>
                    <a:off x="31506" y="31506"/>
                    <a:ext cx="660128" cy="660128"/>
                  </a:xfrm>
                  <a:custGeom>
                    <a:avLst/>
                    <a:gdLst/>
                    <a:ahLst/>
                    <a:cxnLst>
                      <a:cxn ang="0">
                        <a:pos x="wd2" y="hd2"/>
                      </a:cxn>
                      <a:cxn ang="5400000">
                        <a:pos x="wd2" y="hd2"/>
                      </a:cxn>
                      <a:cxn ang="10800000">
                        <a:pos x="wd2" y="hd2"/>
                      </a:cxn>
                      <a:cxn ang="16200000">
                        <a:pos x="wd2" y="hd2"/>
                      </a:cxn>
                    </a:cxnLst>
                    <a:rect l="0" t="0" r="r" b="b"/>
                    <a:pathLst>
                      <a:path w="21600" h="21600" extrusionOk="0">
                        <a:moveTo>
                          <a:pt x="10800" y="704"/>
                        </a:moveTo>
                        <a:cubicBezTo>
                          <a:pt x="16376" y="704"/>
                          <a:pt x="20896" y="5224"/>
                          <a:pt x="20896" y="10800"/>
                        </a:cubicBezTo>
                        <a:cubicBezTo>
                          <a:pt x="20896" y="16376"/>
                          <a:pt x="16376" y="20896"/>
                          <a:pt x="10800" y="20896"/>
                        </a:cubicBezTo>
                        <a:cubicBezTo>
                          <a:pt x="5224" y="20896"/>
                          <a:pt x="704" y="16376"/>
                          <a:pt x="704" y="10800"/>
                        </a:cubicBezTo>
                        <a:cubicBezTo>
                          <a:pt x="704" y="5224"/>
                          <a:pt x="5224" y="704"/>
                          <a:pt x="10800" y="704"/>
                        </a:cubicBezTo>
                        <a:moveTo>
                          <a:pt x="10800" y="0"/>
                        </a:moveTo>
                        <a:cubicBezTo>
                          <a:pt x="4842" y="0"/>
                          <a:pt x="0" y="4842"/>
                          <a:pt x="0" y="10800"/>
                        </a:cubicBezTo>
                        <a:cubicBezTo>
                          <a:pt x="0" y="16758"/>
                          <a:pt x="4842" y="21600"/>
                          <a:pt x="10800" y="21600"/>
                        </a:cubicBezTo>
                        <a:cubicBezTo>
                          <a:pt x="16758" y="21600"/>
                          <a:pt x="21600" y="16758"/>
                          <a:pt x="21600" y="10800"/>
                        </a:cubicBezTo>
                        <a:cubicBezTo>
                          <a:pt x="21600" y="4842"/>
                          <a:pt x="16758" y="0"/>
                          <a:pt x="1080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grpSp>
          </p:grpSp>
          <p:grpSp>
            <p:nvGrpSpPr>
              <p:cNvPr id="311" name="Group 310"/>
              <p:cNvGrpSpPr/>
              <p:nvPr/>
            </p:nvGrpSpPr>
            <p:grpSpPr>
              <a:xfrm>
                <a:off x="5912642" y="4311714"/>
                <a:ext cx="2184468" cy="269760"/>
                <a:chOff x="5912642" y="4281830"/>
                <a:chExt cx="2184468" cy="269760"/>
              </a:xfrm>
              <a:grpFill/>
            </p:grpSpPr>
            <p:sp>
              <p:nvSpPr>
                <p:cNvPr id="326" name="TextBox 325"/>
                <p:cNvSpPr txBox="1"/>
                <p:nvPr/>
              </p:nvSpPr>
              <p:spPr>
                <a:xfrm>
                  <a:off x="6762605" y="4285904"/>
                  <a:ext cx="1334505" cy="238575"/>
                </a:xfrm>
                <a:prstGeom prst="rect">
                  <a:avLst/>
                </a:prstGeom>
                <a:grpFill/>
              </p:spPr>
              <p:txBody>
                <a:bodyPr wrap="square" rtlCol="0">
                  <a:spAutoFit/>
                </a:bodyPr>
                <a:lstStyle/>
                <a:p>
                  <a:pPr defTabSz="609585" fontAlgn="base">
                    <a:spcBef>
                      <a:spcPct val="0"/>
                    </a:spcBef>
                    <a:spcAft>
                      <a:spcPct val="0"/>
                    </a:spcAft>
                    <a:defRPr/>
                  </a:pPr>
                  <a:r>
                    <a:rPr lang="en-US" sz="1467" kern="0" dirty="0">
                      <a:solidFill>
                        <a:srgbClr val="636466"/>
                      </a:solidFill>
                      <a:latin typeface="Amazon Ember" panose="02000000000000000000" pitchFamily="2" charset="0"/>
                      <a:ea typeface="Amazon Ember" panose="02000000000000000000" pitchFamily="2" charset="0"/>
                      <a:cs typeface="Arial"/>
                    </a:rPr>
                    <a:t>Edge locations</a:t>
                  </a:r>
                </a:p>
              </p:txBody>
            </p:sp>
            <p:grpSp>
              <p:nvGrpSpPr>
                <p:cNvPr id="327" name="Group 1239"/>
                <p:cNvGrpSpPr/>
                <p:nvPr/>
              </p:nvGrpSpPr>
              <p:grpSpPr>
                <a:xfrm>
                  <a:off x="5912642" y="4281830"/>
                  <a:ext cx="269760" cy="269760"/>
                  <a:chOff x="0" y="0"/>
                  <a:chExt cx="723901" cy="723901"/>
                </a:xfrm>
                <a:grpFill/>
              </p:grpSpPr>
              <p:sp>
                <p:nvSpPr>
                  <p:cNvPr id="328" name="Shape 1215"/>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29" name="Shape 1216"/>
                  <p:cNvSpPr/>
                  <p:nvPr/>
                </p:nvSpPr>
                <p:spPr>
                  <a:xfrm>
                    <a:off x="120877" y="89965"/>
                    <a:ext cx="166627" cy="134380"/>
                  </a:xfrm>
                  <a:custGeom>
                    <a:avLst/>
                    <a:gdLst/>
                    <a:ahLst/>
                    <a:cxnLst>
                      <a:cxn ang="0">
                        <a:pos x="wd2" y="hd2"/>
                      </a:cxn>
                      <a:cxn ang="5400000">
                        <a:pos x="wd2" y="hd2"/>
                      </a:cxn>
                      <a:cxn ang="10800000">
                        <a:pos x="wd2" y="hd2"/>
                      </a:cxn>
                      <a:cxn ang="16200000">
                        <a:pos x="wd2" y="hd2"/>
                      </a:cxn>
                    </a:cxnLst>
                    <a:rect l="0" t="0" r="r" b="b"/>
                    <a:pathLst>
                      <a:path w="21354" h="21600" extrusionOk="0">
                        <a:moveTo>
                          <a:pt x="1883" y="21600"/>
                        </a:moveTo>
                        <a:cubicBezTo>
                          <a:pt x="11075" y="21600"/>
                          <a:pt x="11075" y="21600"/>
                          <a:pt x="11075" y="21600"/>
                        </a:cubicBezTo>
                        <a:cubicBezTo>
                          <a:pt x="11879" y="21600"/>
                          <a:pt x="12568" y="21024"/>
                          <a:pt x="12798" y="20160"/>
                        </a:cubicBezTo>
                        <a:cubicBezTo>
                          <a:pt x="14751" y="13680"/>
                          <a:pt x="17394" y="8208"/>
                          <a:pt x="20841" y="3888"/>
                        </a:cubicBezTo>
                        <a:cubicBezTo>
                          <a:pt x="21415" y="3168"/>
                          <a:pt x="21530" y="2016"/>
                          <a:pt x="21070" y="1008"/>
                        </a:cubicBezTo>
                        <a:cubicBezTo>
                          <a:pt x="20726" y="432"/>
                          <a:pt x="20036" y="0"/>
                          <a:pt x="19462" y="0"/>
                        </a:cubicBezTo>
                        <a:cubicBezTo>
                          <a:pt x="19232" y="0"/>
                          <a:pt x="19117" y="0"/>
                          <a:pt x="18887" y="144"/>
                        </a:cubicBezTo>
                        <a:cubicBezTo>
                          <a:pt x="13602" y="2304"/>
                          <a:pt x="8777" y="6192"/>
                          <a:pt x="4870" y="11088"/>
                        </a:cubicBezTo>
                        <a:cubicBezTo>
                          <a:pt x="3147" y="13248"/>
                          <a:pt x="1653" y="15552"/>
                          <a:pt x="275" y="18144"/>
                        </a:cubicBezTo>
                        <a:cubicBezTo>
                          <a:pt x="-70" y="18720"/>
                          <a:pt x="-70" y="19728"/>
                          <a:pt x="160" y="20448"/>
                        </a:cubicBezTo>
                        <a:cubicBezTo>
                          <a:pt x="504" y="21168"/>
                          <a:pt x="1194" y="21600"/>
                          <a:pt x="1883"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30" name="Shape 1217"/>
                  <p:cNvSpPr/>
                  <p:nvPr/>
                </p:nvSpPr>
                <p:spPr>
                  <a:xfrm>
                    <a:off x="74781" y="236871"/>
                    <a:ext cx="132482" cy="119196"/>
                  </a:xfrm>
                  <a:custGeom>
                    <a:avLst/>
                    <a:gdLst/>
                    <a:ahLst/>
                    <a:cxnLst>
                      <a:cxn ang="0">
                        <a:pos x="wd2" y="hd2"/>
                      </a:cxn>
                      <a:cxn ang="5400000">
                        <a:pos x="wd2" y="hd2"/>
                      </a:cxn>
                      <a:cxn ang="10800000">
                        <a:pos x="wd2" y="hd2"/>
                      </a:cxn>
                      <a:cxn ang="16200000">
                        <a:pos x="wd2" y="hd2"/>
                      </a:cxn>
                    </a:cxnLst>
                    <a:rect l="0" t="0" r="r" b="b"/>
                    <a:pathLst>
                      <a:path w="21600" h="21600" extrusionOk="0">
                        <a:moveTo>
                          <a:pt x="2335" y="21600"/>
                        </a:moveTo>
                        <a:cubicBezTo>
                          <a:pt x="17076" y="21600"/>
                          <a:pt x="17076" y="21600"/>
                          <a:pt x="17076" y="21600"/>
                        </a:cubicBezTo>
                        <a:cubicBezTo>
                          <a:pt x="18243" y="21600"/>
                          <a:pt x="19265" y="20463"/>
                          <a:pt x="19411" y="19164"/>
                        </a:cubicBezTo>
                        <a:cubicBezTo>
                          <a:pt x="19703" y="13642"/>
                          <a:pt x="20286" y="8445"/>
                          <a:pt x="21600" y="3411"/>
                        </a:cubicBezTo>
                        <a:cubicBezTo>
                          <a:pt x="21600" y="3086"/>
                          <a:pt x="21600" y="2923"/>
                          <a:pt x="21600" y="2598"/>
                        </a:cubicBezTo>
                        <a:cubicBezTo>
                          <a:pt x="21600" y="1137"/>
                          <a:pt x="20578" y="0"/>
                          <a:pt x="19265" y="0"/>
                        </a:cubicBezTo>
                        <a:cubicBezTo>
                          <a:pt x="5984" y="0"/>
                          <a:pt x="5984" y="0"/>
                          <a:pt x="5984" y="0"/>
                        </a:cubicBezTo>
                        <a:cubicBezTo>
                          <a:pt x="5108" y="0"/>
                          <a:pt x="4232" y="650"/>
                          <a:pt x="3941" y="1624"/>
                        </a:cubicBezTo>
                        <a:cubicBezTo>
                          <a:pt x="1751" y="6983"/>
                          <a:pt x="438" y="12830"/>
                          <a:pt x="0" y="18839"/>
                        </a:cubicBezTo>
                        <a:cubicBezTo>
                          <a:pt x="0" y="19489"/>
                          <a:pt x="146" y="20138"/>
                          <a:pt x="584" y="20788"/>
                        </a:cubicBezTo>
                        <a:cubicBezTo>
                          <a:pt x="1022" y="21275"/>
                          <a:pt x="1605" y="21600"/>
                          <a:pt x="2335"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31" name="Shape 1218"/>
                  <p:cNvSpPr/>
                  <p:nvPr/>
                </p:nvSpPr>
                <p:spPr>
                  <a:xfrm>
                    <a:off x="75540" y="367074"/>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21012" y="20626"/>
                        </a:moveTo>
                        <a:cubicBezTo>
                          <a:pt x="21453" y="19976"/>
                          <a:pt x="21600" y="19164"/>
                          <a:pt x="21453" y="18352"/>
                        </a:cubicBezTo>
                        <a:cubicBezTo>
                          <a:pt x="20278" y="13317"/>
                          <a:pt x="19690" y="7958"/>
                          <a:pt x="19543" y="2598"/>
                        </a:cubicBezTo>
                        <a:cubicBezTo>
                          <a:pt x="19396" y="1137"/>
                          <a:pt x="18367" y="0"/>
                          <a:pt x="17192" y="0"/>
                        </a:cubicBezTo>
                        <a:cubicBezTo>
                          <a:pt x="2351" y="0"/>
                          <a:pt x="2351" y="0"/>
                          <a:pt x="2351" y="0"/>
                        </a:cubicBezTo>
                        <a:cubicBezTo>
                          <a:pt x="1763" y="0"/>
                          <a:pt x="1176" y="325"/>
                          <a:pt x="588" y="812"/>
                        </a:cubicBezTo>
                        <a:cubicBezTo>
                          <a:pt x="147" y="1462"/>
                          <a:pt x="0" y="2111"/>
                          <a:pt x="0" y="2923"/>
                        </a:cubicBezTo>
                        <a:cubicBezTo>
                          <a:pt x="441" y="8770"/>
                          <a:pt x="1763" y="14617"/>
                          <a:pt x="3967" y="20138"/>
                        </a:cubicBezTo>
                        <a:cubicBezTo>
                          <a:pt x="4408" y="20950"/>
                          <a:pt x="5143" y="21600"/>
                          <a:pt x="6171" y="21600"/>
                        </a:cubicBezTo>
                        <a:cubicBezTo>
                          <a:pt x="19102" y="21600"/>
                          <a:pt x="19102" y="21600"/>
                          <a:pt x="19102" y="21600"/>
                        </a:cubicBezTo>
                        <a:cubicBezTo>
                          <a:pt x="19837" y="21600"/>
                          <a:pt x="20424" y="21275"/>
                          <a:pt x="21012" y="20626"/>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32" name="Shape 1219"/>
                  <p:cNvSpPr/>
                  <p:nvPr/>
                </p:nvSpPr>
                <p:spPr>
                  <a:xfrm>
                    <a:off x="120877" y="500314"/>
                    <a:ext cx="159029" cy="132103"/>
                  </a:xfrm>
                  <a:custGeom>
                    <a:avLst/>
                    <a:gdLst/>
                    <a:ahLst/>
                    <a:cxnLst>
                      <a:cxn ang="0">
                        <a:pos x="wd2" y="hd2"/>
                      </a:cxn>
                      <a:cxn ang="5400000">
                        <a:pos x="wd2" y="hd2"/>
                      </a:cxn>
                      <a:cxn ang="10800000">
                        <a:pos x="wd2" y="hd2"/>
                      </a:cxn>
                      <a:cxn ang="16200000">
                        <a:pos x="wd2" y="hd2"/>
                      </a:cxn>
                    </a:cxnLst>
                    <a:rect l="0" t="0" r="r" b="b"/>
                    <a:pathLst>
                      <a:path w="21392" h="21600" extrusionOk="0">
                        <a:moveTo>
                          <a:pt x="13201" y="2351"/>
                        </a:moveTo>
                        <a:cubicBezTo>
                          <a:pt x="13201" y="2057"/>
                          <a:pt x="13080" y="1763"/>
                          <a:pt x="12959" y="1469"/>
                        </a:cubicBezTo>
                        <a:cubicBezTo>
                          <a:pt x="12718" y="588"/>
                          <a:pt x="11994" y="0"/>
                          <a:pt x="11149" y="0"/>
                        </a:cubicBezTo>
                        <a:cubicBezTo>
                          <a:pt x="1978" y="0"/>
                          <a:pt x="1978" y="0"/>
                          <a:pt x="1978" y="0"/>
                        </a:cubicBezTo>
                        <a:cubicBezTo>
                          <a:pt x="1254" y="0"/>
                          <a:pt x="530" y="441"/>
                          <a:pt x="168" y="1176"/>
                        </a:cubicBezTo>
                        <a:cubicBezTo>
                          <a:pt x="-73" y="1910"/>
                          <a:pt x="-73" y="2939"/>
                          <a:pt x="289" y="3673"/>
                        </a:cubicBezTo>
                        <a:cubicBezTo>
                          <a:pt x="1737" y="6171"/>
                          <a:pt x="3306" y="8522"/>
                          <a:pt x="5116" y="10727"/>
                        </a:cubicBezTo>
                        <a:cubicBezTo>
                          <a:pt x="8977" y="15429"/>
                          <a:pt x="13683" y="19102"/>
                          <a:pt x="18752" y="21453"/>
                        </a:cubicBezTo>
                        <a:cubicBezTo>
                          <a:pt x="18993" y="21600"/>
                          <a:pt x="19234" y="21600"/>
                          <a:pt x="19476" y="21600"/>
                        </a:cubicBezTo>
                        <a:cubicBezTo>
                          <a:pt x="20079" y="21600"/>
                          <a:pt x="20682" y="21306"/>
                          <a:pt x="21044" y="20571"/>
                        </a:cubicBezTo>
                        <a:cubicBezTo>
                          <a:pt x="21527" y="19690"/>
                          <a:pt x="21527" y="18514"/>
                          <a:pt x="20924" y="17633"/>
                        </a:cubicBezTo>
                        <a:cubicBezTo>
                          <a:pt x="17666" y="13665"/>
                          <a:pt x="15131" y="8376"/>
                          <a:pt x="13201" y="2351"/>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33" name="Shape 1220"/>
                  <p:cNvSpPr/>
                  <p:nvPr/>
                </p:nvSpPr>
                <p:spPr>
                  <a:xfrm>
                    <a:off x="232860" y="500314"/>
                    <a:ext cx="122447" cy="140074"/>
                  </a:xfrm>
                  <a:custGeom>
                    <a:avLst/>
                    <a:gdLst/>
                    <a:ahLst/>
                    <a:cxnLst>
                      <a:cxn ang="0">
                        <a:pos x="wd2" y="hd2"/>
                      </a:cxn>
                      <a:cxn ang="5400000">
                        <a:pos x="wd2" y="hd2"/>
                      </a:cxn>
                      <a:cxn ang="10800000">
                        <a:pos x="wd2" y="hd2"/>
                      </a:cxn>
                      <a:cxn ang="16200000">
                        <a:pos x="wd2" y="hd2"/>
                      </a:cxn>
                    </a:cxnLst>
                    <a:rect l="0" t="0" r="r" b="b"/>
                    <a:pathLst>
                      <a:path w="21504" h="21600" extrusionOk="0">
                        <a:moveTo>
                          <a:pt x="18981" y="0"/>
                        </a:moveTo>
                        <a:cubicBezTo>
                          <a:pt x="2584" y="0"/>
                          <a:pt x="2584" y="0"/>
                          <a:pt x="2584" y="0"/>
                        </a:cubicBezTo>
                        <a:cubicBezTo>
                          <a:pt x="1638" y="0"/>
                          <a:pt x="850" y="277"/>
                          <a:pt x="377" y="969"/>
                        </a:cubicBezTo>
                        <a:cubicBezTo>
                          <a:pt x="-96" y="1523"/>
                          <a:pt x="-96" y="2354"/>
                          <a:pt x="219" y="3046"/>
                        </a:cubicBezTo>
                        <a:cubicBezTo>
                          <a:pt x="4161" y="11492"/>
                          <a:pt x="10310" y="17862"/>
                          <a:pt x="17878" y="21323"/>
                        </a:cubicBezTo>
                        <a:cubicBezTo>
                          <a:pt x="18193" y="21462"/>
                          <a:pt x="18666" y="21600"/>
                          <a:pt x="18981" y="21600"/>
                        </a:cubicBezTo>
                        <a:cubicBezTo>
                          <a:pt x="19454" y="21600"/>
                          <a:pt x="19927" y="21462"/>
                          <a:pt x="20400" y="21185"/>
                        </a:cubicBezTo>
                        <a:cubicBezTo>
                          <a:pt x="21031" y="20908"/>
                          <a:pt x="21504" y="20077"/>
                          <a:pt x="21504" y="19385"/>
                        </a:cubicBezTo>
                        <a:cubicBezTo>
                          <a:pt x="21504" y="2215"/>
                          <a:pt x="21504" y="2215"/>
                          <a:pt x="21504" y="2215"/>
                        </a:cubicBezTo>
                        <a:cubicBezTo>
                          <a:pt x="21504" y="969"/>
                          <a:pt x="20400" y="0"/>
                          <a:pt x="18981"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34" name="Shape 1221"/>
                  <p:cNvSpPr/>
                  <p:nvPr/>
                </p:nvSpPr>
                <p:spPr>
                  <a:xfrm>
                    <a:off x="206503" y="367074"/>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2082" y="0"/>
                          <a:pt x="2082" y="0"/>
                          <a:pt x="2082" y="0"/>
                        </a:cubicBezTo>
                        <a:cubicBezTo>
                          <a:pt x="1431" y="0"/>
                          <a:pt x="911" y="325"/>
                          <a:pt x="520" y="812"/>
                        </a:cubicBezTo>
                        <a:cubicBezTo>
                          <a:pt x="130" y="1299"/>
                          <a:pt x="0" y="2111"/>
                          <a:pt x="0" y="2761"/>
                        </a:cubicBezTo>
                        <a:cubicBezTo>
                          <a:pt x="130" y="8608"/>
                          <a:pt x="781" y="14292"/>
                          <a:pt x="1952" y="19651"/>
                        </a:cubicBezTo>
                        <a:cubicBezTo>
                          <a:pt x="2212" y="20788"/>
                          <a:pt x="2993" y="21600"/>
                          <a:pt x="3904" y="21600"/>
                        </a:cubicBezTo>
                        <a:cubicBezTo>
                          <a:pt x="19518" y="21600"/>
                          <a:pt x="19518" y="21600"/>
                          <a:pt x="19518" y="21600"/>
                        </a:cubicBezTo>
                        <a:cubicBezTo>
                          <a:pt x="20689" y="21600"/>
                          <a:pt x="21600" y="20463"/>
                          <a:pt x="21600" y="19002"/>
                        </a:cubicBezTo>
                        <a:cubicBezTo>
                          <a:pt x="21600" y="2598"/>
                          <a:pt x="21600" y="2598"/>
                          <a:pt x="21600" y="2598"/>
                        </a:cubicBezTo>
                        <a:cubicBezTo>
                          <a:pt x="21600" y="1299"/>
                          <a:pt x="20689" y="0"/>
                          <a:pt x="1951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35" name="Shape 1222"/>
                  <p:cNvSpPr/>
                  <p:nvPr/>
                </p:nvSpPr>
                <p:spPr>
                  <a:xfrm>
                    <a:off x="206503" y="236871"/>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4294" y="0"/>
                          <a:pt x="4294" y="0"/>
                          <a:pt x="4294" y="0"/>
                        </a:cubicBezTo>
                        <a:cubicBezTo>
                          <a:pt x="3383" y="0"/>
                          <a:pt x="2602" y="812"/>
                          <a:pt x="2342" y="1949"/>
                        </a:cubicBezTo>
                        <a:cubicBezTo>
                          <a:pt x="1041" y="7308"/>
                          <a:pt x="260" y="12992"/>
                          <a:pt x="0" y="18839"/>
                        </a:cubicBezTo>
                        <a:cubicBezTo>
                          <a:pt x="0" y="19489"/>
                          <a:pt x="260" y="20301"/>
                          <a:pt x="651" y="20788"/>
                        </a:cubicBezTo>
                        <a:cubicBezTo>
                          <a:pt x="1041" y="21275"/>
                          <a:pt x="1561" y="21600"/>
                          <a:pt x="2082" y="21600"/>
                        </a:cubicBezTo>
                        <a:cubicBezTo>
                          <a:pt x="19518" y="21600"/>
                          <a:pt x="19518" y="21600"/>
                          <a:pt x="19518" y="21600"/>
                        </a:cubicBezTo>
                        <a:cubicBezTo>
                          <a:pt x="20689" y="21600"/>
                          <a:pt x="21600" y="20463"/>
                          <a:pt x="21600" y="19002"/>
                        </a:cubicBezTo>
                        <a:cubicBezTo>
                          <a:pt x="21600" y="2598"/>
                          <a:pt x="21600" y="2598"/>
                          <a:pt x="21600" y="2598"/>
                        </a:cubicBezTo>
                        <a:cubicBezTo>
                          <a:pt x="21600" y="1137"/>
                          <a:pt x="20689" y="0"/>
                          <a:pt x="1951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36" name="Shape 1223"/>
                  <p:cNvSpPr/>
                  <p:nvPr/>
                </p:nvSpPr>
                <p:spPr>
                  <a:xfrm>
                    <a:off x="236655" y="87308"/>
                    <a:ext cx="118652" cy="137037"/>
                  </a:xfrm>
                  <a:custGeom>
                    <a:avLst/>
                    <a:gdLst/>
                    <a:ahLst/>
                    <a:cxnLst>
                      <a:cxn ang="0">
                        <a:pos x="wd2" y="hd2"/>
                      </a:cxn>
                      <a:cxn ang="5400000">
                        <a:pos x="wd2" y="hd2"/>
                      </a:cxn>
                      <a:cxn ang="10800000">
                        <a:pos x="wd2" y="hd2"/>
                      </a:cxn>
                      <a:cxn ang="16200000">
                        <a:pos x="wd2" y="hd2"/>
                      </a:cxn>
                    </a:cxnLst>
                    <a:rect l="0" t="0" r="r" b="b"/>
                    <a:pathLst>
                      <a:path w="21502" h="21600" extrusionOk="0">
                        <a:moveTo>
                          <a:pt x="20203" y="282"/>
                        </a:moveTo>
                        <a:cubicBezTo>
                          <a:pt x="19878" y="0"/>
                          <a:pt x="19391" y="0"/>
                          <a:pt x="18904" y="0"/>
                        </a:cubicBezTo>
                        <a:cubicBezTo>
                          <a:pt x="18579" y="0"/>
                          <a:pt x="18091" y="0"/>
                          <a:pt x="17604" y="282"/>
                        </a:cubicBezTo>
                        <a:cubicBezTo>
                          <a:pt x="10296" y="4094"/>
                          <a:pt x="4287" y="10306"/>
                          <a:pt x="227" y="18494"/>
                        </a:cubicBezTo>
                        <a:cubicBezTo>
                          <a:pt x="-98" y="19200"/>
                          <a:pt x="-98" y="20047"/>
                          <a:pt x="389" y="20612"/>
                        </a:cubicBezTo>
                        <a:cubicBezTo>
                          <a:pt x="876" y="21318"/>
                          <a:pt x="1688" y="21600"/>
                          <a:pt x="2663" y="21600"/>
                        </a:cubicBezTo>
                        <a:cubicBezTo>
                          <a:pt x="18904" y="21600"/>
                          <a:pt x="18904" y="21600"/>
                          <a:pt x="18904" y="21600"/>
                        </a:cubicBezTo>
                        <a:cubicBezTo>
                          <a:pt x="20365" y="21600"/>
                          <a:pt x="21502" y="20612"/>
                          <a:pt x="21502" y="19341"/>
                        </a:cubicBezTo>
                        <a:cubicBezTo>
                          <a:pt x="21502" y="2259"/>
                          <a:pt x="21502" y="2259"/>
                          <a:pt x="21502" y="2259"/>
                        </a:cubicBezTo>
                        <a:cubicBezTo>
                          <a:pt x="21502" y="1412"/>
                          <a:pt x="21015" y="706"/>
                          <a:pt x="20203" y="282"/>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37" name="Shape 1224"/>
                  <p:cNvSpPr/>
                  <p:nvPr/>
                </p:nvSpPr>
                <p:spPr>
                  <a:xfrm>
                    <a:off x="438294" y="500314"/>
                    <a:ext cx="166398" cy="134760"/>
                  </a:xfrm>
                  <a:custGeom>
                    <a:avLst/>
                    <a:gdLst/>
                    <a:ahLst/>
                    <a:cxnLst>
                      <a:cxn ang="0">
                        <a:pos x="wd2" y="hd2"/>
                      </a:cxn>
                      <a:cxn ang="5400000">
                        <a:pos x="wd2" y="hd2"/>
                      </a:cxn>
                      <a:cxn ang="10800000">
                        <a:pos x="wd2" y="hd2"/>
                      </a:cxn>
                      <a:cxn ang="16200000">
                        <a:pos x="wd2" y="hd2"/>
                      </a:cxn>
                    </a:cxnLst>
                    <a:rect l="0" t="0" r="r" b="b"/>
                    <a:pathLst>
                      <a:path w="21325" h="21600" extrusionOk="0">
                        <a:moveTo>
                          <a:pt x="19471" y="0"/>
                        </a:moveTo>
                        <a:cubicBezTo>
                          <a:pt x="10279" y="0"/>
                          <a:pt x="10279" y="0"/>
                          <a:pt x="10279" y="0"/>
                        </a:cubicBezTo>
                        <a:cubicBezTo>
                          <a:pt x="9475" y="0"/>
                          <a:pt x="8786" y="576"/>
                          <a:pt x="8556" y="1440"/>
                        </a:cubicBezTo>
                        <a:cubicBezTo>
                          <a:pt x="6603" y="7920"/>
                          <a:pt x="3845" y="13392"/>
                          <a:pt x="513" y="17712"/>
                        </a:cubicBezTo>
                        <a:cubicBezTo>
                          <a:pt x="-61" y="18432"/>
                          <a:pt x="-176" y="19728"/>
                          <a:pt x="284" y="20592"/>
                        </a:cubicBezTo>
                        <a:cubicBezTo>
                          <a:pt x="628" y="21312"/>
                          <a:pt x="1203" y="21600"/>
                          <a:pt x="1892" y="21600"/>
                        </a:cubicBezTo>
                        <a:cubicBezTo>
                          <a:pt x="2007" y="21600"/>
                          <a:pt x="2237" y="21600"/>
                          <a:pt x="2467" y="21456"/>
                        </a:cubicBezTo>
                        <a:cubicBezTo>
                          <a:pt x="7637" y="19296"/>
                          <a:pt x="12462" y="15408"/>
                          <a:pt x="16484" y="10512"/>
                        </a:cubicBezTo>
                        <a:cubicBezTo>
                          <a:pt x="18092" y="8352"/>
                          <a:pt x="19701" y="6048"/>
                          <a:pt x="20964" y="3600"/>
                        </a:cubicBezTo>
                        <a:cubicBezTo>
                          <a:pt x="21424" y="2880"/>
                          <a:pt x="21424" y="1872"/>
                          <a:pt x="21079" y="1152"/>
                        </a:cubicBezTo>
                        <a:cubicBezTo>
                          <a:pt x="20735" y="432"/>
                          <a:pt x="20160" y="0"/>
                          <a:pt x="19471"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38" name="Shape 1225"/>
                  <p:cNvSpPr/>
                  <p:nvPr/>
                </p:nvSpPr>
                <p:spPr>
                  <a:xfrm>
                    <a:off x="515300" y="367074"/>
                    <a:ext cx="133060" cy="119196"/>
                  </a:xfrm>
                  <a:custGeom>
                    <a:avLst/>
                    <a:gdLst/>
                    <a:ahLst/>
                    <a:cxnLst>
                      <a:cxn ang="0">
                        <a:pos x="wd2" y="hd2"/>
                      </a:cxn>
                      <a:cxn ang="5400000">
                        <a:pos x="wd2" y="hd2"/>
                      </a:cxn>
                      <a:cxn ang="10800000">
                        <a:pos x="wd2" y="hd2"/>
                      </a:cxn>
                      <a:cxn ang="16200000">
                        <a:pos x="wd2" y="hd2"/>
                      </a:cxn>
                    </a:cxnLst>
                    <a:rect l="0" t="0" r="r" b="b"/>
                    <a:pathLst>
                      <a:path w="21509" h="21600" extrusionOk="0">
                        <a:moveTo>
                          <a:pt x="19190" y="0"/>
                        </a:moveTo>
                        <a:cubicBezTo>
                          <a:pt x="4548" y="0"/>
                          <a:pt x="4548" y="0"/>
                          <a:pt x="4548" y="0"/>
                        </a:cubicBezTo>
                        <a:cubicBezTo>
                          <a:pt x="3388" y="0"/>
                          <a:pt x="2373" y="1137"/>
                          <a:pt x="2228" y="2598"/>
                        </a:cubicBezTo>
                        <a:cubicBezTo>
                          <a:pt x="1939" y="7958"/>
                          <a:pt x="1214" y="13317"/>
                          <a:pt x="54" y="18352"/>
                        </a:cubicBezTo>
                        <a:cubicBezTo>
                          <a:pt x="-91" y="19164"/>
                          <a:pt x="54" y="19976"/>
                          <a:pt x="489" y="20626"/>
                        </a:cubicBezTo>
                        <a:cubicBezTo>
                          <a:pt x="924" y="21275"/>
                          <a:pt x="1649" y="21600"/>
                          <a:pt x="2373" y="21600"/>
                        </a:cubicBezTo>
                        <a:cubicBezTo>
                          <a:pt x="15565" y="21600"/>
                          <a:pt x="15565" y="21600"/>
                          <a:pt x="15565" y="21600"/>
                        </a:cubicBezTo>
                        <a:cubicBezTo>
                          <a:pt x="16435" y="21600"/>
                          <a:pt x="17305" y="20950"/>
                          <a:pt x="17595" y="20138"/>
                        </a:cubicBezTo>
                        <a:cubicBezTo>
                          <a:pt x="19769" y="14617"/>
                          <a:pt x="21074" y="8932"/>
                          <a:pt x="21509" y="2923"/>
                        </a:cubicBezTo>
                        <a:cubicBezTo>
                          <a:pt x="21509" y="2923"/>
                          <a:pt x="21509" y="2761"/>
                          <a:pt x="21509" y="2598"/>
                        </a:cubicBezTo>
                        <a:cubicBezTo>
                          <a:pt x="21509" y="1299"/>
                          <a:pt x="20494" y="0"/>
                          <a:pt x="1919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39" name="Shape 1226"/>
                  <p:cNvSpPr/>
                  <p:nvPr/>
                </p:nvSpPr>
                <p:spPr>
                  <a:xfrm>
                    <a:off x="516438" y="236871"/>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496" y="974"/>
                        </a:moveTo>
                        <a:cubicBezTo>
                          <a:pt x="55" y="1624"/>
                          <a:pt x="-92" y="2436"/>
                          <a:pt x="55" y="3248"/>
                        </a:cubicBezTo>
                        <a:cubicBezTo>
                          <a:pt x="1230" y="8283"/>
                          <a:pt x="1818" y="13642"/>
                          <a:pt x="1965" y="19002"/>
                        </a:cubicBezTo>
                        <a:cubicBezTo>
                          <a:pt x="2112" y="20463"/>
                          <a:pt x="3141" y="21600"/>
                          <a:pt x="4316" y="21600"/>
                        </a:cubicBezTo>
                        <a:cubicBezTo>
                          <a:pt x="19157" y="21600"/>
                          <a:pt x="19157" y="21600"/>
                          <a:pt x="19157" y="21600"/>
                        </a:cubicBezTo>
                        <a:cubicBezTo>
                          <a:pt x="19745" y="21600"/>
                          <a:pt x="20332" y="21275"/>
                          <a:pt x="20773" y="20788"/>
                        </a:cubicBezTo>
                        <a:cubicBezTo>
                          <a:pt x="21214" y="20138"/>
                          <a:pt x="21508" y="19489"/>
                          <a:pt x="21508" y="18839"/>
                        </a:cubicBezTo>
                        <a:cubicBezTo>
                          <a:pt x="21067" y="12830"/>
                          <a:pt x="19745" y="6983"/>
                          <a:pt x="17541" y="1624"/>
                        </a:cubicBezTo>
                        <a:cubicBezTo>
                          <a:pt x="17100" y="650"/>
                          <a:pt x="16365" y="0"/>
                          <a:pt x="15337" y="0"/>
                        </a:cubicBezTo>
                        <a:cubicBezTo>
                          <a:pt x="2406" y="0"/>
                          <a:pt x="2406" y="0"/>
                          <a:pt x="2406" y="0"/>
                        </a:cubicBezTo>
                        <a:cubicBezTo>
                          <a:pt x="1671" y="0"/>
                          <a:pt x="937" y="325"/>
                          <a:pt x="496" y="974"/>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40" name="Shape 1227"/>
                  <p:cNvSpPr/>
                  <p:nvPr/>
                </p:nvSpPr>
                <p:spPr>
                  <a:xfrm>
                    <a:off x="440951" y="92622"/>
                    <a:ext cx="158893" cy="131723"/>
                  </a:xfrm>
                  <a:custGeom>
                    <a:avLst/>
                    <a:gdLst/>
                    <a:ahLst/>
                    <a:cxnLst>
                      <a:cxn ang="0">
                        <a:pos x="wd2" y="hd2"/>
                      </a:cxn>
                      <a:cxn ang="5400000">
                        <a:pos x="wd2" y="hd2"/>
                      </a:cxn>
                      <a:cxn ang="10800000">
                        <a:pos x="wd2" y="hd2"/>
                      </a:cxn>
                      <a:cxn ang="16200000">
                        <a:pos x="wd2" y="hd2"/>
                      </a:cxn>
                    </a:cxnLst>
                    <a:rect l="0" t="0" r="r" b="b"/>
                    <a:pathLst>
                      <a:path w="21274" h="21600" extrusionOk="0">
                        <a:moveTo>
                          <a:pt x="8096" y="19249"/>
                        </a:moveTo>
                        <a:cubicBezTo>
                          <a:pt x="8096" y="19543"/>
                          <a:pt x="8216" y="19837"/>
                          <a:pt x="8336" y="20131"/>
                        </a:cubicBezTo>
                        <a:cubicBezTo>
                          <a:pt x="8576" y="21012"/>
                          <a:pt x="9296" y="21600"/>
                          <a:pt x="10136" y="21600"/>
                        </a:cubicBezTo>
                        <a:cubicBezTo>
                          <a:pt x="19376" y="21600"/>
                          <a:pt x="19376" y="21600"/>
                          <a:pt x="19376" y="21600"/>
                        </a:cubicBezTo>
                        <a:cubicBezTo>
                          <a:pt x="20096" y="21600"/>
                          <a:pt x="20696" y="21159"/>
                          <a:pt x="21056" y="20424"/>
                        </a:cubicBezTo>
                        <a:cubicBezTo>
                          <a:pt x="21416" y="19690"/>
                          <a:pt x="21296" y="18661"/>
                          <a:pt x="20936" y="18073"/>
                        </a:cubicBezTo>
                        <a:cubicBezTo>
                          <a:pt x="19496" y="15429"/>
                          <a:pt x="17936" y="13078"/>
                          <a:pt x="16136" y="10873"/>
                        </a:cubicBezTo>
                        <a:cubicBezTo>
                          <a:pt x="12296" y="6171"/>
                          <a:pt x="7616" y="2498"/>
                          <a:pt x="2576" y="147"/>
                        </a:cubicBezTo>
                        <a:cubicBezTo>
                          <a:pt x="2336" y="0"/>
                          <a:pt x="2096" y="0"/>
                          <a:pt x="1856" y="0"/>
                        </a:cubicBezTo>
                        <a:cubicBezTo>
                          <a:pt x="1256" y="0"/>
                          <a:pt x="656" y="294"/>
                          <a:pt x="296" y="1029"/>
                        </a:cubicBezTo>
                        <a:cubicBezTo>
                          <a:pt x="-184" y="1910"/>
                          <a:pt x="-64" y="3086"/>
                          <a:pt x="536" y="3967"/>
                        </a:cubicBezTo>
                        <a:cubicBezTo>
                          <a:pt x="3656" y="8082"/>
                          <a:pt x="6176" y="13224"/>
                          <a:pt x="8096" y="19249"/>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41" name="Shape 1228"/>
                  <p:cNvSpPr/>
                  <p:nvPr/>
                </p:nvSpPr>
                <p:spPr>
                  <a:xfrm>
                    <a:off x="367833" y="84651"/>
                    <a:ext cx="122070" cy="139694"/>
                  </a:xfrm>
                  <a:custGeom>
                    <a:avLst/>
                    <a:gdLst/>
                    <a:ahLst/>
                    <a:cxnLst>
                      <a:cxn ang="0">
                        <a:pos x="wd2" y="hd2"/>
                      </a:cxn>
                      <a:cxn ang="5400000">
                        <a:pos x="wd2" y="hd2"/>
                      </a:cxn>
                      <a:cxn ang="10800000">
                        <a:pos x="wd2" y="hd2"/>
                      </a:cxn>
                      <a:cxn ang="16200000">
                        <a:pos x="wd2" y="hd2"/>
                      </a:cxn>
                    </a:cxnLst>
                    <a:rect l="0" t="0" r="r" b="b"/>
                    <a:pathLst>
                      <a:path w="21504" h="21600" extrusionOk="0">
                        <a:moveTo>
                          <a:pt x="2523" y="21600"/>
                        </a:moveTo>
                        <a:cubicBezTo>
                          <a:pt x="18920" y="21600"/>
                          <a:pt x="18920" y="21600"/>
                          <a:pt x="18920" y="21600"/>
                        </a:cubicBezTo>
                        <a:cubicBezTo>
                          <a:pt x="19866" y="21600"/>
                          <a:pt x="20654" y="21323"/>
                          <a:pt x="21127" y="20631"/>
                        </a:cubicBezTo>
                        <a:cubicBezTo>
                          <a:pt x="21600" y="20077"/>
                          <a:pt x="21600" y="19246"/>
                          <a:pt x="21285" y="18554"/>
                        </a:cubicBezTo>
                        <a:cubicBezTo>
                          <a:pt x="17343" y="10108"/>
                          <a:pt x="11194" y="3738"/>
                          <a:pt x="3626" y="277"/>
                        </a:cubicBezTo>
                        <a:cubicBezTo>
                          <a:pt x="3311" y="138"/>
                          <a:pt x="2838" y="0"/>
                          <a:pt x="2523" y="0"/>
                        </a:cubicBezTo>
                        <a:cubicBezTo>
                          <a:pt x="2050" y="0"/>
                          <a:pt x="1577" y="138"/>
                          <a:pt x="1104" y="415"/>
                        </a:cubicBezTo>
                        <a:cubicBezTo>
                          <a:pt x="315" y="831"/>
                          <a:pt x="0" y="1523"/>
                          <a:pt x="0" y="2215"/>
                        </a:cubicBezTo>
                        <a:cubicBezTo>
                          <a:pt x="0" y="19385"/>
                          <a:pt x="0" y="19385"/>
                          <a:pt x="0" y="19385"/>
                        </a:cubicBezTo>
                        <a:cubicBezTo>
                          <a:pt x="0" y="20631"/>
                          <a:pt x="1104" y="21600"/>
                          <a:pt x="2523"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42" name="Shape 1229"/>
                  <p:cNvSpPr/>
                  <p:nvPr/>
                </p:nvSpPr>
                <p:spPr>
                  <a:xfrm>
                    <a:off x="367833" y="236871"/>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9518" y="21600"/>
                          <a:pt x="19518" y="21600"/>
                          <a:pt x="19518" y="21600"/>
                        </a:cubicBezTo>
                        <a:cubicBezTo>
                          <a:pt x="20169" y="21600"/>
                          <a:pt x="20689" y="21275"/>
                          <a:pt x="21080" y="20788"/>
                        </a:cubicBezTo>
                        <a:cubicBezTo>
                          <a:pt x="21470" y="20301"/>
                          <a:pt x="21600" y="19651"/>
                          <a:pt x="21600" y="18839"/>
                        </a:cubicBezTo>
                        <a:cubicBezTo>
                          <a:pt x="21470" y="12992"/>
                          <a:pt x="20819" y="7308"/>
                          <a:pt x="19648" y="1949"/>
                        </a:cubicBezTo>
                        <a:cubicBezTo>
                          <a:pt x="19388" y="812"/>
                          <a:pt x="18607" y="0"/>
                          <a:pt x="17696" y="0"/>
                        </a:cubicBezTo>
                        <a:cubicBezTo>
                          <a:pt x="2082" y="0"/>
                          <a:pt x="2082" y="0"/>
                          <a:pt x="2082" y="0"/>
                        </a:cubicBezTo>
                        <a:cubicBezTo>
                          <a:pt x="911" y="0"/>
                          <a:pt x="0" y="1137"/>
                          <a:pt x="0" y="2598"/>
                        </a:cubicBezTo>
                        <a:cubicBezTo>
                          <a:pt x="0" y="19002"/>
                          <a:pt x="0" y="19002"/>
                          <a:pt x="0" y="19002"/>
                        </a:cubicBezTo>
                        <a:cubicBezTo>
                          <a:pt x="0" y="20463"/>
                          <a:pt x="911" y="21600"/>
                          <a:pt x="2082"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43" name="Shape 1230"/>
                  <p:cNvSpPr/>
                  <p:nvPr/>
                </p:nvSpPr>
                <p:spPr>
                  <a:xfrm>
                    <a:off x="367833" y="367074"/>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7306" y="21600"/>
                          <a:pt x="17306" y="21600"/>
                          <a:pt x="17306" y="21600"/>
                        </a:cubicBezTo>
                        <a:cubicBezTo>
                          <a:pt x="18217" y="21600"/>
                          <a:pt x="18998" y="20788"/>
                          <a:pt x="19258" y="19814"/>
                        </a:cubicBezTo>
                        <a:cubicBezTo>
                          <a:pt x="20559" y="14454"/>
                          <a:pt x="21340" y="8770"/>
                          <a:pt x="21600" y="2923"/>
                        </a:cubicBezTo>
                        <a:cubicBezTo>
                          <a:pt x="21600" y="2761"/>
                          <a:pt x="21600" y="2761"/>
                          <a:pt x="21600" y="2598"/>
                        </a:cubicBezTo>
                        <a:cubicBezTo>
                          <a:pt x="21600" y="1299"/>
                          <a:pt x="20689" y="0"/>
                          <a:pt x="19518" y="0"/>
                        </a:cubicBezTo>
                        <a:cubicBezTo>
                          <a:pt x="2082" y="0"/>
                          <a:pt x="2082" y="0"/>
                          <a:pt x="2082" y="0"/>
                        </a:cubicBezTo>
                        <a:cubicBezTo>
                          <a:pt x="911" y="0"/>
                          <a:pt x="0" y="1299"/>
                          <a:pt x="0" y="2598"/>
                        </a:cubicBezTo>
                        <a:cubicBezTo>
                          <a:pt x="0" y="19002"/>
                          <a:pt x="0" y="19002"/>
                          <a:pt x="0" y="19002"/>
                        </a:cubicBezTo>
                        <a:cubicBezTo>
                          <a:pt x="0" y="20463"/>
                          <a:pt x="911" y="21600"/>
                          <a:pt x="2082"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44" name="Shape 1231"/>
                  <p:cNvSpPr/>
                  <p:nvPr/>
                </p:nvSpPr>
                <p:spPr>
                  <a:xfrm>
                    <a:off x="367833" y="500314"/>
                    <a:ext cx="118437" cy="138176"/>
                  </a:xfrm>
                  <a:custGeom>
                    <a:avLst/>
                    <a:gdLst/>
                    <a:ahLst/>
                    <a:cxnLst>
                      <a:cxn ang="0">
                        <a:pos x="wd2" y="hd2"/>
                      </a:cxn>
                      <a:cxn ang="5400000">
                        <a:pos x="wd2" y="hd2"/>
                      </a:cxn>
                      <a:cxn ang="10800000">
                        <a:pos x="wd2" y="hd2"/>
                      </a:cxn>
                      <a:cxn ang="16200000">
                        <a:pos x="wd2" y="hd2"/>
                      </a:cxn>
                    </a:cxnLst>
                    <a:rect l="0" t="0" r="r" b="b"/>
                    <a:pathLst>
                      <a:path w="21600" h="21600" extrusionOk="0">
                        <a:moveTo>
                          <a:pt x="21600" y="2244"/>
                        </a:moveTo>
                        <a:cubicBezTo>
                          <a:pt x="21600" y="982"/>
                          <a:pt x="20455" y="0"/>
                          <a:pt x="18982" y="0"/>
                        </a:cubicBezTo>
                        <a:cubicBezTo>
                          <a:pt x="2618" y="0"/>
                          <a:pt x="2618" y="0"/>
                          <a:pt x="2618" y="0"/>
                        </a:cubicBezTo>
                        <a:cubicBezTo>
                          <a:pt x="1145" y="0"/>
                          <a:pt x="0" y="982"/>
                          <a:pt x="0" y="2244"/>
                        </a:cubicBezTo>
                        <a:cubicBezTo>
                          <a:pt x="0" y="19356"/>
                          <a:pt x="0" y="19356"/>
                          <a:pt x="0" y="19356"/>
                        </a:cubicBezTo>
                        <a:cubicBezTo>
                          <a:pt x="0" y="20057"/>
                          <a:pt x="491" y="20899"/>
                          <a:pt x="1309" y="21179"/>
                        </a:cubicBezTo>
                        <a:cubicBezTo>
                          <a:pt x="1636" y="21460"/>
                          <a:pt x="2127" y="21600"/>
                          <a:pt x="2618" y="21600"/>
                        </a:cubicBezTo>
                        <a:cubicBezTo>
                          <a:pt x="2945" y="21600"/>
                          <a:pt x="3436" y="21460"/>
                          <a:pt x="3927" y="21179"/>
                        </a:cubicBezTo>
                        <a:cubicBezTo>
                          <a:pt x="11291" y="17532"/>
                          <a:pt x="17345" y="11221"/>
                          <a:pt x="21436" y="3226"/>
                        </a:cubicBezTo>
                        <a:cubicBezTo>
                          <a:pt x="21600" y="2945"/>
                          <a:pt x="21600" y="2525"/>
                          <a:pt x="21600" y="2244"/>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45" name="Shape 1232"/>
                  <p:cNvSpPr/>
                  <p:nvPr/>
                </p:nvSpPr>
                <p:spPr>
                  <a:xfrm>
                    <a:off x="31506" y="31506"/>
                    <a:ext cx="660128" cy="660128"/>
                  </a:xfrm>
                  <a:custGeom>
                    <a:avLst/>
                    <a:gdLst/>
                    <a:ahLst/>
                    <a:cxnLst>
                      <a:cxn ang="0">
                        <a:pos x="wd2" y="hd2"/>
                      </a:cxn>
                      <a:cxn ang="5400000">
                        <a:pos x="wd2" y="hd2"/>
                      </a:cxn>
                      <a:cxn ang="10800000">
                        <a:pos x="wd2" y="hd2"/>
                      </a:cxn>
                      <a:cxn ang="16200000">
                        <a:pos x="wd2" y="hd2"/>
                      </a:cxn>
                    </a:cxnLst>
                    <a:rect l="0" t="0" r="r" b="b"/>
                    <a:pathLst>
                      <a:path w="21600" h="21600" extrusionOk="0">
                        <a:moveTo>
                          <a:pt x="10800" y="704"/>
                        </a:moveTo>
                        <a:cubicBezTo>
                          <a:pt x="16376" y="704"/>
                          <a:pt x="20896" y="5224"/>
                          <a:pt x="20896" y="10800"/>
                        </a:cubicBezTo>
                        <a:cubicBezTo>
                          <a:pt x="20896" y="16376"/>
                          <a:pt x="16376" y="20896"/>
                          <a:pt x="10800" y="20896"/>
                        </a:cubicBezTo>
                        <a:cubicBezTo>
                          <a:pt x="5224" y="20896"/>
                          <a:pt x="704" y="16376"/>
                          <a:pt x="704" y="10800"/>
                        </a:cubicBezTo>
                        <a:cubicBezTo>
                          <a:pt x="704" y="5224"/>
                          <a:pt x="5224" y="704"/>
                          <a:pt x="10800" y="704"/>
                        </a:cubicBezTo>
                        <a:moveTo>
                          <a:pt x="10800" y="0"/>
                        </a:moveTo>
                        <a:cubicBezTo>
                          <a:pt x="4842" y="0"/>
                          <a:pt x="0" y="4842"/>
                          <a:pt x="0" y="10800"/>
                        </a:cubicBezTo>
                        <a:cubicBezTo>
                          <a:pt x="0" y="16758"/>
                          <a:pt x="4842" y="21600"/>
                          <a:pt x="10800" y="21600"/>
                        </a:cubicBezTo>
                        <a:cubicBezTo>
                          <a:pt x="16758" y="21600"/>
                          <a:pt x="21600" y="16758"/>
                          <a:pt x="21600" y="10800"/>
                        </a:cubicBezTo>
                        <a:cubicBezTo>
                          <a:pt x="21600" y="4842"/>
                          <a:pt x="16758" y="0"/>
                          <a:pt x="1080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46" name="Shape 1233"/>
                  <p:cNvSpPr/>
                  <p:nvPr/>
                </p:nvSpPr>
                <p:spPr>
                  <a:xfrm>
                    <a:off x="82686" y="23535"/>
                    <a:ext cx="234728" cy="223966"/>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47" name="Shape 1234"/>
                  <p:cNvSpPr/>
                  <p:nvPr/>
                </p:nvSpPr>
                <p:spPr>
                  <a:xfrm>
                    <a:off x="72119" y="12906"/>
                    <a:ext cx="255862" cy="245603"/>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48" name="Shape 1235"/>
                  <p:cNvSpPr/>
                  <p:nvPr/>
                </p:nvSpPr>
                <p:spPr>
                  <a:xfrm>
                    <a:off x="407245" y="161710"/>
                    <a:ext cx="234728" cy="223966"/>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49" name="Shape 1236"/>
                  <p:cNvSpPr/>
                  <p:nvPr/>
                </p:nvSpPr>
                <p:spPr>
                  <a:xfrm>
                    <a:off x="396678" y="150701"/>
                    <a:ext cx="255862" cy="245603"/>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grpSp>
          </p:grpSp>
          <p:grpSp>
            <p:nvGrpSpPr>
              <p:cNvPr id="312" name="Group 311"/>
              <p:cNvGrpSpPr/>
              <p:nvPr/>
            </p:nvGrpSpPr>
            <p:grpSpPr>
              <a:xfrm>
                <a:off x="3796057" y="4311714"/>
                <a:ext cx="2102574" cy="269760"/>
                <a:chOff x="3796057" y="4281830"/>
                <a:chExt cx="2102574" cy="269760"/>
              </a:xfrm>
              <a:grpFill/>
            </p:grpSpPr>
            <p:sp>
              <p:nvSpPr>
                <p:cNvPr id="313" name="TextBox 312"/>
                <p:cNvSpPr txBox="1"/>
                <p:nvPr/>
              </p:nvSpPr>
              <p:spPr>
                <a:xfrm>
                  <a:off x="4513811" y="4285905"/>
                  <a:ext cx="1384820" cy="238575"/>
                </a:xfrm>
                <a:prstGeom prst="rect">
                  <a:avLst/>
                </a:prstGeom>
                <a:grpFill/>
              </p:spPr>
              <p:txBody>
                <a:bodyPr wrap="square" rtlCol="0">
                  <a:spAutoFit/>
                </a:bodyPr>
                <a:lstStyle/>
                <a:p>
                  <a:pPr defTabSz="609585" fontAlgn="base">
                    <a:spcBef>
                      <a:spcPct val="0"/>
                    </a:spcBef>
                    <a:spcAft>
                      <a:spcPct val="0"/>
                    </a:spcAft>
                    <a:defRPr/>
                  </a:pPr>
                  <a:r>
                    <a:rPr lang="en-US" sz="1467" kern="0" dirty="0">
                      <a:solidFill>
                        <a:srgbClr val="636466"/>
                      </a:solidFill>
                      <a:latin typeface="Amazon Ember" panose="02000000000000000000" pitchFamily="2" charset="0"/>
                      <a:ea typeface="Amazon Ember" panose="02000000000000000000" pitchFamily="2" charset="0"/>
                      <a:cs typeface="Arial"/>
                    </a:rPr>
                    <a:t>Availability Zones</a:t>
                  </a:r>
                </a:p>
              </p:txBody>
            </p:sp>
            <p:grpSp>
              <p:nvGrpSpPr>
                <p:cNvPr id="314" name="Group 1251"/>
                <p:cNvGrpSpPr/>
                <p:nvPr/>
              </p:nvGrpSpPr>
              <p:grpSpPr>
                <a:xfrm>
                  <a:off x="3796057" y="4281830"/>
                  <a:ext cx="269760" cy="269760"/>
                  <a:chOff x="0" y="0"/>
                  <a:chExt cx="723900" cy="723900"/>
                </a:xfrm>
                <a:grpFill/>
              </p:grpSpPr>
              <p:sp>
                <p:nvSpPr>
                  <p:cNvPr id="315" name="Shape 1240"/>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7682" y="21600"/>
                          <a:pt x="7682" y="21600"/>
                          <a:pt x="7682" y="21600"/>
                        </a:cubicBezTo>
                        <a:cubicBezTo>
                          <a:pt x="8859" y="21600"/>
                          <a:pt x="8859" y="21600"/>
                          <a:pt x="8859" y="21600"/>
                        </a:cubicBezTo>
                        <a:cubicBezTo>
                          <a:pt x="10171" y="21600"/>
                          <a:pt x="10171" y="21600"/>
                          <a:pt x="10171" y="21600"/>
                        </a:cubicBezTo>
                        <a:cubicBezTo>
                          <a:pt x="10760" y="21600"/>
                          <a:pt x="10760" y="21600"/>
                          <a:pt x="10760" y="21600"/>
                        </a:cubicBezTo>
                        <a:cubicBezTo>
                          <a:pt x="20048" y="21600"/>
                          <a:pt x="20048" y="21600"/>
                          <a:pt x="20048" y="21600"/>
                        </a:cubicBezTo>
                        <a:cubicBezTo>
                          <a:pt x="20904" y="21600"/>
                          <a:pt x="21600" y="20904"/>
                          <a:pt x="21600" y="20048"/>
                        </a:cubicBezTo>
                        <a:cubicBezTo>
                          <a:pt x="21600" y="19271"/>
                          <a:pt x="21600" y="19271"/>
                          <a:pt x="21600" y="19271"/>
                        </a:cubicBezTo>
                        <a:cubicBezTo>
                          <a:pt x="21600" y="18790"/>
                          <a:pt x="21600" y="18790"/>
                          <a:pt x="21600" y="18790"/>
                        </a:cubicBezTo>
                        <a:cubicBezTo>
                          <a:pt x="21600" y="18683"/>
                          <a:pt x="21600" y="18683"/>
                          <a:pt x="21600" y="18683"/>
                        </a:cubicBezTo>
                        <a:cubicBezTo>
                          <a:pt x="21600" y="10760"/>
                          <a:pt x="21600" y="10760"/>
                          <a:pt x="21600" y="10760"/>
                        </a:cubicBezTo>
                        <a:cubicBezTo>
                          <a:pt x="21600" y="9877"/>
                          <a:pt x="21600" y="9877"/>
                          <a:pt x="21600" y="9877"/>
                        </a:cubicBezTo>
                        <a:cubicBezTo>
                          <a:pt x="21600" y="9850"/>
                          <a:pt x="21600" y="9850"/>
                          <a:pt x="21600" y="9850"/>
                        </a:cubicBezTo>
                        <a:cubicBezTo>
                          <a:pt x="21600" y="7655"/>
                          <a:pt x="21600" y="7655"/>
                          <a:pt x="21600" y="7655"/>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256" y="15685"/>
                          <a:pt x="4256" y="15685"/>
                          <a:pt x="4256" y="15685"/>
                        </a:cubicBezTo>
                        <a:cubicBezTo>
                          <a:pt x="4336" y="15765"/>
                          <a:pt x="4336" y="15765"/>
                          <a:pt x="4336" y="15765"/>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16" name="Shape 1241"/>
                  <p:cNvSpPr/>
                  <p:nvPr/>
                </p:nvSpPr>
                <p:spPr>
                  <a:xfrm>
                    <a:off x="92622" y="147285"/>
                    <a:ext cx="539795" cy="41073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0513" y="21600"/>
                          <a:pt x="10190" y="21553"/>
                          <a:pt x="9939" y="21553"/>
                        </a:cubicBezTo>
                        <a:cubicBezTo>
                          <a:pt x="9688" y="21553"/>
                          <a:pt x="9508" y="21270"/>
                          <a:pt x="9508" y="20940"/>
                        </a:cubicBezTo>
                        <a:cubicBezTo>
                          <a:pt x="9544" y="20657"/>
                          <a:pt x="9724" y="20421"/>
                          <a:pt x="9975" y="20421"/>
                        </a:cubicBezTo>
                        <a:cubicBezTo>
                          <a:pt x="10513" y="20468"/>
                          <a:pt x="11051" y="20468"/>
                          <a:pt x="11589" y="20421"/>
                        </a:cubicBezTo>
                        <a:cubicBezTo>
                          <a:pt x="11841" y="20421"/>
                          <a:pt x="12056" y="20657"/>
                          <a:pt x="12056" y="20940"/>
                        </a:cubicBezTo>
                        <a:cubicBezTo>
                          <a:pt x="12092" y="21270"/>
                          <a:pt x="11912" y="21506"/>
                          <a:pt x="11661" y="21553"/>
                        </a:cubicBezTo>
                        <a:cubicBezTo>
                          <a:pt x="11374" y="21553"/>
                          <a:pt x="11087" y="21600"/>
                          <a:pt x="10800" y="21600"/>
                        </a:cubicBezTo>
                        <a:close/>
                        <a:moveTo>
                          <a:pt x="8288" y="21270"/>
                        </a:moveTo>
                        <a:cubicBezTo>
                          <a:pt x="8252" y="21270"/>
                          <a:pt x="8217" y="21270"/>
                          <a:pt x="8181" y="21270"/>
                        </a:cubicBezTo>
                        <a:cubicBezTo>
                          <a:pt x="7607" y="21128"/>
                          <a:pt x="7068" y="20940"/>
                          <a:pt x="6494" y="20704"/>
                        </a:cubicBezTo>
                        <a:cubicBezTo>
                          <a:pt x="6279" y="20610"/>
                          <a:pt x="6171" y="20279"/>
                          <a:pt x="6243" y="19997"/>
                        </a:cubicBezTo>
                        <a:cubicBezTo>
                          <a:pt x="6315" y="19714"/>
                          <a:pt x="6566" y="19525"/>
                          <a:pt x="6781" y="19619"/>
                        </a:cubicBezTo>
                        <a:cubicBezTo>
                          <a:pt x="7284" y="19855"/>
                          <a:pt x="7822" y="20044"/>
                          <a:pt x="8360" y="20138"/>
                        </a:cubicBezTo>
                        <a:cubicBezTo>
                          <a:pt x="8575" y="20232"/>
                          <a:pt x="8755" y="20515"/>
                          <a:pt x="8683" y="20798"/>
                        </a:cubicBezTo>
                        <a:cubicBezTo>
                          <a:pt x="8647" y="21081"/>
                          <a:pt x="8468" y="21270"/>
                          <a:pt x="8288" y="21270"/>
                        </a:cubicBezTo>
                        <a:close/>
                        <a:moveTo>
                          <a:pt x="13312" y="21270"/>
                        </a:moveTo>
                        <a:cubicBezTo>
                          <a:pt x="13096" y="21270"/>
                          <a:pt x="12917" y="21081"/>
                          <a:pt x="12881" y="20798"/>
                        </a:cubicBezTo>
                        <a:cubicBezTo>
                          <a:pt x="12845" y="20515"/>
                          <a:pt x="12989" y="20232"/>
                          <a:pt x="13240" y="20138"/>
                        </a:cubicBezTo>
                        <a:cubicBezTo>
                          <a:pt x="13778" y="20044"/>
                          <a:pt x="14280" y="19855"/>
                          <a:pt x="14819" y="19619"/>
                        </a:cubicBezTo>
                        <a:cubicBezTo>
                          <a:pt x="15034" y="19525"/>
                          <a:pt x="15285" y="19666"/>
                          <a:pt x="15357" y="19997"/>
                        </a:cubicBezTo>
                        <a:cubicBezTo>
                          <a:pt x="15429" y="20279"/>
                          <a:pt x="15285" y="20610"/>
                          <a:pt x="15070" y="20704"/>
                        </a:cubicBezTo>
                        <a:cubicBezTo>
                          <a:pt x="14532" y="20940"/>
                          <a:pt x="13957" y="21128"/>
                          <a:pt x="13383" y="21270"/>
                        </a:cubicBezTo>
                        <a:cubicBezTo>
                          <a:pt x="13348" y="21270"/>
                          <a:pt x="13348" y="21270"/>
                          <a:pt x="13312" y="21270"/>
                        </a:cubicBezTo>
                        <a:close/>
                        <a:moveTo>
                          <a:pt x="5095" y="19902"/>
                        </a:moveTo>
                        <a:cubicBezTo>
                          <a:pt x="5023" y="19902"/>
                          <a:pt x="4951" y="19902"/>
                          <a:pt x="4880" y="19855"/>
                        </a:cubicBezTo>
                        <a:cubicBezTo>
                          <a:pt x="4342" y="19478"/>
                          <a:pt x="3839" y="19100"/>
                          <a:pt x="3373" y="18676"/>
                        </a:cubicBezTo>
                        <a:cubicBezTo>
                          <a:pt x="3193" y="18487"/>
                          <a:pt x="3157" y="18110"/>
                          <a:pt x="3301" y="17874"/>
                        </a:cubicBezTo>
                        <a:cubicBezTo>
                          <a:pt x="3409" y="17638"/>
                          <a:pt x="3696" y="17544"/>
                          <a:pt x="3875" y="17733"/>
                        </a:cubicBezTo>
                        <a:cubicBezTo>
                          <a:pt x="4306" y="18157"/>
                          <a:pt x="4772" y="18487"/>
                          <a:pt x="5274" y="18817"/>
                        </a:cubicBezTo>
                        <a:cubicBezTo>
                          <a:pt x="5490" y="18959"/>
                          <a:pt x="5561" y="19289"/>
                          <a:pt x="5454" y="19572"/>
                        </a:cubicBezTo>
                        <a:cubicBezTo>
                          <a:pt x="5382" y="19761"/>
                          <a:pt x="5239" y="19902"/>
                          <a:pt x="5095" y="19902"/>
                        </a:cubicBezTo>
                        <a:close/>
                        <a:moveTo>
                          <a:pt x="16505" y="19902"/>
                        </a:moveTo>
                        <a:cubicBezTo>
                          <a:pt x="16326" y="19902"/>
                          <a:pt x="16182" y="19761"/>
                          <a:pt x="16110" y="19572"/>
                        </a:cubicBezTo>
                        <a:cubicBezTo>
                          <a:pt x="16003" y="19289"/>
                          <a:pt x="16074" y="18959"/>
                          <a:pt x="16290" y="18817"/>
                        </a:cubicBezTo>
                        <a:cubicBezTo>
                          <a:pt x="16792" y="18487"/>
                          <a:pt x="17258" y="18110"/>
                          <a:pt x="17689" y="17733"/>
                        </a:cubicBezTo>
                        <a:cubicBezTo>
                          <a:pt x="17868" y="17544"/>
                          <a:pt x="18155" y="17591"/>
                          <a:pt x="18299" y="17874"/>
                        </a:cubicBezTo>
                        <a:cubicBezTo>
                          <a:pt x="18443" y="18110"/>
                          <a:pt x="18371" y="18487"/>
                          <a:pt x="18191" y="18629"/>
                        </a:cubicBezTo>
                        <a:cubicBezTo>
                          <a:pt x="17725" y="19100"/>
                          <a:pt x="17223" y="19478"/>
                          <a:pt x="16684" y="19855"/>
                        </a:cubicBezTo>
                        <a:cubicBezTo>
                          <a:pt x="16613" y="19855"/>
                          <a:pt x="16577" y="19902"/>
                          <a:pt x="16505" y="19902"/>
                        </a:cubicBezTo>
                        <a:close/>
                        <a:moveTo>
                          <a:pt x="2368" y="17308"/>
                        </a:moveTo>
                        <a:cubicBezTo>
                          <a:pt x="2260" y="17308"/>
                          <a:pt x="2153" y="17261"/>
                          <a:pt x="2045" y="17167"/>
                        </a:cubicBezTo>
                        <a:cubicBezTo>
                          <a:pt x="1615" y="16554"/>
                          <a:pt x="1256" y="15941"/>
                          <a:pt x="969" y="15280"/>
                        </a:cubicBezTo>
                        <a:cubicBezTo>
                          <a:pt x="825" y="15045"/>
                          <a:pt x="897" y="14667"/>
                          <a:pt x="1112" y="14526"/>
                        </a:cubicBezTo>
                        <a:cubicBezTo>
                          <a:pt x="1328" y="14337"/>
                          <a:pt x="1579" y="14431"/>
                          <a:pt x="1686" y="14714"/>
                        </a:cubicBezTo>
                        <a:cubicBezTo>
                          <a:pt x="1973" y="15280"/>
                          <a:pt x="2296" y="15846"/>
                          <a:pt x="2655" y="16365"/>
                        </a:cubicBezTo>
                        <a:cubicBezTo>
                          <a:pt x="2835" y="16601"/>
                          <a:pt x="2835" y="16931"/>
                          <a:pt x="2655" y="17167"/>
                        </a:cubicBezTo>
                        <a:cubicBezTo>
                          <a:pt x="2583" y="17261"/>
                          <a:pt x="2476" y="17308"/>
                          <a:pt x="2368" y="17308"/>
                        </a:cubicBezTo>
                        <a:close/>
                        <a:moveTo>
                          <a:pt x="19232" y="17308"/>
                        </a:moveTo>
                        <a:cubicBezTo>
                          <a:pt x="19124" y="17308"/>
                          <a:pt x="19017" y="17261"/>
                          <a:pt x="18909" y="17167"/>
                        </a:cubicBezTo>
                        <a:cubicBezTo>
                          <a:pt x="18730" y="16931"/>
                          <a:pt x="18730" y="16554"/>
                          <a:pt x="18909" y="16365"/>
                        </a:cubicBezTo>
                        <a:cubicBezTo>
                          <a:pt x="19268" y="15846"/>
                          <a:pt x="19591" y="15280"/>
                          <a:pt x="19878" y="14714"/>
                        </a:cubicBezTo>
                        <a:cubicBezTo>
                          <a:pt x="19985" y="14431"/>
                          <a:pt x="20272" y="14337"/>
                          <a:pt x="20452" y="14526"/>
                        </a:cubicBezTo>
                        <a:cubicBezTo>
                          <a:pt x="20667" y="14667"/>
                          <a:pt x="20739" y="14997"/>
                          <a:pt x="20595" y="15280"/>
                        </a:cubicBezTo>
                        <a:cubicBezTo>
                          <a:pt x="20308" y="15941"/>
                          <a:pt x="19950" y="16554"/>
                          <a:pt x="19519" y="17120"/>
                        </a:cubicBezTo>
                        <a:cubicBezTo>
                          <a:pt x="19447" y="17261"/>
                          <a:pt x="19340" y="17308"/>
                          <a:pt x="19232" y="17308"/>
                        </a:cubicBezTo>
                        <a:close/>
                        <a:moveTo>
                          <a:pt x="646" y="13535"/>
                        </a:moveTo>
                        <a:cubicBezTo>
                          <a:pt x="466" y="13535"/>
                          <a:pt x="287" y="13394"/>
                          <a:pt x="251" y="13158"/>
                        </a:cubicBezTo>
                        <a:cubicBezTo>
                          <a:pt x="72" y="12403"/>
                          <a:pt x="0" y="11602"/>
                          <a:pt x="0" y="10800"/>
                        </a:cubicBezTo>
                        <a:cubicBezTo>
                          <a:pt x="0" y="10470"/>
                          <a:pt x="179" y="10234"/>
                          <a:pt x="395" y="10234"/>
                        </a:cubicBezTo>
                        <a:cubicBezTo>
                          <a:pt x="395" y="10234"/>
                          <a:pt x="431" y="10234"/>
                          <a:pt x="431" y="10234"/>
                        </a:cubicBezTo>
                        <a:cubicBezTo>
                          <a:pt x="646" y="10234"/>
                          <a:pt x="861" y="10470"/>
                          <a:pt x="861" y="10800"/>
                        </a:cubicBezTo>
                        <a:cubicBezTo>
                          <a:pt x="861" y="11460"/>
                          <a:pt x="933" y="12168"/>
                          <a:pt x="1076" y="12828"/>
                        </a:cubicBezTo>
                        <a:cubicBezTo>
                          <a:pt x="1148" y="13111"/>
                          <a:pt x="1005" y="13441"/>
                          <a:pt x="789" y="13535"/>
                        </a:cubicBezTo>
                        <a:cubicBezTo>
                          <a:pt x="718" y="13535"/>
                          <a:pt x="682" y="13535"/>
                          <a:pt x="646" y="13535"/>
                        </a:cubicBezTo>
                        <a:close/>
                        <a:moveTo>
                          <a:pt x="20918" y="13535"/>
                        </a:moveTo>
                        <a:cubicBezTo>
                          <a:pt x="20882" y="13535"/>
                          <a:pt x="20847" y="13535"/>
                          <a:pt x="20811" y="13488"/>
                        </a:cubicBezTo>
                        <a:cubicBezTo>
                          <a:pt x="20559" y="13441"/>
                          <a:pt x="20452" y="13111"/>
                          <a:pt x="20488" y="12828"/>
                        </a:cubicBezTo>
                        <a:cubicBezTo>
                          <a:pt x="20631" y="12168"/>
                          <a:pt x="20739" y="11460"/>
                          <a:pt x="20739" y="10800"/>
                        </a:cubicBezTo>
                        <a:cubicBezTo>
                          <a:pt x="20739" y="10753"/>
                          <a:pt x="20739" y="10753"/>
                          <a:pt x="20739" y="10753"/>
                        </a:cubicBezTo>
                        <a:cubicBezTo>
                          <a:pt x="20739" y="10423"/>
                          <a:pt x="20918" y="10187"/>
                          <a:pt x="21169" y="10187"/>
                        </a:cubicBezTo>
                        <a:cubicBezTo>
                          <a:pt x="21385" y="10187"/>
                          <a:pt x="21600" y="10423"/>
                          <a:pt x="21600" y="10753"/>
                        </a:cubicBezTo>
                        <a:cubicBezTo>
                          <a:pt x="21600" y="10753"/>
                          <a:pt x="21600" y="10753"/>
                          <a:pt x="21600" y="10753"/>
                        </a:cubicBezTo>
                        <a:cubicBezTo>
                          <a:pt x="21600" y="11555"/>
                          <a:pt x="21492" y="12356"/>
                          <a:pt x="21313" y="13111"/>
                        </a:cubicBezTo>
                        <a:cubicBezTo>
                          <a:pt x="21277" y="13394"/>
                          <a:pt x="21098" y="13535"/>
                          <a:pt x="20918" y="13535"/>
                        </a:cubicBezTo>
                        <a:close/>
                        <a:moveTo>
                          <a:pt x="646" y="9197"/>
                        </a:moveTo>
                        <a:cubicBezTo>
                          <a:pt x="610" y="9197"/>
                          <a:pt x="574" y="9197"/>
                          <a:pt x="538" y="9149"/>
                        </a:cubicBezTo>
                        <a:cubicBezTo>
                          <a:pt x="287" y="9055"/>
                          <a:pt x="179" y="8772"/>
                          <a:pt x="215" y="8442"/>
                        </a:cubicBezTo>
                        <a:cubicBezTo>
                          <a:pt x="395" y="7734"/>
                          <a:pt x="646" y="6980"/>
                          <a:pt x="933" y="6320"/>
                        </a:cubicBezTo>
                        <a:cubicBezTo>
                          <a:pt x="1076" y="6037"/>
                          <a:pt x="1328" y="5942"/>
                          <a:pt x="1543" y="6131"/>
                        </a:cubicBezTo>
                        <a:cubicBezTo>
                          <a:pt x="1758" y="6272"/>
                          <a:pt x="1794" y="6603"/>
                          <a:pt x="1686" y="6886"/>
                        </a:cubicBezTo>
                        <a:cubicBezTo>
                          <a:pt x="1399" y="7499"/>
                          <a:pt x="1184" y="8112"/>
                          <a:pt x="1076" y="8772"/>
                        </a:cubicBezTo>
                        <a:cubicBezTo>
                          <a:pt x="1005" y="9008"/>
                          <a:pt x="825" y="9197"/>
                          <a:pt x="646" y="9197"/>
                        </a:cubicBezTo>
                        <a:close/>
                        <a:moveTo>
                          <a:pt x="20918" y="9149"/>
                        </a:moveTo>
                        <a:cubicBezTo>
                          <a:pt x="20739" y="9149"/>
                          <a:pt x="20559" y="8961"/>
                          <a:pt x="20488" y="8725"/>
                        </a:cubicBezTo>
                        <a:cubicBezTo>
                          <a:pt x="20344" y="8065"/>
                          <a:pt x="20129" y="7452"/>
                          <a:pt x="19842" y="6838"/>
                        </a:cubicBezTo>
                        <a:cubicBezTo>
                          <a:pt x="19734" y="6555"/>
                          <a:pt x="19806" y="6225"/>
                          <a:pt x="19985" y="6084"/>
                        </a:cubicBezTo>
                        <a:cubicBezTo>
                          <a:pt x="20201" y="5895"/>
                          <a:pt x="20452" y="5990"/>
                          <a:pt x="20595" y="6272"/>
                        </a:cubicBezTo>
                        <a:cubicBezTo>
                          <a:pt x="20918" y="6933"/>
                          <a:pt x="21169" y="7640"/>
                          <a:pt x="21313" y="8395"/>
                        </a:cubicBezTo>
                        <a:cubicBezTo>
                          <a:pt x="21385" y="8725"/>
                          <a:pt x="21241" y="9008"/>
                          <a:pt x="21026" y="9102"/>
                        </a:cubicBezTo>
                        <a:cubicBezTo>
                          <a:pt x="20990" y="9102"/>
                          <a:pt x="20954" y="9149"/>
                          <a:pt x="20918" y="9149"/>
                        </a:cubicBezTo>
                        <a:close/>
                        <a:moveTo>
                          <a:pt x="2332" y="5424"/>
                        </a:moveTo>
                        <a:cubicBezTo>
                          <a:pt x="2225" y="5424"/>
                          <a:pt x="2117" y="5329"/>
                          <a:pt x="2045" y="5235"/>
                        </a:cubicBezTo>
                        <a:cubicBezTo>
                          <a:pt x="1866" y="5046"/>
                          <a:pt x="1866" y="4669"/>
                          <a:pt x="2045" y="4433"/>
                        </a:cubicBezTo>
                        <a:cubicBezTo>
                          <a:pt x="2440" y="3914"/>
                          <a:pt x="2870" y="3396"/>
                          <a:pt x="3373" y="2924"/>
                        </a:cubicBezTo>
                        <a:cubicBezTo>
                          <a:pt x="3552" y="2735"/>
                          <a:pt x="3839" y="2783"/>
                          <a:pt x="3947" y="3066"/>
                        </a:cubicBezTo>
                        <a:cubicBezTo>
                          <a:pt x="4090" y="3301"/>
                          <a:pt x="4054" y="3679"/>
                          <a:pt x="3875" y="3867"/>
                        </a:cubicBezTo>
                        <a:cubicBezTo>
                          <a:pt x="3409" y="4292"/>
                          <a:pt x="3014" y="4716"/>
                          <a:pt x="2655" y="5235"/>
                        </a:cubicBezTo>
                        <a:cubicBezTo>
                          <a:pt x="2583" y="5329"/>
                          <a:pt x="2440" y="5424"/>
                          <a:pt x="2332" y="5424"/>
                        </a:cubicBezTo>
                        <a:close/>
                        <a:moveTo>
                          <a:pt x="19196" y="5376"/>
                        </a:moveTo>
                        <a:cubicBezTo>
                          <a:pt x="19088" y="5376"/>
                          <a:pt x="18981" y="5282"/>
                          <a:pt x="18873" y="5188"/>
                        </a:cubicBezTo>
                        <a:cubicBezTo>
                          <a:pt x="18514" y="4716"/>
                          <a:pt x="18120" y="4245"/>
                          <a:pt x="17653" y="3820"/>
                        </a:cubicBezTo>
                        <a:cubicBezTo>
                          <a:pt x="17474" y="3631"/>
                          <a:pt x="17438" y="3301"/>
                          <a:pt x="17581" y="3018"/>
                        </a:cubicBezTo>
                        <a:cubicBezTo>
                          <a:pt x="17689" y="2783"/>
                          <a:pt x="17976" y="2735"/>
                          <a:pt x="18155" y="2877"/>
                        </a:cubicBezTo>
                        <a:cubicBezTo>
                          <a:pt x="18658" y="3348"/>
                          <a:pt x="19124" y="3867"/>
                          <a:pt x="19519" y="4386"/>
                        </a:cubicBezTo>
                        <a:cubicBezTo>
                          <a:pt x="19662" y="4622"/>
                          <a:pt x="19662" y="4999"/>
                          <a:pt x="19483" y="5188"/>
                        </a:cubicBezTo>
                        <a:cubicBezTo>
                          <a:pt x="19411" y="5329"/>
                          <a:pt x="19304" y="5376"/>
                          <a:pt x="19196" y="5376"/>
                        </a:cubicBezTo>
                        <a:close/>
                        <a:moveTo>
                          <a:pt x="5059" y="2830"/>
                        </a:moveTo>
                        <a:cubicBezTo>
                          <a:pt x="4916" y="2830"/>
                          <a:pt x="4736" y="2688"/>
                          <a:pt x="4664" y="2500"/>
                        </a:cubicBezTo>
                        <a:cubicBezTo>
                          <a:pt x="4557" y="2217"/>
                          <a:pt x="4664" y="1886"/>
                          <a:pt x="4880" y="1745"/>
                        </a:cubicBezTo>
                        <a:cubicBezTo>
                          <a:pt x="5382" y="1415"/>
                          <a:pt x="5920" y="1132"/>
                          <a:pt x="6494" y="849"/>
                        </a:cubicBezTo>
                        <a:cubicBezTo>
                          <a:pt x="6710" y="755"/>
                          <a:pt x="6961" y="943"/>
                          <a:pt x="7033" y="1226"/>
                        </a:cubicBezTo>
                        <a:cubicBezTo>
                          <a:pt x="7104" y="1509"/>
                          <a:pt x="6961" y="1839"/>
                          <a:pt x="6746" y="1934"/>
                        </a:cubicBezTo>
                        <a:cubicBezTo>
                          <a:pt x="6243" y="2169"/>
                          <a:pt x="5741" y="2452"/>
                          <a:pt x="5239" y="2735"/>
                        </a:cubicBezTo>
                        <a:cubicBezTo>
                          <a:pt x="5203" y="2783"/>
                          <a:pt x="5131" y="2830"/>
                          <a:pt x="5059" y="2830"/>
                        </a:cubicBezTo>
                        <a:close/>
                        <a:moveTo>
                          <a:pt x="16469" y="2783"/>
                        </a:moveTo>
                        <a:cubicBezTo>
                          <a:pt x="16397" y="2783"/>
                          <a:pt x="16326" y="2783"/>
                          <a:pt x="16290" y="2735"/>
                        </a:cubicBezTo>
                        <a:cubicBezTo>
                          <a:pt x="15787" y="2405"/>
                          <a:pt x="15285" y="2169"/>
                          <a:pt x="14783" y="1934"/>
                        </a:cubicBezTo>
                        <a:cubicBezTo>
                          <a:pt x="14532" y="1839"/>
                          <a:pt x="14424" y="1509"/>
                          <a:pt x="14496" y="1226"/>
                        </a:cubicBezTo>
                        <a:cubicBezTo>
                          <a:pt x="14567" y="896"/>
                          <a:pt x="14819" y="755"/>
                          <a:pt x="15034" y="849"/>
                        </a:cubicBezTo>
                        <a:cubicBezTo>
                          <a:pt x="15608" y="1085"/>
                          <a:pt x="16146" y="1368"/>
                          <a:pt x="16649" y="1698"/>
                        </a:cubicBezTo>
                        <a:cubicBezTo>
                          <a:pt x="16864" y="1839"/>
                          <a:pt x="16971" y="2217"/>
                          <a:pt x="16864" y="2452"/>
                        </a:cubicBezTo>
                        <a:cubicBezTo>
                          <a:pt x="16792" y="2688"/>
                          <a:pt x="16613" y="2783"/>
                          <a:pt x="16469" y="2783"/>
                        </a:cubicBezTo>
                        <a:close/>
                        <a:moveTo>
                          <a:pt x="8252" y="1415"/>
                        </a:moveTo>
                        <a:cubicBezTo>
                          <a:pt x="8037" y="1415"/>
                          <a:pt x="7858" y="1226"/>
                          <a:pt x="7822" y="943"/>
                        </a:cubicBezTo>
                        <a:cubicBezTo>
                          <a:pt x="7786" y="660"/>
                          <a:pt x="7930" y="377"/>
                          <a:pt x="8181" y="283"/>
                        </a:cubicBezTo>
                        <a:cubicBezTo>
                          <a:pt x="8719" y="141"/>
                          <a:pt x="9293" y="47"/>
                          <a:pt x="9903" y="0"/>
                        </a:cubicBezTo>
                        <a:cubicBezTo>
                          <a:pt x="10118" y="0"/>
                          <a:pt x="10334" y="236"/>
                          <a:pt x="10334" y="566"/>
                        </a:cubicBezTo>
                        <a:cubicBezTo>
                          <a:pt x="10369" y="849"/>
                          <a:pt x="10190" y="1132"/>
                          <a:pt x="9939" y="1132"/>
                        </a:cubicBezTo>
                        <a:cubicBezTo>
                          <a:pt x="9401" y="1179"/>
                          <a:pt x="8862" y="1273"/>
                          <a:pt x="8324" y="1415"/>
                        </a:cubicBezTo>
                        <a:cubicBezTo>
                          <a:pt x="8288" y="1415"/>
                          <a:pt x="8288" y="1415"/>
                          <a:pt x="8252" y="1415"/>
                        </a:cubicBezTo>
                        <a:close/>
                        <a:moveTo>
                          <a:pt x="13276" y="1415"/>
                        </a:moveTo>
                        <a:cubicBezTo>
                          <a:pt x="13240" y="1415"/>
                          <a:pt x="13240" y="1415"/>
                          <a:pt x="13204" y="1415"/>
                        </a:cubicBezTo>
                        <a:cubicBezTo>
                          <a:pt x="12666" y="1273"/>
                          <a:pt x="12128" y="1179"/>
                          <a:pt x="11589" y="1132"/>
                        </a:cubicBezTo>
                        <a:cubicBezTo>
                          <a:pt x="11338" y="1132"/>
                          <a:pt x="11159" y="849"/>
                          <a:pt x="11159" y="566"/>
                        </a:cubicBezTo>
                        <a:cubicBezTo>
                          <a:pt x="11195" y="236"/>
                          <a:pt x="11410" y="0"/>
                          <a:pt x="11625" y="0"/>
                        </a:cubicBezTo>
                        <a:cubicBezTo>
                          <a:pt x="12199" y="47"/>
                          <a:pt x="12773" y="141"/>
                          <a:pt x="13348" y="283"/>
                        </a:cubicBezTo>
                        <a:cubicBezTo>
                          <a:pt x="13599" y="330"/>
                          <a:pt x="13742" y="660"/>
                          <a:pt x="13706" y="943"/>
                        </a:cubicBezTo>
                        <a:cubicBezTo>
                          <a:pt x="13670" y="1226"/>
                          <a:pt x="13491" y="1415"/>
                          <a:pt x="13276" y="1415"/>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17" name="Shape 1242"/>
                  <p:cNvSpPr/>
                  <p:nvPr/>
                </p:nvSpPr>
                <p:spPr>
                  <a:xfrm>
                    <a:off x="65671" y="111223"/>
                    <a:ext cx="204226" cy="204606"/>
                  </a:xfrm>
                  <a:custGeom>
                    <a:avLst/>
                    <a:gdLst/>
                    <a:ahLst/>
                    <a:cxnLst>
                      <a:cxn ang="0">
                        <a:pos x="wd2" y="hd2"/>
                      </a:cxn>
                      <a:cxn ang="5400000">
                        <a:pos x="wd2" y="hd2"/>
                      </a:cxn>
                      <a:cxn ang="10800000">
                        <a:pos x="wd2" y="hd2"/>
                      </a:cxn>
                      <a:cxn ang="16200000">
                        <a:pos x="wd2" y="hd2"/>
                      </a:cxn>
                    </a:cxnLst>
                    <a:rect l="0" t="0" r="r" b="b"/>
                    <a:pathLst>
                      <a:path w="21600" h="21600" extrusionOk="0">
                        <a:moveTo>
                          <a:pt x="1705" y="21600"/>
                        </a:moveTo>
                        <a:cubicBezTo>
                          <a:pt x="758" y="21600"/>
                          <a:pt x="0" y="20842"/>
                          <a:pt x="0" y="19895"/>
                        </a:cubicBezTo>
                        <a:cubicBezTo>
                          <a:pt x="0" y="1705"/>
                          <a:pt x="0" y="1705"/>
                          <a:pt x="0" y="1705"/>
                        </a:cubicBezTo>
                        <a:cubicBezTo>
                          <a:pt x="0" y="758"/>
                          <a:pt x="758" y="0"/>
                          <a:pt x="1705" y="0"/>
                        </a:cubicBezTo>
                        <a:cubicBezTo>
                          <a:pt x="19895" y="0"/>
                          <a:pt x="19895" y="0"/>
                          <a:pt x="19895" y="0"/>
                        </a:cubicBezTo>
                        <a:cubicBezTo>
                          <a:pt x="20842" y="0"/>
                          <a:pt x="21600" y="758"/>
                          <a:pt x="21600" y="1705"/>
                        </a:cubicBezTo>
                        <a:cubicBezTo>
                          <a:pt x="21600" y="19895"/>
                          <a:pt x="21600" y="19895"/>
                          <a:pt x="21600" y="19895"/>
                        </a:cubicBezTo>
                        <a:cubicBezTo>
                          <a:pt x="21600" y="20842"/>
                          <a:pt x="20842" y="21600"/>
                          <a:pt x="19895" y="21600"/>
                        </a:cubicBezTo>
                        <a:lnTo>
                          <a:pt x="1705"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18" name="Shape 1243"/>
                  <p:cNvSpPr/>
                  <p:nvPr/>
                </p:nvSpPr>
                <p:spPr>
                  <a:xfrm>
                    <a:off x="60356" y="105908"/>
                    <a:ext cx="215235" cy="215235"/>
                  </a:xfrm>
                  <a:custGeom>
                    <a:avLst/>
                    <a:gdLst/>
                    <a:ahLst/>
                    <a:cxnLst>
                      <a:cxn ang="0">
                        <a:pos x="wd2" y="hd2"/>
                      </a:cxn>
                      <a:cxn ang="5400000">
                        <a:pos x="wd2" y="hd2"/>
                      </a:cxn>
                      <a:cxn ang="10800000">
                        <a:pos x="wd2" y="hd2"/>
                      </a:cxn>
                      <a:cxn ang="16200000">
                        <a:pos x="wd2" y="hd2"/>
                      </a:cxn>
                    </a:cxnLst>
                    <a:rect l="0" t="0" r="r" b="b"/>
                    <a:pathLst>
                      <a:path w="21600" h="21600" extrusionOk="0">
                        <a:moveTo>
                          <a:pt x="19440" y="1080"/>
                        </a:moveTo>
                        <a:cubicBezTo>
                          <a:pt x="20070" y="1080"/>
                          <a:pt x="20520" y="1530"/>
                          <a:pt x="20520" y="2160"/>
                        </a:cubicBezTo>
                        <a:cubicBezTo>
                          <a:pt x="20520" y="19440"/>
                          <a:pt x="20520" y="19440"/>
                          <a:pt x="20520" y="19440"/>
                        </a:cubicBezTo>
                        <a:cubicBezTo>
                          <a:pt x="20520" y="20070"/>
                          <a:pt x="20070" y="20520"/>
                          <a:pt x="19440" y="20520"/>
                        </a:cubicBezTo>
                        <a:cubicBezTo>
                          <a:pt x="2160" y="20520"/>
                          <a:pt x="2160" y="20520"/>
                          <a:pt x="2160" y="20520"/>
                        </a:cubicBezTo>
                        <a:cubicBezTo>
                          <a:pt x="1530" y="20520"/>
                          <a:pt x="1080" y="20070"/>
                          <a:pt x="1080" y="19440"/>
                        </a:cubicBezTo>
                        <a:cubicBezTo>
                          <a:pt x="1080" y="2160"/>
                          <a:pt x="1080" y="2160"/>
                          <a:pt x="1080" y="2160"/>
                        </a:cubicBezTo>
                        <a:cubicBezTo>
                          <a:pt x="1080" y="1530"/>
                          <a:pt x="1530" y="1080"/>
                          <a:pt x="2160" y="1080"/>
                        </a:cubicBezTo>
                        <a:cubicBezTo>
                          <a:pt x="19440" y="1080"/>
                          <a:pt x="19440" y="1080"/>
                          <a:pt x="19440" y="1080"/>
                        </a:cubicBezTo>
                        <a:moveTo>
                          <a:pt x="19440" y="0"/>
                        </a:moveTo>
                        <a:cubicBezTo>
                          <a:pt x="2160" y="0"/>
                          <a:pt x="2160" y="0"/>
                          <a:pt x="2160" y="0"/>
                        </a:cubicBezTo>
                        <a:cubicBezTo>
                          <a:pt x="990" y="0"/>
                          <a:pt x="0" y="990"/>
                          <a:pt x="0" y="2160"/>
                        </a:cubicBezTo>
                        <a:cubicBezTo>
                          <a:pt x="0" y="19440"/>
                          <a:pt x="0" y="19440"/>
                          <a:pt x="0" y="19440"/>
                        </a:cubicBezTo>
                        <a:cubicBezTo>
                          <a:pt x="0" y="20610"/>
                          <a:pt x="990" y="21600"/>
                          <a:pt x="2160" y="21600"/>
                        </a:cubicBezTo>
                        <a:cubicBezTo>
                          <a:pt x="19440" y="21600"/>
                          <a:pt x="19440" y="21600"/>
                          <a:pt x="19440" y="21600"/>
                        </a:cubicBezTo>
                        <a:cubicBezTo>
                          <a:pt x="20610" y="21600"/>
                          <a:pt x="21600" y="20610"/>
                          <a:pt x="21600" y="19440"/>
                        </a:cubicBezTo>
                        <a:cubicBezTo>
                          <a:pt x="21600" y="2160"/>
                          <a:pt x="21600" y="2160"/>
                          <a:pt x="21600" y="2160"/>
                        </a:cubicBezTo>
                        <a:cubicBezTo>
                          <a:pt x="21600" y="990"/>
                          <a:pt x="20610" y="0"/>
                          <a:pt x="1944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19" name="Shape 1244"/>
                  <p:cNvSpPr/>
                  <p:nvPr/>
                </p:nvSpPr>
                <p:spPr>
                  <a:xfrm>
                    <a:off x="56560" y="102492"/>
                    <a:ext cx="222448" cy="222447"/>
                  </a:xfrm>
                  <a:custGeom>
                    <a:avLst/>
                    <a:gdLst/>
                    <a:ahLst/>
                    <a:cxnLst>
                      <a:cxn ang="0">
                        <a:pos x="wd2" y="hd2"/>
                      </a:cxn>
                      <a:cxn ang="5400000">
                        <a:pos x="wd2" y="hd2"/>
                      </a:cxn>
                      <a:cxn ang="10800000">
                        <a:pos x="wd2" y="hd2"/>
                      </a:cxn>
                      <a:cxn ang="16200000">
                        <a:pos x="wd2" y="hd2"/>
                      </a:cxn>
                    </a:cxnLst>
                    <a:rect l="0" t="0" r="r" b="b"/>
                    <a:pathLst>
                      <a:path w="21600" h="21600" extrusionOk="0">
                        <a:moveTo>
                          <a:pt x="19161" y="21600"/>
                        </a:moveTo>
                        <a:cubicBezTo>
                          <a:pt x="2439" y="21600"/>
                          <a:pt x="2439" y="21600"/>
                          <a:pt x="2439" y="21600"/>
                        </a:cubicBezTo>
                        <a:cubicBezTo>
                          <a:pt x="1132" y="21600"/>
                          <a:pt x="0" y="20468"/>
                          <a:pt x="0" y="19161"/>
                        </a:cubicBezTo>
                        <a:cubicBezTo>
                          <a:pt x="0" y="2439"/>
                          <a:pt x="0" y="2439"/>
                          <a:pt x="0" y="2439"/>
                        </a:cubicBezTo>
                        <a:cubicBezTo>
                          <a:pt x="0" y="1132"/>
                          <a:pt x="1132" y="0"/>
                          <a:pt x="2439" y="0"/>
                        </a:cubicBezTo>
                        <a:cubicBezTo>
                          <a:pt x="19161" y="0"/>
                          <a:pt x="19161" y="0"/>
                          <a:pt x="19161" y="0"/>
                        </a:cubicBezTo>
                        <a:cubicBezTo>
                          <a:pt x="20468" y="0"/>
                          <a:pt x="21600" y="1132"/>
                          <a:pt x="21600" y="2439"/>
                        </a:cubicBezTo>
                        <a:cubicBezTo>
                          <a:pt x="21600" y="19161"/>
                          <a:pt x="21600" y="19161"/>
                          <a:pt x="21600" y="19161"/>
                        </a:cubicBezTo>
                        <a:cubicBezTo>
                          <a:pt x="21600" y="20468"/>
                          <a:pt x="20468" y="21600"/>
                          <a:pt x="19161" y="21600"/>
                        </a:cubicBezTo>
                        <a:close/>
                        <a:moveTo>
                          <a:pt x="2439" y="697"/>
                        </a:moveTo>
                        <a:cubicBezTo>
                          <a:pt x="1481" y="697"/>
                          <a:pt x="697" y="1481"/>
                          <a:pt x="697" y="2439"/>
                        </a:cubicBezTo>
                        <a:cubicBezTo>
                          <a:pt x="697" y="19161"/>
                          <a:pt x="697" y="19161"/>
                          <a:pt x="697" y="19161"/>
                        </a:cubicBezTo>
                        <a:cubicBezTo>
                          <a:pt x="697" y="20119"/>
                          <a:pt x="1481" y="20903"/>
                          <a:pt x="2439" y="20903"/>
                        </a:cubicBezTo>
                        <a:cubicBezTo>
                          <a:pt x="19161" y="20903"/>
                          <a:pt x="19161" y="20903"/>
                          <a:pt x="19161" y="20903"/>
                        </a:cubicBezTo>
                        <a:cubicBezTo>
                          <a:pt x="20119" y="20903"/>
                          <a:pt x="20903" y="20119"/>
                          <a:pt x="20903" y="19161"/>
                        </a:cubicBezTo>
                        <a:cubicBezTo>
                          <a:pt x="20903" y="2439"/>
                          <a:pt x="20903" y="2439"/>
                          <a:pt x="20903" y="2439"/>
                        </a:cubicBezTo>
                        <a:cubicBezTo>
                          <a:pt x="20903" y="1481"/>
                          <a:pt x="20119" y="697"/>
                          <a:pt x="19161" y="697"/>
                        </a:cubicBezTo>
                        <a:lnTo>
                          <a:pt x="2439" y="697"/>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20" name="Shape 1245"/>
                  <p:cNvSpPr/>
                  <p:nvPr/>
                </p:nvSpPr>
                <p:spPr>
                  <a:xfrm>
                    <a:off x="459317" y="111223"/>
                    <a:ext cx="204227" cy="204606"/>
                  </a:xfrm>
                  <a:custGeom>
                    <a:avLst/>
                    <a:gdLst/>
                    <a:ahLst/>
                    <a:cxnLst>
                      <a:cxn ang="0">
                        <a:pos x="wd2" y="hd2"/>
                      </a:cxn>
                      <a:cxn ang="5400000">
                        <a:pos x="wd2" y="hd2"/>
                      </a:cxn>
                      <a:cxn ang="10800000">
                        <a:pos x="wd2" y="hd2"/>
                      </a:cxn>
                      <a:cxn ang="16200000">
                        <a:pos x="wd2" y="hd2"/>
                      </a:cxn>
                    </a:cxnLst>
                    <a:rect l="0" t="0" r="r" b="b"/>
                    <a:pathLst>
                      <a:path w="21600" h="21600" extrusionOk="0">
                        <a:moveTo>
                          <a:pt x="1705" y="21600"/>
                        </a:moveTo>
                        <a:cubicBezTo>
                          <a:pt x="758" y="21600"/>
                          <a:pt x="0" y="20842"/>
                          <a:pt x="0" y="19895"/>
                        </a:cubicBezTo>
                        <a:cubicBezTo>
                          <a:pt x="0" y="1705"/>
                          <a:pt x="0" y="1705"/>
                          <a:pt x="0" y="1705"/>
                        </a:cubicBezTo>
                        <a:cubicBezTo>
                          <a:pt x="0" y="758"/>
                          <a:pt x="758" y="0"/>
                          <a:pt x="1705" y="0"/>
                        </a:cubicBezTo>
                        <a:cubicBezTo>
                          <a:pt x="19895" y="0"/>
                          <a:pt x="19895" y="0"/>
                          <a:pt x="19895" y="0"/>
                        </a:cubicBezTo>
                        <a:cubicBezTo>
                          <a:pt x="20842" y="0"/>
                          <a:pt x="21600" y="758"/>
                          <a:pt x="21600" y="1705"/>
                        </a:cubicBezTo>
                        <a:cubicBezTo>
                          <a:pt x="21600" y="19895"/>
                          <a:pt x="21600" y="19895"/>
                          <a:pt x="21600" y="19895"/>
                        </a:cubicBezTo>
                        <a:cubicBezTo>
                          <a:pt x="21600" y="20842"/>
                          <a:pt x="20842" y="21600"/>
                          <a:pt x="19895" y="21600"/>
                        </a:cubicBezTo>
                        <a:lnTo>
                          <a:pt x="1705"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21" name="Shape 1246"/>
                  <p:cNvSpPr/>
                  <p:nvPr/>
                </p:nvSpPr>
                <p:spPr>
                  <a:xfrm>
                    <a:off x="454003" y="105908"/>
                    <a:ext cx="214855" cy="215235"/>
                  </a:xfrm>
                  <a:custGeom>
                    <a:avLst/>
                    <a:gdLst/>
                    <a:ahLst/>
                    <a:cxnLst>
                      <a:cxn ang="0">
                        <a:pos x="wd2" y="hd2"/>
                      </a:cxn>
                      <a:cxn ang="5400000">
                        <a:pos x="wd2" y="hd2"/>
                      </a:cxn>
                      <a:cxn ang="10800000">
                        <a:pos x="wd2" y="hd2"/>
                      </a:cxn>
                      <a:cxn ang="16200000">
                        <a:pos x="wd2" y="hd2"/>
                      </a:cxn>
                    </a:cxnLst>
                    <a:rect l="0" t="0" r="r" b="b"/>
                    <a:pathLst>
                      <a:path w="21600" h="21600" extrusionOk="0">
                        <a:moveTo>
                          <a:pt x="19440" y="1080"/>
                        </a:moveTo>
                        <a:cubicBezTo>
                          <a:pt x="20070" y="1080"/>
                          <a:pt x="20520" y="1530"/>
                          <a:pt x="20520" y="2160"/>
                        </a:cubicBezTo>
                        <a:cubicBezTo>
                          <a:pt x="20520" y="19440"/>
                          <a:pt x="20520" y="19440"/>
                          <a:pt x="20520" y="19440"/>
                        </a:cubicBezTo>
                        <a:cubicBezTo>
                          <a:pt x="20520" y="20070"/>
                          <a:pt x="20070" y="20520"/>
                          <a:pt x="19440" y="20520"/>
                        </a:cubicBezTo>
                        <a:cubicBezTo>
                          <a:pt x="2160" y="20520"/>
                          <a:pt x="2160" y="20520"/>
                          <a:pt x="2160" y="20520"/>
                        </a:cubicBezTo>
                        <a:cubicBezTo>
                          <a:pt x="1530" y="20520"/>
                          <a:pt x="1080" y="20070"/>
                          <a:pt x="1080" y="19440"/>
                        </a:cubicBezTo>
                        <a:cubicBezTo>
                          <a:pt x="1080" y="2160"/>
                          <a:pt x="1080" y="2160"/>
                          <a:pt x="1080" y="2160"/>
                        </a:cubicBezTo>
                        <a:cubicBezTo>
                          <a:pt x="1080" y="1530"/>
                          <a:pt x="1530" y="1080"/>
                          <a:pt x="2160" y="1080"/>
                        </a:cubicBezTo>
                        <a:cubicBezTo>
                          <a:pt x="19440" y="1080"/>
                          <a:pt x="19440" y="1080"/>
                          <a:pt x="19440" y="1080"/>
                        </a:cubicBezTo>
                        <a:moveTo>
                          <a:pt x="19440" y="0"/>
                        </a:moveTo>
                        <a:cubicBezTo>
                          <a:pt x="2160" y="0"/>
                          <a:pt x="2160" y="0"/>
                          <a:pt x="2160" y="0"/>
                        </a:cubicBezTo>
                        <a:cubicBezTo>
                          <a:pt x="990" y="0"/>
                          <a:pt x="0" y="990"/>
                          <a:pt x="0" y="2160"/>
                        </a:cubicBezTo>
                        <a:cubicBezTo>
                          <a:pt x="0" y="19440"/>
                          <a:pt x="0" y="19440"/>
                          <a:pt x="0" y="19440"/>
                        </a:cubicBezTo>
                        <a:cubicBezTo>
                          <a:pt x="0" y="20610"/>
                          <a:pt x="990" y="21600"/>
                          <a:pt x="2160" y="21600"/>
                        </a:cubicBezTo>
                        <a:cubicBezTo>
                          <a:pt x="19440" y="21600"/>
                          <a:pt x="19440" y="21600"/>
                          <a:pt x="19440" y="21600"/>
                        </a:cubicBezTo>
                        <a:cubicBezTo>
                          <a:pt x="20610" y="21600"/>
                          <a:pt x="21600" y="20610"/>
                          <a:pt x="21600" y="19440"/>
                        </a:cubicBezTo>
                        <a:cubicBezTo>
                          <a:pt x="21600" y="2160"/>
                          <a:pt x="21600" y="2160"/>
                          <a:pt x="21600" y="2160"/>
                        </a:cubicBezTo>
                        <a:cubicBezTo>
                          <a:pt x="21600" y="990"/>
                          <a:pt x="20610" y="0"/>
                          <a:pt x="1944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22" name="Shape 1247"/>
                  <p:cNvSpPr/>
                  <p:nvPr/>
                </p:nvSpPr>
                <p:spPr>
                  <a:xfrm>
                    <a:off x="450207" y="102492"/>
                    <a:ext cx="222447" cy="222447"/>
                  </a:xfrm>
                  <a:custGeom>
                    <a:avLst/>
                    <a:gdLst/>
                    <a:ahLst/>
                    <a:cxnLst>
                      <a:cxn ang="0">
                        <a:pos x="wd2" y="hd2"/>
                      </a:cxn>
                      <a:cxn ang="5400000">
                        <a:pos x="wd2" y="hd2"/>
                      </a:cxn>
                      <a:cxn ang="10800000">
                        <a:pos x="wd2" y="hd2"/>
                      </a:cxn>
                      <a:cxn ang="16200000">
                        <a:pos x="wd2" y="hd2"/>
                      </a:cxn>
                    </a:cxnLst>
                    <a:rect l="0" t="0" r="r" b="b"/>
                    <a:pathLst>
                      <a:path w="21600" h="21600" extrusionOk="0">
                        <a:moveTo>
                          <a:pt x="19161" y="21600"/>
                        </a:moveTo>
                        <a:cubicBezTo>
                          <a:pt x="2439" y="21600"/>
                          <a:pt x="2439" y="21600"/>
                          <a:pt x="2439" y="21600"/>
                        </a:cubicBezTo>
                        <a:cubicBezTo>
                          <a:pt x="1132" y="21600"/>
                          <a:pt x="0" y="20468"/>
                          <a:pt x="0" y="19161"/>
                        </a:cubicBezTo>
                        <a:cubicBezTo>
                          <a:pt x="0" y="2439"/>
                          <a:pt x="0" y="2439"/>
                          <a:pt x="0" y="2439"/>
                        </a:cubicBezTo>
                        <a:cubicBezTo>
                          <a:pt x="0" y="1132"/>
                          <a:pt x="1132" y="0"/>
                          <a:pt x="2439" y="0"/>
                        </a:cubicBezTo>
                        <a:cubicBezTo>
                          <a:pt x="19161" y="0"/>
                          <a:pt x="19161" y="0"/>
                          <a:pt x="19161" y="0"/>
                        </a:cubicBezTo>
                        <a:cubicBezTo>
                          <a:pt x="20468" y="0"/>
                          <a:pt x="21600" y="1132"/>
                          <a:pt x="21600" y="2439"/>
                        </a:cubicBezTo>
                        <a:cubicBezTo>
                          <a:pt x="21600" y="19161"/>
                          <a:pt x="21600" y="19161"/>
                          <a:pt x="21600" y="19161"/>
                        </a:cubicBezTo>
                        <a:cubicBezTo>
                          <a:pt x="21600" y="20468"/>
                          <a:pt x="20468" y="21600"/>
                          <a:pt x="19161" y="21600"/>
                        </a:cubicBezTo>
                        <a:close/>
                        <a:moveTo>
                          <a:pt x="2439" y="697"/>
                        </a:moveTo>
                        <a:cubicBezTo>
                          <a:pt x="1481" y="697"/>
                          <a:pt x="697" y="1481"/>
                          <a:pt x="697" y="2439"/>
                        </a:cubicBezTo>
                        <a:cubicBezTo>
                          <a:pt x="697" y="19161"/>
                          <a:pt x="697" y="19161"/>
                          <a:pt x="697" y="19161"/>
                        </a:cubicBezTo>
                        <a:cubicBezTo>
                          <a:pt x="697" y="20119"/>
                          <a:pt x="1481" y="20903"/>
                          <a:pt x="2439" y="20903"/>
                        </a:cubicBezTo>
                        <a:cubicBezTo>
                          <a:pt x="19161" y="20903"/>
                          <a:pt x="19161" y="20903"/>
                          <a:pt x="19161" y="20903"/>
                        </a:cubicBezTo>
                        <a:cubicBezTo>
                          <a:pt x="20119" y="20903"/>
                          <a:pt x="20903" y="20119"/>
                          <a:pt x="20903" y="19161"/>
                        </a:cubicBezTo>
                        <a:cubicBezTo>
                          <a:pt x="20903" y="2439"/>
                          <a:pt x="20903" y="2439"/>
                          <a:pt x="20903" y="2439"/>
                        </a:cubicBezTo>
                        <a:cubicBezTo>
                          <a:pt x="20903" y="1481"/>
                          <a:pt x="20119" y="697"/>
                          <a:pt x="19161" y="697"/>
                        </a:cubicBezTo>
                        <a:lnTo>
                          <a:pt x="2439" y="697"/>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23" name="Shape 1248"/>
                  <p:cNvSpPr/>
                  <p:nvPr/>
                </p:nvSpPr>
                <p:spPr>
                  <a:xfrm>
                    <a:off x="253194" y="417181"/>
                    <a:ext cx="216753" cy="216754"/>
                  </a:xfrm>
                  <a:custGeom>
                    <a:avLst/>
                    <a:gdLst/>
                    <a:ahLst/>
                    <a:cxnLst>
                      <a:cxn ang="0">
                        <a:pos x="wd2" y="hd2"/>
                      </a:cxn>
                      <a:cxn ang="5400000">
                        <a:pos x="wd2" y="hd2"/>
                      </a:cxn>
                      <a:cxn ang="10800000">
                        <a:pos x="wd2" y="hd2"/>
                      </a:cxn>
                      <a:cxn ang="16200000">
                        <a:pos x="wd2" y="hd2"/>
                      </a:cxn>
                    </a:cxnLst>
                    <a:rect l="0" t="0" r="r" b="b"/>
                    <a:pathLst>
                      <a:path w="21600" h="21600" extrusionOk="0">
                        <a:moveTo>
                          <a:pt x="1607" y="21600"/>
                        </a:moveTo>
                        <a:cubicBezTo>
                          <a:pt x="714" y="21600"/>
                          <a:pt x="0" y="20886"/>
                          <a:pt x="0" y="19993"/>
                        </a:cubicBezTo>
                        <a:cubicBezTo>
                          <a:pt x="0" y="1607"/>
                          <a:pt x="0" y="1607"/>
                          <a:pt x="0" y="1607"/>
                        </a:cubicBezTo>
                        <a:cubicBezTo>
                          <a:pt x="0" y="714"/>
                          <a:pt x="714" y="0"/>
                          <a:pt x="1607" y="0"/>
                        </a:cubicBezTo>
                        <a:cubicBezTo>
                          <a:pt x="19993" y="0"/>
                          <a:pt x="19993" y="0"/>
                          <a:pt x="19993" y="0"/>
                        </a:cubicBezTo>
                        <a:cubicBezTo>
                          <a:pt x="20886" y="0"/>
                          <a:pt x="21600" y="714"/>
                          <a:pt x="21600" y="1607"/>
                        </a:cubicBezTo>
                        <a:cubicBezTo>
                          <a:pt x="21600" y="19993"/>
                          <a:pt x="21600" y="19993"/>
                          <a:pt x="21600" y="19993"/>
                        </a:cubicBezTo>
                        <a:cubicBezTo>
                          <a:pt x="21600" y="20886"/>
                          <a:pt x="20886" y="21600"/>
                          <a:pt x="19993" y="21600"/>
                        </a:cubicBezTo>
                        <a:lnTo>
                          <a:pt x="1607"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24" name="Shape 1249"/>
                  <p:cNvSpPr/>
                  <p:nvPr/>
                </p:nvSpPr>
                <p:spPr>
                  <a:xfrm>
                    <a:off x="247500" y="411867"/>
                    <a:ext cx="227762" cy="227762"/>
                  </a:xfrm>
                  <a:custGeom>
                    <a:avLst/>
                    <a:gdLst/>
                    <a:ahLst/>
                    <a:cxnLst>
                      <a:cxn ang="0">
                        <a:pos x="wd2" y="hd2"/>
                      </a:cxn>
                      <a:cxn ang="5400000">
                        <a:pos x="wd2" y="hd2"/>
                      </a:cxn>
                      <a:cxn ang="10800000">
                        <a:pos x="wd2" y="hd2"/>
                      </a:cxn>
                      <a:cxn ang="16200000">
                        <a:pos x="wd2" y="hd2"/>
                      </a:cxn>
                    </a:cxnLst>
                    <a:rect l="0" t="0" r="r" b="b"/>
                    <a:pathLst>
                      <a:path w="21600" h="21600" extrusionOk="0">
                        <a:moveTo>
                          <a:pt x="19559" y="1020"/>
                        </a:moveTo>
                        <a:cubicBezTo>
                          <a:pt x="20069" y="1020"/>
                          <a:pt x="20580" y="1531"/>
                          <a:pt x="20580" y="2041"/>
                        </a:cubicBezTo>
                        <a:cubicBezTo>
                          <a:pt x="20580" y="19559"/>
                          <a:pt x="20580" y="19559"/>
                          <a:pt x="20580" y="19559"/>
                        </a:cubicBezTo>
                        <a:cubicBezTo>
                          <a:pt x="20580" y="20069"/>
                          <a:pt x="20069" y="20580"/>
                          <a:pt x="19559" y="20580"/>
                        </a:cubicBezTo>
                        <a:cubicBezTo>
                          <a:pt x="2041" y="20580"/>
                          <a:pt x="2041" y="20580"/>
                          <a:pt x="2041" y="20580"/>
                        </a:cubicBezTo>
                        <a:cubicBezTo>
                          <a:pt x="1531" y="20580"/>
                          <a:pt x="1020" y="20069"/>
                          <a:pt x="1020" y="19559"/>
                        </a:cubicBezTo>
                        <a:cubicBezTo>
                          <a:pt x="1020" y="2041"/>
                          <a:pt x="1020" y="2041"/>
                          <a:pt x="1020" y="2041"/>
                        </a:cubicBezTo>
                        <a:cubicBezTo>
                          <a:pt x="1020" y="1531"/>
                          <a:pt x="1531" y="1020"/>
                          <a:pt x="2041" y="1020"/>
                        </a:cubicBezTo>
                        <a:cubicBezTo>
                          <a:pt x="19559" y="1020"/>
                          <a:pt x="19559" y="1020"/>
                          <a:pt x="19559" y="1020"/>
                        </a:cubicBezTo>
                        <a:moveTo>
                          <a:pt x="19559" y="0"/>
                        </a:moveTo>
                        <a:cubicBezTo>
                          <a:pt x="2041" y="0"/>
                          <a:pt x="2041" y="0"/>
                          <a:pt x="2041" y="0"/>
                        </a:cubicBezTo>
                        <a:cubicBezTo>
                          <a:pt x="935" y="0"/>
                          <a:pt x="0" y="935"/>
                          <a:pt x="0" y="2041"/>
                        </a:cubicBezTo>
                        <a:cubicBezTo>
                          <a:pt x="0" y="19559"/>
                          <a:pt x="0" y="19559"/>
                          <a:pt x="0" y="19559"/>
                        </a:cubicBezTo>
                        <a:cubicBezTo>
                          <a:pt x="0" y="20665"/>
                          <a:pt x="935" y="21600"/>
                          <a:pt x="2041" y="21600"/>
                        </a:cubicBezTo>
                        <a:cubicBezTo>
                          <a:pt x="19559" y="21600"/>
                          <a:pt x="19559" y="21600"/>
                          <a:pt x="19559" y="21600"/>
                        </a:cubicBezTo>
                        <a:cubicBezTo>
                          <a:pt x="20665" y="21600"/>
                          <a:pt x="21600" y="20665"/>
                          <a:pt x="21600" y="19559"/>
                        </a:cubicBezTo>
                        <a:cubicBezTo>
                          <a:pt x="21600" y="2041"/>
                          <a:pt x="21600" y="2041"/>
                          <a:pt x="21600" y="2041"/>
                        </a:cubicBezTo>
                        <a:cubicBezTo>
                          <a:pt x="21600" y="935"/>
                          <a:pt x="20665" y="0"/>
                          <a:pt x="19559"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25" name="Shape 1250"/>
                  <p:cNvSpPr/>
                  <p:nvPr/>
                </p:nvSpPr>
                <p:spPr>
                  <a:xfrm>
                    <a:off x="244083" y="408071"/>
                    <a:ext cx="234975" cy="234974"/>
                  </a:xfrm>
                  <a:custGeom>
                    <a:avLst/>
                    <a:gdLst/>
                    <a:ahLst/>
                    <a:cxnLst>
                      <a:cxn ang="0">
                        <a:pos x="wd2" y="hd2"/>
                      </a:cxn>
                      <a:cxn ang="5400000">
                        <a:pos x="wd2" y="hd2"/>
                      </a:cxn>
                      <a:cxn ang="10800000">
                        <a:pos x="wd2" y="hd2"/>
                      </a:cxn>
                      <a:cxn ang="16200000">
                        <a:pos x="wd2" y="hd2"/>
                      </a:cxn>
                    </a:cxnLst>
                    <a:rect l="0" t="0" r="r" b="b"/>
                    <a:pathLst>
                      <a:path w="21600" h="21600" extrusionOk="0">
                        <a:moveTo>
                          <a:pt x="19292" y="21600"/>
                        </a:moveTo>
                        <a:cubicBezTo>
                          <a:pt x="2308" y="21600"/>
                          <a:pt x="2308" y="21600"/>
                          <a:pt x="2308" y="21600"/>
                        </a:cubicBezTo>
                        <a:cubicBezTo>
                          <a:pt x="1072" y="21600"/>
                          <a:pt x="0" y="20528"/>
                          <a:pt x="0" y="19292"/>
                        </a:cubicBezTo>
                        <a:cubicBezTo>
                          <a:pt x="0" y="2308"/>
                          <a:pt x="0" y="2308"/>
                          <a:pt x="0" y="2308"/>
                        </a:cubicBezTo>
                        <a:cubicBezTo>
                          <a:pt x="0" y="1072"/>
                          <a:pt x="1072" y="0"/>
                          <a:pt x="2308" y="0"/>
                        </a:cubicBezTo>
                        <a:cubicBezTo>
                          <a:pt x="19292" y="0"/>
                          <a:pt x="19292" y="0"/>
                          <a:pt x="19292" y="0"/>
                        </a:cubicBezTo>
                        <a:cubicBezTo>
                          <a:pt x="20528" y="0"/>
                          <a:pt x="21600" y="1072"/>
                          <a:pt x="21600" y="2308"/>
                        </a:cubicBezTo>
                        <a:cubicBezTo>
                          <a:pt x="21600" y="19292"/>
                          <a:pt x="21600" y="19292"/>
                          <a:pt x="21600" y="19292"/>
                        </a:cubicBezTo>
                        <a:cubicBezTo>
                          <a:pt x="21600" y="20528"/>
                          <a:pt x="20528" y="21600"/>
                          <a:pt x="19292" y="21600"/>
                        </a:cubicBezTo>
                        <a:close/>
                        <a:moveTo>
                          <a:pt x="2308" y="660"/>
                        </a:moveTo>
                        <a:cubicBezTo>
                          <a:pt x="1402" y="660"/>
                          <a:pt x="660" y="1402"/>
                          <a:pt x="660" y="2308"/>
                        </a:cubicBezTo>
                        <a:cubicBezTo>
                          <a:pt x="660" y="19292"/>
                          <a:pt x="660" y="19292"/>
                          <a:pt x="660" y="19292"/>
                        </a:cubicBezTo>
                        <a:cubicBezTo>
                          <a:pt x="660" y="20198"/>
                          <a:pt x="1402" y="20940"/>
                          <a:pt x="2308" y="20940"/>
                        </a:cubicBezTo>
                        <a:cubicBezTo>
                          <a:pt x="19292" y="20940"/>
                          <a:pt x="19292" y="20940"/>
                          <a:pt x="19292" y="20940"/>
                        </a:cubicBezTo>
                        <a:cubicBezTo>
                          <a:pt x="20198" y="20940"/>
                          <a:pt x="20940" y="20198"/>
                          <a:pt x="20940" y="19292"/>
                        </a:cubicBezTo>
                        <a:cubicBezTo>
                          <a:pt x="20940" y="2308"/>
                          <a:pt x="20940" y="2308"/>
                          <a:pt x="20940" y="2308"/>
                        </a:cubicBezTo>
                        <a:cubicBezTo>
                          <a:pt x="20940" y="1402"/>
                          <a:pt x="20198" y="660"/>
                          <a:pt x="19292" y="660"/>
                        </a:cubicBezTo>
                        <a:lnTo>
                          <a:pt x="2308" y="66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grpSp>
          </p:grpSp>
        </p:grpSp>
        <p:grpSp>
          <p:nvGrpSpPr>
            <p:cNvPr id="248" name="Group 247"/>
            <p:cNvGrpSpPr/>
            <p:nvPr/>
          </p:nvGrpSpPr>
          <p:grpSpPr>
            <a:xfrm>
              <a:off x="387709" y="4729170"/>
              <a:ext cx="11102793" cy="908996"/>
              <a:chOff x="306299" y="3405385"/>
              <a:chExt cx="8322250" cy="681747"/>
            </a:xfrm>
            <a:solidFill>
              <a:schemeClr val="bg1"/>
            </a:solidFill>
          </p:grpSpPr>
          <p:sp>
            <p:nvSpPr>
              <p:cNvPr id="249" name="TextBox 248"/>
              <p:cNvSpPr txBox="1"/>
              <p:nvPr/>
            </p:nvSpPr>
            <p:spPr>
              <a:xfrm>
                <a:off x="306299" y="3527097"/>
                <a:ext cx="1045898" cy="407900"/>
              </a:xfrm>
              <a:prstGeom prst="rect">
                <a:avLst/>
              </a:prstGeom>
              <a:noFill/>
            </p:spPr>
            <p:txBody>
              <a:bodyPr wrap="square" rtlCol="0">
                <a:spAutoFit/>
              </a:bodyPr>
              <a:lstStyle/>
              <a:p>
                <a:pPr algn="r" defTabSz="609585" fontAlgn="base">
                  <a:spcBef>
                    <a:spcPct val="0"/>
                  </a:spcBef>
                  <a:spcAft>
                    <a:spcPct val="0"/>
                  </a:spcAft>
                  <a:defRPr/>
                </a:pPr>
                <a:r>
                  <a:rPr lang="en-US" sz="1467" b="1" kern="0" dirty="0">
                    <a:solidFill>
                      <a:schemeClr val="accent1"/>
                    </a:solidFill>
                    <a:latin typeface="Amazon Ember" panose="02000000000000000000" pitchFamily="2" charset="0"/>
                    <a:ea typeface="Amazon Ember" panose="02000000000000000000" pitchFamily="2" charset="0"/>
                    <a:cs typeface="Arial"/>
                  </a:rPr>
                  <a:t>Foundation</a:t>
                </a:r>
              </a:p>
              <a:p>
                <a:pPr algn="r" defTabSz="609585" fontAlgn="base">
                  <a:spcBef>
                    <a:spcPct val="0"/>
                  </a:spcBef>
                  <a:spcAft>
                    <a:spcPct val="0"/>
                  </a:spcAft>
                  <a:defRPr/>
                </a:pPr>
                <a:r>
                  <a:rPr lang="en-US" sz="1467" b="1" kern="0" dirty="0">
                    <a:solidFill>
                      <a:schemeClr val="accent1"/>
                    </a:solidFill>
                    <a:latin typeface="Amazon Ember" panose="02000000000000000000" pitchFamily="2" charset="0"/>
                    <a:ea typeface="Amazon Ember" panose="02000000000000000000" pitchFamily="2" charset="0"/>
                    <a:cs typeface="Arial"/>
                  </a:rPr>
                  <a:t>Services</a:t>
                </a:r>
              </a:p>
            </p:txBody>
          </p:sp>
          <p:grpSp>
            <p:nvGrpSpPr>
              <p:cNvPr id="250" name="Group 249"/>
              <p:cNvGrpSpPr/>
              <p:nvPr/>
            </p:nvGrpSpPr>
            <p:grpSpPr>
              <a:xfrm>
                <a:off x="1404491" y="3405385"/>
                <a:ext cx="7224058" cy="681747"/>
                <a:chOff x="1404491" y="3397914"/>
                <a:chExt cx="7224058" cy="681747"/>
              </a:xfrm>
              <a:grpFill/>
            </p:grpSpPr>
            <p:sp>
              <p:nvSpPr>
                <p:cNvPr id="251" name="Rectangle 250"/>
                <p:cNvSpPr/>
                <p:nvPr/>
              </p:nvSpPr>
              <p:spPr>
                <a:xfrm>
                  <a:off x="1404491" y="3397914"/>
                  <a:ext cx="7224058" cy="681747"/>
                </a:xfrm>
                <a:prstGeom prst="rect">
                  <a:avLst/>
                </a:prstGeom>
                <a:grpFill/>
                <a:ln>
                  <a:solidFill>
                    <a:srgbClr val="B1B3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kern="0" dirty="0">
                    <a:solidFill>
                      <a:srgbClr val="FFFFFF"/>
                    </a:solidFill>
                    <a:latin typeface="Amazon Ember" panose="02000000000000000000" pitchFamily="2" charset="0"/>
                    <a:ea typeface="Amazon Ember" panose="02000000000000000000" pitchFamily="2" charset="0"/>
                  </a:endParaRPr>
                </a:p>
              </p:txBody>
            </p:sp>
            <p:grpSp>
              <p:nvGrpSpPr>
                <p:cNvPr id="252" name="Group 251"/>
                <p:cNvGrpSpPr/>
                <p:nvPr/>
              </p:nvGrpSpPr>
              <p:grpSpPr>
                <a:xfrm>
                  <a:off x="1637558" y="3455635"/>
                  <a:ext cx="2411436" cy="515574"/>
                  <a:chOff x="1655700" y="3284438"/>
                  <a:chExt cx="2411436" cy="515574"/>
                </a:xfrm>
                <a:grpFill/>
              </p:grpSpPr>
              <p:sp>
                <p:nvSpPr>
                  <p:cNvPr id="301" name="TextBox 300"/>
                  <p:cNvSpPr txBox="1"/>
                  <p:nvPr/>
                </p:nvSpPr>
                <p:spPr>
                  <a:xfrm>
                    <a:off x="2488987" y="3284438"/>
                    <a:ext cx="1578149" cy="515574"/>
                  </a:xfrm>
                  <a:prstGeom prst="rect">
                    <a:avLst/>
                  </a:prstGeom>
                  <a:grpFill/>
                </p:spPr>
                <p:txBody>
                  <a:bodyPr wrap="square" rtlCol="0">
                    <a:spAutoFit/>
                  </a:bodyPr>
                  <a:lstStyle/>
                  <a:p>
                    <a:pPr defTabSz="609585" fontAlgn="base">
                      <a:spcBef>
                        <a:spcPct val="0"/>
                      </a:spcBef>
                      <a:spcAft>
                        <a:spcPct val="0"/>
                      </a:spcAft>
                      <a:defRPr/>
                    </a:pPr>
                    <a:r>
                      <a:rPr lang="en-US" sz="1467" kern="0" dirty="0">
                        <a:solidFill>
                          <a:srgbClr val="636466"/>
                        </a:solidFill>
                        <a:latin typeface="Amazon Ember" panose="02000000000000000000" pitchFamily="2" charset="0"/>
                        <a:ea typeface="Amazon Ember" panose="02000000000000000000" pitchFamily="2" charset="0"/>
                        <a:cs typeface="Arial"/>
                      </a:rPr>
                      <a:t>Compute</a:t>
                    </a:r>
                  </a:p>
                  <a:p>
                    <a:pPr defTabSz="609585" fontAlgn="base">
                      <a:spcBef>
                        <a:spcPct val="0"/>
                      </a:spcBef>
                      <a:spcAft>
                        <a:spcPct val="0"/>
                      </a:spcAft>
                      <a:defRPr/>
                    </a:pPr>
                    <a:r>
                      <a:rPr lang="en-US" sz="1200" kern="0" dirty="0">
                        <a:solidFill>
                          <a:srgbClr val="636466"/>
                        </a:solidFill>
                        <a:latin typeface="Amazon Ember" panose="02000000000000000000" pitchFamily="2" charset="0"/>
                        <a:ea typeface="Amazon Ember" panose="02000000000000000000" pitchFamily="2" charset="0"/>
                        <a:cs typeface="Arial"/>
                      </a:rPr>
                      <a:t>(Virtual, auto scaling and load balancing)</a:t>
                    </a:r>
                  </a:p>
                </p:txBody>
              </p:sp>
              <p:grpSp>
                <p:nvGrpSpPr>
                  <p:cNvPr id="302" name="Group 876"/>
                  <p:cNvGrpSpPr/>
                  <p:nvPr/>
                </p:nvGrpSpPr>
                <p:grpSpPr>
                  <a:xfrm>
                    <a:off x="1655700" y="3422868"/>
                    <a:ext cx="261748" cy="261748"/>
                    <a:chOff x="0" y="0"/>
                    <a:chExt cx="723900" cy="723900"/>
                  </a:xfrm>
                  <a:grpFill/>
                </p:grpSpPr>
                <p:sp>
                  <p:nvSpPr>
                    <p:cNvPr id="303" name="Shape 872"/>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20048" y="21600"/>
                            <a:pt x="20048" y="21600"/>
                            <a:pt x="20048" y="21600"/>
                          </a:cubicBezTo>
                          <a:cubicBezTo>
                            <a:pt x="20904" y="21600"/>
                            <a:pt x="21600" y="20904"/>
                            <a:pt x="21600" y="20048"/>
                          </a:cubicBezTo>
                          <a:cubicBezTo>
                            <a:pt x="21600" y="9877"/>
                            <a:pt x="21600" y="9877"/>
                            <a:pt x="21600" y="9877"/>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04" name="Shape 873"/>
                    <p:cNvSpPr/>
                    <p:nvPr/>
                  </p:nvSpPr>
                  <p:spPr>
                    <a:xfrm>
                      <a:off x="51246" y="34164"/>
                      <a:ext cx="321144" cy="321143"/>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05" name="Shape 874"/>
                    <p:cNvSpPr/>
                    <p:nvPr/>
                  </p:nvSpPr>
                  <p:spPr>
                    <a:xfrm>
                      <a:off x="351510" y="105908"/>
                      <a:ext cx="321144" cy="321144"/>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06" name="Shape 875"/>
                    <p:cNvSpPr/>
                    <p:nvPr/>
                  </p:nvSpPr>
                  <p:spPr>
                    <a:xfrm>
                      <a:off x="192837" y="367833"/>
                      <a:ext cx="321144" cy="320765"/>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grpSp>
            </p:grpSp>
            <p:grpSp>
              <p:nvGrpSpPr>
                <p:cNvPr id="292" name="Group 885"/>
                <p:cNvGrpSpPr/>
                <p:nvPr/>
              </p:nvGrpSpPr>
              <p:grpSpPr>
                <a:xfrm>
                  <a:off x="3718197" y="3640458"/>
                  <a:ext cx="160042" cy="174453"/>
                  <a:chOff x="141970" y="128305"/>
                  <a:chExt cx="442617" cy="482474"/>
                </a:xfrm>
                <a:grpFill/>
              </p:grpSpPr>
              <p:sp>
                <p:nvSpPr>
                  <p:cNvPr id="294" name="Shape 878"/>
                  <p:cNvSpPr/>
                  <p:nvPr/>
                </p:nvSpPr>
                <p:spPr>
                  <a:xfrm>
                    <a:off x="392128" y="250157"/>
                    <a:ext cx="192459" cy="355308"/>
                  </a:xfrm>
                  <a:custGeom>
                    <a:avLst/>
                    <a:gdLst/>
                    <a:ahLst/>
                    <a:cxnLst>
                      <a:cxn ang="0">
                        <a:pos x="wd2" y="hd2"/>
                      </a:cxn>
                      <a:cxn ang="5400000">
                        <a:pos x="wd2" y="hd2"/>
                      </a:cxn>
                      <a:cxn ang="10800000">
                        <a:pos x="wd2" y="hd2"/>
                      </a:cxn>
                      <a:cxn ang="16200000">
                        <a:pos x="wd2" y="hd2"/>
                      </a:cxn>
                    </a:cxnLst>
                    <a:rect l="0" t="0" r="r" b="b"/>
                    <a:pathLst>
                      <a:path w="21600" h="21600" extrusionOk="0">
                        <a:moveTo>
                          <a:pt x="20796" y="55"/>
                        </a:moveTo>
                        <a:cubicBezTo>
                          <a:pt x="20495" y="0"/>
                          <a:pt x="20294" y="0"/>
                          <a:pt x="19993" y="0"/>
                        </a:cubicBezTo>
                        <a:cubicBezTo>
                          <a:pt x="19691" y="0"/>
                          <a:pt x="19390" y="55"/>
                          <a:pt x="19088" y="109"/>
                        </a:cubicBezTo>
                        <a:cubicBezTo>
                          <a:pt x="703" y="6982"/>
                          <a:pt x="703" y="6982"/>
                          <a:pt x="703" y="6982"/>
                        </a:cubicBezTo>
                        <a:cubicBezTo>
                          <a:pt x="301" y="7145"/>
                          <a:pt x="0" y="7418"/>
                          <a:pt x="0" y="7691"/>
                        </a:cubicBezTo>
                        <a:cubicBezTo>
                          <a:pt x="0" y="20727"/>
                          <a:pt x="0" y="20727"/>
                          <a:pt x="0" y="20727"/>
                        </a:cubicBezTo>
                        <a:cubicBezTo>
                          <a:pt x="0" y="21055"/>
                          <a:pt x="301" y="21327"/>
                          <a:pt x="904" y="21491"/>
                        </a:cubicBezTo>
                        <a:cubicBezTo>
                          <a:pt x="1105" y="21545"/>
                          <a:pt x="1407" y="21600"/>
                          <a:pt x="1607" y="21600"/>
                        </a:cubicBezTo>
                        <a:cubicBezTo>
                          <a:pt x="1909" y="21600"/>
                          <a:pt x="2210" y="21545"/>
                          <a:pt x="2512" y="21436"/>
                        </a:cubicBezTo>
                        <a:cubicBezTo>
                          <a:pt x="20897" y="14618"/>
                          <a:pt x="20897" y="14618"/>
                          <a:pt x="20897" y="14618"/>
                        </a:cubicBezTo>
                        <a:cubicBezTo>
                          <a:pt x="21399" y="14455"/>
                          <a:pt x="21600" y="14182"/>
                          <a:pt x="21600" y="13909"/>
                        </a:cubicBezTo>
                        <a:cubicBezTo>
                          <a:pt x="21600" y="873"/>
                          <a:pt x="21600" y="873"/>
                          <a:pt x="21600" y="873"/>
                        </a:cubicBezTo>
                        <a:cubicBezTo>
                          <a:pt x="21600" y="545"/>
                          <a:pt x="21299" y="218"/>
                          <a:pt x="20796" y="55"/>
                        </a:cubicBezTo>
                        <a:close/>
                        <a:moveTo>
                          <a:pt x="19993" y="13909"/>
                        </a:moveTo>
                        <a:cubicBezTo>
                          <a:pt x="1607" y="20727"/>
                          <a:pt x="1607" y="20727"/>
                          <a:pt x="1607" y="20727"/>
                        </a:cubicBezTo>
                        <a:cubicBezTo>
                          <a:pt x="1607" y="7691"/>
                          <a:pt x="1607" y="7691"/>
                          <a:pt x="1607" y="7691"/>
                        </a:cubicBezTo>
                        <a:cubicBezTo>
                          <a:pt x="19993" y="873"/>
                          <a:pt x="19993" y="873"/>
                          <a:pt x="19993" y="873"/>
                        </a:cubicBezTo>
                        <a:lnTo>
                          <a:pt x="19993" y="1390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296" name="Shape 880"/>
                  <p:cNvSpPr/>
                  <p:nvPr/>
                </p:nvSpPr>
                <p:spPr>
                  <a:xfrm>
                    <a:off x="151840" y="128305"/>
                    <a:ext cx="406934" cy="221688"/>
                  </a:xfrm>
                  <a:custGeom>
                    <a:avLst/>
                    <a:gdLst/>
                    <a:ahLst/>
                    <a:cxnLst>
                      <a:cxn ang="0">
                        <a:pos x="wd2" y="hd2"/>
                      </a:cxn>
                      <a:cxn ang="5400000">
                        <a:pos x="wd2" y="hd2"/>
                      </a:cxn>
                      <a:cxn ang="10800000">
                        <a:pos x="wd2" y="hd2"/>
                      </a:cxn>
                      <a:cxn ang="16200000">
                        <a:pos x="wd2" y="hd2"/>
                      </a:cxn>
                    </a:cxnLst>
                    <a:rect l="0" t="0" r="r" b="b"/>
                    <a:pathLst>
                      <a:path w="21600" h="21600" extrusionOk="0">
                        <a:moveTo>
                          <a:pt x="21600" y="9007"/>
                        </a:moveTo>
                        <a:cubicBezTo>
                          <a:pt x="21552" y="8483"/>
                          <a:pt x="21362" y="8045"/>
                          <a:pt x="21124" y="7870"/>
                        </a:cubicBezTo>
                        <a:cubicBezTo>
                          <a:pt x="10229" y="87"/>
                          <a:pt x="10229" y="87"/>
                          <a:pt x="10229" y="87"/>
                        </a:cubicBezTo>
                        <a:cubicBezTo>
                          <a:pt x="10134" y="0"/>
                          <a:pt x="10039" y="0"/>
                          <a:pt x="9944" y="0"/>
                        </a:cubicBezTo>
                        <a:cubicBezTo>
                          <a:pt x="9801" y="0"/>
                          <a:pt x="9658" y="87"/>
                          <a:pt x="9563" y="175"/>
                        </a:cubicBezTo>
                        <a:cubicBezTo>
                          <a:pt x="381" y="10931"/>
                          <a:pt x="381" y="10931"/>
                          <a:pt x="381" y="10931"/>
                        </a:cubicBezTo>
                        <a:cubicBezTo>
                          <a:pt x="143" y="11281"/>
                          <a:pt x="0" y="11718"/>
                          <a:pt x="0" y="12243"/>
                        </a:cubicBezTo>
                        <a:cubicBezTo>
                          <a:pt x="48" y="12768"/>
                          <a:pt x="238" y="13292"/>
                          <a:pt x="476" y="13467"/>
                        </a:cubicBezTo>
                        <a:cubicBezTo>
                          <a:pt x="11847" y="21513"/>
                          <a:pt x="11847" y="21513"/>
                          <a:pt x="11847" y="21513"/>
                        </a:cubicBezTo>
                        <a:cubicBezTo>
                          <a:pt x="11942" y="21513"/>
                          <a:pt x="12037" y="21600"/>
                          <a:pt x="12132" y="21600"/>
                        </a:cubicBezTo>
                        <a:cubicBezTo>
                          <a:pt x="12275" y="21600"/>
                          <a:pt x="12418" y="21513"/>
                          <a:pt x="12560" y="21338"/>
                        </a:cubicBezTo>
                        <a:cubicBezTo>
                          <a:pt x="21267" y="10319"/>
                          <a:pt x="21267" y="10319"/>
                          <a:pt x="21267" y="10319"/>
                        </a:cubicBezTo>
                        <a:cubicBezTo>
                          <a:pt x="21505" y="10057"/>
                          <a:pt x="21600" y="9532"/>
                          <a:pt x="21600" y="9007"/>
                        </a:cubicBezTo>
                        <a:close/>
                        <a:moveTo>
                          <a:pt x="12132" y="20201"/>
                        </a:moveTo>
                        <a:cubicBezTo>
                          <a:pt x="761" y="12155"/>
                          <a:pt x="761" y="12155"/>
                          <a:pt x="761" y="12155"/>
                        </a:cubicBezTo>
                        <a:cubicBezTo>
                          <a:pt x="9944" y="1399"/>
                          <a:pt x="9944" y="1399"/>
                          <a:pt x="9944" y="1399"/>
                        </a:cubicBezTo>
                        <a:cubicBezTo>
                          <a:pt x="20839" y="9182"/>
                          <a:pt x="20839" y="9182"/>
                          <a:pt x="20839" y="9182"/>
                        </a:cubicBezTo>
                        <a:lnTo>
                          <a:pt x="12132" y="2020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297" name="Shape 881"/>
                  <p:cNvSpPr/>
                  <p:nvPr/>
                </p:nvSpPr>
                <p:spPr>
                  <a:xfrm>
                    <a:off x="162469" y="140832"/>
                    <a:ext cx="385676" cy="196634"/>
                  </a:xfrm>
                  <a:custGeom>
                    <a:avLst/>
                    <a:gdLst/>
                    <a:ahLst/>
                    <a:cxnLst>
                      <a:cxn ang="0">
                        <a:pos x="wd2" y="hd2"/>
                      </a:cxn>
                      <a:cxn ang="5400000">
                        <a:pos x="wd2" y="hd2"/>
                      </a:cxn>
                      <a:cxn ang="10800000">
                        <a:pos x="wd2" y="hd2"/>
                      </a:cxn>
                      <a:cxn ang="16200000">
                        <a:pos x="wd2" y="hd2"/>
                      </a:cxn>
                    </a:cxnLst>
                    <a:rect l="0" t="0" r="r" b="b"/>
                    <a:pathLst>
                      <a:path w="21600" h="21600" extrusionOk="0">
                        <a:moveTo>
                          <a:pt x="0" y="12343"/>
                        </a:moveTo>
                        <a:lnTo>
                          <a:pt x="12203" y="21600"/>
                        </a:lnTo>
                        <a:lnTo>
                          <a:pt x="21600" y="8882"/>
                        </a:lnTo>
                        <a:lnTo>
                          <a:pt x="9886" y="0"/>
                        </a:lnTo>
                        <a:lnTo>
                          <a:pt x="0" y="1234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298" name="Shape 882"/>
                  <p:cNvSpPr/>
                  <p:nvPr/>
                </p:nvSpPr>
                <p:spPr>
                  <a:xfrm>
                    <a:off x="141970" y="282423"/>
                    <a:ext cx="231938" cy="328356"/>
                  </a:xfrm>
                  <a:custGeom>
                    <a:avLst/>
                    <a:gdLst/>
                    <a:ahLst/>
                    <a:cxnLst>
                      <a:cxn ang="0">
                        <a:pos x="wd2" y="hd2"/>
                      </a:cxn>
                      <a:cxn ang="5400000">
                        <a:pos x="wd2" y="hd2"/>
                      </a:cxn>
                      <a:cxn ang="10800000">
                        <a:pos x="wd2" y="hd2"/>
                      </a:cxn>
                      <a:cxn ang="16200000">
                        <a:pos x="wd2" y="hd2"/>
                      </a:cxn>
                    </a:cxnLst>
                    <a:rect l="0" t="0" r="r" b="b"/>
                    <a:pathLst>
                      <a:path w="21600" h="21600" extrusionOk="0">
                        <a:moveTo>
                          <a:pt x="20766" y="5370"/>
                        </a:moveTo>
                        <a:cubicBezTo>
                          <a:pt x="1751" y="118"/>
                          <a:pt x="1751" y="118"/>
                          <a:pt x="1751" y="118"/>
                        </a:cubicBezTo>
                        <a:cubicBezTo>
                          <a:pt x="1668" y="59"/>
                          <a:pt x="1501" y="0"/>
                          <a:pt x="1334" y="0"/>
                        </a:cubicBezTo>
                        <a:cubicBezTo>
                          <a:pt x="1001" y="0"/>
                          <a:pt x="751" y="59"/>
                          <a:pt x="584" y="177"/>
                        </a:cubicBezTo>
                        <a:cubicBezTo>
                          <a:pt x="167" y="354"/>
                          <a:pt x="0" y="649"/>
                          <a:pt x="0" y="944"/>
                        </a:cubicBezTo>
                        <a:cubicBezTo>
                          <a:pt x="0" y="15462"/>
                          <a:pt x="0" y="15462"/>
                          <a:pt x="0" y="15462"/>
                        </a:cubicBezTo>
                        <a:cubicBezTo>
                          <a:pt x="0" y="15875"/>
                          <a:pt x="334" y="16230"/>
                          <a:pt x="834" y="16348"/>
                        </a:cubicBezTo>
                        <a:cubicBezTo>
                          <a:pt x="19765" y="21541"/>
                          <a:pt x="19765" y="21541"/>
                          <a:pt x="19765" y="21541"/>
                        </a:cubicBezTo>
                        <a:cubicBezTo>
                          <a:pt x="19932" y="21600"/>
                          <a:pt x="20099" y="21600"/>
                          <a:pt x="20266" y="21600"/>
                        </a:cubicBezTo>
                        <a:cubicBezTo>
                          <a:pt x="20516" y="21600"/>
                          <a:pt x="20766" y="21541"/>
                          <a:pt x="21016" y="21423"/>
                        </a:cubicBezTo>
                        <a:cubicBezTo>
                          <a:pt x="21350" y="21246"/>
                          <a:pt x="21600" y="21010"/>
                          <a:pt x="21600" y="20656"/>
                        </a:cubicBezTo>
                        <a:cubicBezTo>
                          <a:pt x="21600" y="6256"/>
                          <a:pt x="21600" y="6256"/>
                          <a:pt x="21600" y="6256"/>
                        </a:cubicBezTo>
                        <a:cubicBezTo>
                          <a:pt x="21600" y="5843"/>
                          <a:pt x="21266" y="5489"/>
                          <a:pt x="20766" y="5370"/>
                        </a:cubicBezTo>
                        <a:close/>
                        <a:moveTo>
                          <a:pt x="20266" y="20656"/>
                        </a:moveTo>
                        <a:cubicBezTo>
                          <a:pt x="1334" y="15462"/>
                          <a:pt x="1334" y="15462"/>
                          <a:pt x="1334" y="15462"/>
                        </a:cubicBezTo>
                        <a:cubicBezTo>
                          <a:pt x="1334" y="944"/>
                          <a:pt x="1334" y="944"/>
                          <a:pt x="1334" y="944"/>
                        </a:cubicBezTo>
                        <a:cubicBezTo>
                          <a:pt x="20266" y="6256"/>
                          <a:pt x="20266" y="6256"/>
                          <a:pt x="20266" y="6256"/>
                        </a:cubicBezTo>
                        <a:lnTo>
                          <a:pt x="20266" y="20656"/>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300" name="Shape 884"/>
                  <p:cNvSpPr/>
                  <p:nvPr/>
                </p:nvSpPr>
                <p:spPr>
                  <a:xfrm>
                    <a:off x="157155" y="133619"/>
                    <a:ext cx="181830" cy="193978"/>
                  </a:xfrm>
                  <a:custGeom>
                    <a:avLst/>
                    <a:gdLst/>
                    <a:ahLst/>
                    <a:cxnLst>
                      <a:cxn ang="0">
                        <a:pos x="wd2" y="hd2"/>
                      </a:cxn>
                      <a:cxn ang="5400000">
                        <a:pos x="wd2" y="hd2"/>
                      </a:cxn>
                      <a:cxn ang="10800000">
                        <a:pos x="wd2" y="hd2"/>
                      </a:cxn>
                      <a:cxn ang="16200000">
                        <a:pos x="wd2" y="hd2"/>
                      </a:cxn>
                    </a:cxnLst>
                    <a:rect l="0" t="0" r="r" b="b"/>
                    <a:pathLst>
                      <a:path w="21600" h="21600" extrusionOk="0">
                        <a:moveTo>
                          <a:pt x="21600" y="211"/>
                        </a:moveTo>
                        <a:lnTo>
                          <a:pt x="21600" y="21600"/>
                        </a:lnTo>
                        <a:lnTo>
                          <a:pt x="722" y="14076"/>
                        </a:lnTo>
                        <a:lnTo>
                          <a:pt x="0" y="13104"/>
                        </a:lnTo>
                        <a:lnTo>
                          <a:pt x="21284" y="0"/>
                        </a:lnTo>
                        <a:lnTo>
                          <a:pt x="21600" y="21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grpSp>
            <p:grpSp>
              <p:nvGrpSpPr>
                <p:cNvPr id="285" name="Group 891"/>
                <p:cNvGrpSpPr/>
                <p:nvPr/>
              </p:nvGrpSpPr>
              <p:grpSpPr>
                <a:xfrm>
                  <a:off x="5362656" y="3594065"/>
                  <a:ext cx="261748" cy="261748"/>
                  <a:chOff x="0" y="0"/>
                  <a:chExt cx="723900" cy="723900"/>
                </a:xfrm>
                <a:grpFill/>
              </p:grpSpPr>
              <p:sp>
                <p:nvSpPr>
                  <p:cNvPr id="286" name="Shape 886"/>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256" y="15685"/>
                        </a:moveTo>
                        <a:cubicBezTo>
                          <a:pt x="4336" y="15765"/>
                          <a:pt x="4336" y="15765"/>
                          <a:pt x="4336" y="15765"/>
                        </a:cubicBezTo>
                        <a:cubicBezTo>
                          <a:pt x="4336" y="15765"/>
                          <a:pt x="4336" y="15765"/>
                          <a:pt x="4336" y="15765"/>
                        </a:cubicBezTo>
                        <a:lnTo>
                          <a:pt x="4256" y="1568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287" name="Shape 887"/>
                  <p:cNvSpPr/>
                  <p:nvPr/>
                </p:nvSpPr>
                <p:spPr>
                  <a:xfrm>
                    <a:off x="44033" y="149942"/>
                    <a:ext cx="634695" cy="423257"/>
                  </a:xfrm>
                  <a:custGeom>
                    <a:avLst/>
                    <a:gdLst/>
                    <a:ahLst/>
                    <a:cxnLst>
                      <a:cxn ang="0">
                        <a:pos x="wd2" y="hd2"/>
                      </a:cxn>
                      <a:cxn ang="5400000">
                        <a:pos x="wd2" y="hd2"/>
                      </a:cxn>
                      <a:cxn ang="10800000">
                        <a:pos x="wd2" y="hd2"/>
                      </a:cxn>
                      <a:cxn ang="16200000">
                        <a:pos x="wd2" y="hd2"/>
                      </a:cxn>
                    </a:cxnLst>
                    <a:rect l="0" t="0" r="r" b="b"/>
                    <a:pathLst>
                      <a:path w="21600" h="21600" extrusionOk="0">
                        <a:moveTo>
                          <a:pt x="17481" y="9747"/>
                        </a:moveTo>
                        <a:cubicBezTo>
                          <a:pt x="17512" y="9336"/>
                          <a:pt x="17542" y="8924"/>
                          <a:pt x="17542" y="8512"/>
                        </a:cubicBezTo>
                        <a:cubicBezTo>
                          <a:pt x="17542" y="3844"/>
                          <a:pt x="14980" y="0"/>
                          <a:pt x="11868" y="0"/>
                        </a:cubicBezTo>
                        <a:cubicBezTo>
                          <a:pt x="10617" y="0"/>
                          <a:pt x="9427" y="595"/>
                          <a:pt x="8420" y="1739"/>
                        </a:cubicBezTo>
                        <a:cubicBezTo>
                          <a:pt x="7505" y="2792"/>
                          <a:pt x="6834" y="4210"/>
                          <a:pt x="6468" y="5858"/>
                        </a:cubicBezTo>
                        <a:cubicBezTo>
                          <a:pt x="6163" y="5675"/>
                          <a:pt x="5827" y="5629"/>
                          <a:pt x="5522" y="5629"/>
                        </a:cubicBezTo>
                        <a:cubicBezTo>
                          <a:pt x="3905" y="5629"/>
                          <a:pt x="2593" y="7551"/>
                          <a:pt x="2593" y="9931"/>
                        </a:cubicBezTo>
                        <a:cubicBezTo>
                          <a:pt x="2593" y="9976"/>
                          <a:pt x="2593" y="10022"/>
                          <a:pt x="2593" y="10068"/>
                        </a:cubicBezTo>
                        <a:cubicBezTo>
                          <a:pt x="1007" y="11075"/>
                          <a:pt x="0" y="13408"/>
                          <a:pt x="0" y="16017"/>
                        </a:cubicBezTo>
                        <a:cubicBezTo>
                          <a:pt x="0" y="18259"/>
                          <a:pt x="763" y="20319"/>
                          <a:pt x="2044" y="21554"/>
                        </a:cubicBezTo>
                        <a:cubicBezTo>
                          <a:pt x="2075" y="21600"/>
                          <a:pt x="2075" y="21600"/>
                          <a:pt x="2075" y="21600"/>
                        </a:cubicBezTo>
                        <a:cubicBezTo>
                          <a:pt x="19373" y="21600"/>
                          <a:pt x="19373" y="21600"/>
                          <a:pt x="19373" y="21600"/>
                        </a:cubicBezTo>
                        <a:cubicBezTo>
                          <a:pt x="19586" y="21371"/>
                          <a:pt x="19586" y="21371"/>
                          <a:pt x="19586" y="21371"/>
                        </a:cubicBezTo>
                        <a:cubicBezTo>
                          <a:pt x="20868" y="20227"/>
                          <a:pt x="21600" y="18214"/>
                          <a:pt x="21600" y="16017"/>
                        </a:cubicBezTo>
                        <a:cubicBezTo>
                          <a:pt x="21600" y="12585"/>
                          <a:pt x="19769" y="9793"/>
                          <a:pt x="17481" y="9747"/>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288" name="Shape 888"/>
                  <p:cNvSpPr/>
                  <p:nvPr/>
                </p:nvSpPr>
                <p:spPr>
                  <a:xfrm>
                    <a:off x="302162" y="215234"/>
                    <a:ext cx="184108" cy="94142"/>
                  </a:xfrm>
                  <a:custGeom>
                    <a:avLst/>
                    <a:gdLst/>
                    <a:ahLst/>
                    <a:cxnLst>
                      <a:cxn ang="0">
                        <a:pos x="wd2" y="hd2"/>
                      </a:cxn>
                      <a:cxn ang="5400000">
                        <a:pos x="wd2" y="hd2"/>
                      </a:cxn>
                      <a:cxn ang="10800000">
                        <a:pos x="wd2" y="hd2"/>
                      </a:cxn>
                      <a:cxn ang="16200000">
                        <a:pos x="wd2" y="hd2"/>
                      </a:cxn>
                    </a:cxnLst>
                    <a:rect l="0" t="0" r="r" b="b"/>
                    <a:pathLst>
                      <a:path w="21600" h="21600" extrusionOk="0">
                        <a:moveTo>
                          <a:pt x="3899" y="21600"/>
                        </a:moveTo>
                        <a:cubicBezTo>
                          <a:pt x="3899" y="21394"/>
                          <a:pt x="3899" y="21394"/>
                          <a:pt x="3899" y="21189"/>
                        </a:cubicBezTo>
                        <a:cubicBezTo>
                          <a:pt x="3899" y="13783"/>
                          <a:pt x="6954" y="7611"/>
                          <a:pt x="10747" y="7611"/>
                        </a:cubicBezTo>
                        <a:cubicBezTo>
                          <a:pt x="14646" y="7611"/>
                          <a:pt x="17701" y="13783"/>
                          <a:pt x="17701" y="21189"/>
                        </a:cubicBezTo>
                        <a:cubicBezTo>
                          <a:pt x="17701" y="21394"/>
                          <a:pt x="17701" y="21394"/>
                          <a:pt x="17701" y="21600"/>
                        </a:cubicBezTo>
                        <a:cubicBezTo>
                          <a:pt x="21284" y="21600"/>
                          <a:pt x="21284" y="21600"/>
                          <a:pt x="21284" y="21600"/>
                        </a:cubicBezTo>
                        <a:cubicBezTo>
                          <a:pt x="21389" y="21600"/>
                          <a:pt x="21495" y="21600"/>
                          <a:pt x="21600" y="21600"/>
                        </a:cubicBezTo>
                        <a:cubicBezTo>
                          <a:pt x="21600" y="21394"/>
                          <a:pt x="21600" y="21394"/>
                          <a:pt x="21600" y="21189"/>
                        </a:cubicBezTo>
                        <a:cubicBezTo>
                          <a:pt x="21600" y="9463"/>
                          <a:pt x="16753" y="0"/>
                          <a:pt x="10747" y="0"/>
                        </a:cubicBezTo>
                        <a:cubicBezTo>
                          <a:pt x="4847" y="0"/>
                          <a:pt x="0" y="9463"/>
                          <a:pt x="0" y="21189"/>
                        </a:cubicBezTo>
                        <a:cubicBezTo>
                          <a:pt x="0" y="21394"/>
                          <a:pt x="0" y="21394"/>
                          <a:pt x="0" y="21600"/>
                        </a:cubicBezTo>
                        <a:cubicBezTo>
                          <a:pt x="105" y="21600"/>
                          <a:pt x="211" y="21600"/>
                          <a:pt x="211" y="21600"/>
                        </a:cubicBezTo>
                        <a:lnTo>
                          <a:pt x="3899"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289" name="Shape 889"/>
                  <p:cNvSpPr/>
                  <p:nvPr/>
                </p:nvSpPr>
                <p:spPr>
                  <a:xfrm>
                    <a:off x="279007" y="321902"/>
                    <a:ext cx="230419" cy="75541"/>
                  </a:xfrm>
                  <a:custGeom>
                    <a:avLst/>
                    <a:gdLst/>
                    <a:ahLst/>
                    <a:cxnLst>
                      <a:cxn ang="0">
                        <a:pos x="wd2" y="hd2"/>
                      </a:cxn>
                      <a:cxn ang="5400000">
                        <a:pos x="wd2" y="hd2"/>
                      </a:cxn>
                      <a:cxn ang="10800000">
                        <a:pos x="wd2" y="hd2"/>
                      </a:cxn>
                      <a:cxn ang="16200000">
                        <a:pos x="wd2" y="hd2"/>
                      </a:cxn>
                    </a:cxnLst>
                    <a:rect l="0" t="0" r="r" b="b"/>
                    <a:pathLst>
                      <a:path w="21600" h="21600" extrusionOk="0">
                        <a:moveTo>
                          <a:pt x="21600" y="7971"/>
                        </a:moveTo>
                        <a:cubicBezTo>
                          <a:pt x="21600" y="3600"/>
                          <a:pt x="20423" y="0"/>
                          <a:pt x="18995" y="0"/>
                        </a:cubicBezTo>
                        <a:cubicBezTo>
                          <a:pt x="2605" y="0"/>
                          <a:pt x="2605" y="0"/>
                          <a:pt x="2605" y="0"/>
                        </a:cubicBezTo>
                        <a:cubicBezTo>
                          <a:pt x="1177" y="0"/>
                          <a:pt x="0" y="3600"/>
                          <a:pt x="0" y="7971"/>
                        </a:cubicBezTo>
                        <a:cubicBezTo>
                          <a:pt x="0" y="21600"/>
                          <a:pt x="0" y="21600"/>
                          <a:pt x="0" y="21600"/>
                        </a:cubicBezTo>
                        <a:cubicBezTo>
                          <a:pt x="21600" y="21600"/>
                          <a:pt x="21600" y="21600"/>
                          <a:pt x="21600" y="21600"/>
                        </a:cubicBezTo>
                        <a:lnTo>
                          <a:pt x="21600" y="797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290" name="Shape 890"/>
                  <p:cNvSpPr/>
                  <p:nvPr/>
                </p:nvSpPr>
                <p:spPr>
                  <a:xfrm>
                    <a:off x="279007" y="429708"/>
                    <a:ext cx="230419" cy="80477"/>
                  </a:xfrm>
                  <a:custGeom>
                    <a:avLst/>
                    <a:gdLst/>
                    <a:ahLst/>
                    <a:cxnLst>
                      <a:cxn ang="0">
                        <a:pos x="wd2" y="hd2"/>
                      </a:cxn>
                      <a:cxn ang="5400000">
                        <a:pos x="wd2" y="hd2"/>
                      </a:cxn>
                      <a:cxn ang="10800000">
                        <a:pos x="wd2" y="hd2"/>
                      </a:cxn>
                      <a:cxn ang="16200000">
                        <a:pos x="wd2" y="hd2"/>
                      </a:cxn>
                    </a:cxnLst>
                    <a:rect l="0" t="0" r="r" b="b"/>
                    <a:pathLst>
                      <a:path w="21600" h="21600" extrusionOk="0">
                        <a:moveTo>
                          <a:pt x="0" y="14160"/>
                        </a:moveTo>
                        <a:cubicBezTo>
                          <a:pt x="0" y="18240"/>
                          <a:pt x="1177" y="21600"/>
                          <a:pt x="2605" y="21600"/>
                        </a:cubicBezTo>
                        <a:cubicBezTo>
                          <a:pt x="18995" y="21600"/>
                          <a:pt x="18995" y="21600"/>
                          <a:pt x="18995" y="21600"/>
                        </a:cubicBezTo>
                        <a:cubicBezTo>
                          <a:pt x="20423" y="21600"/>
                          <a:pt x="21600" y="18240"/>
                          <a:pt x="21600" y="14160"/>
                        </a:cubicBezTo>
                        <a:cubicBezTo>
                          <a:pt x="21600" y="0"/>
                          <a:pt x="21600" y="0"/>
                          <a:pt x="21600" y="0"/>
                        </a:cubicBezTo>
                        <a:cubicBezTo>
                          <a:pt x="0" y="0"/>
                          <a:pt x="0" y="0"/>
                          <a:pt x="0" y="0"/>
                        </a:cubicBezTo>
                        <a:lnTo>
                          <a:pt x="0" y="1416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grpSp>
            <p:grpSp>
              <p:nvGrpSpPr>
                <p:cNvPr id="255" name="Group 254"/>
                <p:cNvGrpSpPr/>
                <p:nvPr/>
              </p:nvGrpSpPr>
              <p:grpSpPr>
                <a:xfrm>
                  <a:off x="4848227" y="3476001"/>
                  <a:ext cx="2669764" cy="357540"/>
                  <a:chOff x="4839156" y="3304804"/>
                  <a:chExt cx="2669764" cy="357540"/>
                </a:xfrm>
                <a:grpFill/>
              </p:grpSpPr>
              <p:sp>
                <p:nvSpPr>
                  <p:cNvPr id="256" name="TextBox 255"/>
                  <p:cNvSpPr txBox="1"/>
                  <p:nvPr/>
                </p:nvSpPr>
                <p:spPr>
                  <a:xfrm>
                    <a:off x="4839156" y="3304804"/>
                    <a:ext cx="989088" cy="238575"/>
                  </a:xfrm>
                  <a:prstGeom prst="rect">
                    <a:avLst/>
                  </a:prstGeom>
                  <a:grpFill/>
                </p:spPr>
                <p:txBody>
                  <a:bodyPr wrap="square" rtlCol="0">
                    <a:spAutoFit/>
                  </a:bodyPr>
                  <a:lstStyle/>
                  <a:p>
                    <a:pPr defTabSz="609585" fontAlgn="base">
                      <a:spcBef>
                        <a:spcPct val="0"/>
                      </a:spcBef>
                      <a:spcAft>
                        <a:spcPct val="0"/>
                      </a:spcAft>
                      <a:defRPr/>
                    </a:pPr>
                    <a:r>
                      <a:rPr lang="en-US" sz="1467" kern="0" dirty="0">
                        <a:solidFill>
                          <a:srgbClr val="636466"/>
                        </a:solidFill>
                        <a:latin typeface="Amazon Ember" panose="02000000000000000000" pitchFamily="2" charset="0"/>
                        <a:ea typeface="Amazon Ember" panose="02000000000000000000" pitchFamily="2" charset="0"/>
                        <a:cs typeface="Arial"/>
                      </a:rPr>
                      <a:t>Networking</a:t>
                    </a:r>
                  </a:p>
                </p:txBody>
              </p:sp>
              <p:grpSp>
                <p:nvGrpSpPr>
                  <p:cNvPr id="257" name="Group 918"/>
                  <p:cNvGrpSpPr/>
                  <p:nvPr/>
                </p:nvGrpSpPr>
                <p:grpSpPr>
                  <a:xfrm>
                    <a:off x="7291580" y="3440220"/>
                    <a:ext cx="217340" cy="222124"/>
                    <a:chOff x="102960" y="55789"/>
                    <a:chExt cx="721180" cy="737054"/>
                  </a:xfrm>
                  <a:grpFill/>
                </p:grpSpPr>
                <p:sp>
                  <p:nvSpPr>
                    <p:cNvPr id="259" name="Shape 893"/>
                    <p:cNvSpPr/>
                    <p:nvPr/>
                  </p:nvSpPr>
                  <p:spPr>
                    <a:xfrm>
                      <a:off x="678542" y="526142"/>
                      <a:ext cx="145598" cy="266701"/>
                    </a:xfrm>
                    <a:custGeom>
                      <a:avLst/>
                      <a:gdLst/>
                      <a:ahLst/>
                      <a:cxnLst>
                        <a:cxn ang="0">
                          <a:pos x="wd2" y="hd2"/>
                        </a:cxn>
                        <a:cxn ang="5400000">
                          <a:pos x="wd2" y="hd2"/>
                        </a:cxn>
                        <a:cxn ang="10800000">
                          <a:pos x="wd2" y="hd2"/>
                        </a:cxn>
                        <a:cxn ang="16200000">
                          <a:pos x="wd2" y="hd2"/>
                        </a:cxn>
                      </a:cxnLst>
                      <a:rect l="0" t="0" r="r" b="b"/>
                      <a:pathLst>
                        <a:path w="21600" h="21600" extrusionOk="0">
                          <a:moveTo>
                            <a:pt x="20647" y="87"/>
                          </a:moveTo>
                          <a:cubicBezTo>
                            <a:pt x="20488" y="0"/>
                            <a:pt x="20171" y="0"/>
                            <a:pt x="20012" y="0"/>
                          </a:cubicBezTo>
                          <a:cubicBezTo>
                            <a:pt x="19694" y="0"/>
                            <a:pt x="19376" y="0"/>
                            <a:pt x="19059" y="173"/>
                          </a:cubicBezTo>
                          <a:cubicBezTo>
                            <a:pt x="794" y="7027"/>
                            <a:pt x="794" y="7027"/>
                            <a:pt x="794" y="7027"/>
                          </a:cubicBezTo>
                          <a:cubicBezTo>
                            <a:pt x="318" y="7200"/>
                            <a:pt x="0" y="7460"/>
                            <a:pt x="0" y="7720"/>
                          </a:cubicBezTo>
                          <a:cubicBezTo>
                            <a:pt x="0" y="20733"/>
                            <a:pt x="0" y="20733"/>
                            <a:pt x="0" y="20733"/>
                          </a:cubicBezTo>
                          <a:cubicBezTo>
                            <a:pt x="0" y="21080"/>
                            <a:pt x="476" y="21340"/>
                            <a:pt x="953" y="21513"/>
                          </a:cubicBezTo>
                          <a:cubicBezTo>
                            <a:pt x="1112" y="21600"/>
                            <a:pt x="1429" y="21600"/>
                            <a:pt x="1747" y="21600"/>
                          </a:cubicBezTo>
                          <a:cubicBezTo>
                            <a:pt x="2065" y="21600"/>
                            <a:pt x="2224" y="21513"/>
                            <a:pt x="2541" y="21427"/>
                          </a:cubicBezTo>
                          <a:cubicBezTo>
                            <a:pt x="20806" y="14660"/>
                            <a:pt x="20806" y="14660"/>
                            <a:pt x="20806" y="14660"/>
                          </a:cubicBezTo>
                          <a:cubicBezTo>
                            <a:pt x="21282" y="14487"/>
                            <a:pt x="21600" y="14227"/>
                            <a:pt x="21600" y="13880"/>
                          </a:cubicBezTo>
                          <a:cubicBezTo>
                            <a:pt x="21600" y="867"/>
                            <a:pt x="21600" y="867"/>
                            <a:pt x="21600" y="867"/>
                          </a:cubicBezTo>
                          <a:cubicBezTo>
                            <a:pt x="21600" y="520"/>
                            <a:pt x="21282" y="260"/>
                            <a:pt x="20647" y="87"/>
                          </a:cubicBezTo>
                          <a:close/>
                          <a:moveTo>
                            <a:pt x="20012" y="13880"/>
                          </a:moveTo>
                          <a:cubicBezTo>
                            <a:pt x="1747" y="20733"/>
                            <a:pt x="1747" y="20733"/>
                            <a:pt x="1747" y="20733"/>
                          </a:cubicBezTo>
                          <a:cubicBezTo>
                            <a:pt x="1747" y="7720"/>
                            <a:pt x="1747" y="7720"/>
                            <a:pt x="1747" y="7720"/>
                          </a:cubicBezTo>
                          <a:cubicBezTo>
                            <a:pt x="20012" y="867"/>
                            <a:pt x="20012" y="867"/>
                            <a:pt x="20012" y="867"/>
                          </a:cubicBezTo>
                          <a:lnTo>
                            <a:pt x="20012" y="1388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266" name="Shape 900"/>
                    <p:cNvSpPr/>
                    <p:nvPr/>
                  </p:nvSpPr>
                  <p:spPr>
                    <a:xfrm>
                      <a:off x="268967" y="137432"/>
                      <a:ext cx="128816" cy="235404"/>
                    </a:xfrm>
                    <a:custGeom>
                      <a:avLst/>
                      <a:gdLst/>
                      <a:ahLst/>
                      <a:cxnLst>
                        <a:cxn ang="0">
                          <a:pos x="wd2" y="hd2"/>
                        </a:cxn>
                        <a:cxn ang="5400000">
                          <a:pos x="wd2" y="hd2"/>
                        </a:cxn>
                        <a:cxn ang="10800000">
                          <a:pos x="wd2" y="hd2"/>
                        </a:cxn>
                        <a:cxn ang="16200000">
                          <a:pos x="wd2" y="hd2"/>
                        </a:cxn>
                      </a:cxnLst>
                      <a:rect l="0" t="0" r="r" b="b"/>
                      <a:pathLst>
                        <a:path w="21600" h="21600" extrusionOk="0">
                          <a:moveTo>
                            <a:pt x="20700" y="98"/>
                          </a:moveTo>
                          <a:cubicBezTo>
                            <a:pt x="20520" y="0"/>
                            <a:pt x="20160" y="0"/>
                            <a:pt x="19980" y="0"/>
                          </a:cubicBezTo>
                          <a:cubicBezTo>
                            <a:pt x="19620" y="0"/>
                            <a:pt x="19260" y="0"/>
                            <a:pt x="19080" y="98"/>
                          </a:cubicBezTo>
                          <a:cubicBezTo>
                            <a:pt x="720" y="6971"/>
                            <a:pt x="720" y="6971"/>
                            <a:pt x="720" y="6971"/>
                          </a:cubicBezTo>
                          <a:cubicBezTo>
                            <a:pt x="360" y="7167"/>
                            <a:pt x="0" y="7462"/>
                            <a:pt x="0" y="7658"/>
                          </a:cubicBezTo>
                          <a:cubicBezTo>
                            <a:pt x="0" y="20716"/>
                            <a:pt x="0" y="20716"/>
                            <a:pt x="0" y="20716"/>
                          </a:cubicBezTo>
                          <a:cubicBezTo>
                            <a:pt x="0" y="21011"/>
                            <a:pt x="360" y="21305"/>
                            <a:pt x="900" y="21502"/>
                          </a:cubicBezTo>
                          <a:cubicBezTo>
                            <a:pt x="1080" y="21502"/>
                            <a:pt x="1440" y="21600"/>
                            <a:pt x="1620" y="21600"/>
                          </a:cubicBezTo>
                          <a:cubicBezTo>
                            <a:pt x="1980" y="21600"/>
                            <a:pt x="2340" y="21502"/>
                            <a:pt x="2520" y="21404"/>
                          </a:cubicBezTo>
                          <a:cubicBezTo>
                            <a:pt x="20880" y="14629"/>
                            <a:pt x="20880" y="14629"/>
                            <a:pt x="20880" y="14629"/>
                          </a:cubicBezTo>
                          <a:cubicBezTo>
                            <a:pt x="21240" y="14433"/>
                            <a:pt x="21600" y="14138"/>
                            <a:pt x="21600" y="13844"/>
                          </a:cubicBezTo>
                          <a:cubicBezTo>
                            <a:pt x="21600" y="785"/>
                            <a:pt x="21600" y="785"/>
                            <a:pt x="21600" y="785"/>
                          </a:cubicBezTo>
                          <a:cubicBezTo>
                            <a:pt x="21600" y="491"/>
                            <a:pt x="21240" y="196"/>
                            <a:pt x="20700" y="98"/>
                          </a:cubicBezTo>
                          <a:close/>
                          <a:moveTo>
                            <a:pt x="19980" y="13844"/>
                          </a:moveTo>
                          <a:cubicBezTo>
                            <a:pt x="1620" y="20716"/>
                            <a:pt x="1620" y="20716"/>
                            <a:pt x="1620" y="20716"/>
                          </a:cubicBezTo>
                          <a:cubicBezTo>
                            <a:pt x="1620" y="7658"/>
                            <a:pt x="1620" y="7658"/>
                            <a:pt x="1620" y="7658"/>
                          </a:cubicBezTo>
                          <a:cubicBezTo>
                            <a:pt x="19980" y="785"/>
                            <a:pt x="19980" y="785"/>
                            <a:pt x="19980" y="785"/>
                          </a:cubicBezTo>
                          <a:lnTo>
                            <a:pt x="19980" y="13844"/>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267" name="Shape 901"/>
                    <p:cNvSpPr/>
                    <p:nvPr/>
                  </p:nvSpPr>
                  <p:spPr>
                    <a:xfrm>
                      <a:off x="276678" y="142875"/>
                      <a:ext cx="113394" cy="2236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52"/>
                          </a:lnTo>
                          <a:lnTo>
                            <a:pt x="21600" y="0"/>
                          </a:lnTo>
                          <a:lnTo>
                            <a:pt x="0" y="7448"/>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268" name="Shape 902"/>
                    <p:cNvSpPr/>
                    <p:nvPr/>
                  </p:nvSpPr>
                  <p:spPr>
                    <a:xfrm>
                      <a:off x="109310" y="55789"/>
                      <a:ext cx="270444" cy="146958"/>
                    </a:xfrm>
                    <a:custGeom>
                      <a:avLst/>
                      <a:gdLst/>
                      <a:ahLst/>
                      <a:cxnLst>
                        <a:cxn ang="0">
                          <a:pos x="wd2" y="hd2"/>
                        </a:cxn>
                        <a:cxn ang="5400000">
                          <a:pos x="wd2" y="hd2"/>
                        </a:cxn>
                        <a:cxn ang="10800000">
                          <a:pos x="wd2" y="hd2"/>
                        </a:cxn>
                        <a:cxn ang="16200000">
                          <a:pos x="wd2" y="hd2"/>
                        </a:cxn>
                      </a:cxnLst>
                      <a:rect l="0" t="0" r="r" b="b"/>
                      <a:pathLst>
                        <a:path w="21537" h="21600" extrusionOk="0">
                          <a:moveTo>
                            <a:pt x="21515" y="8987"/>
                          </a:moveTo>
                          <a:cubicBezTo>
                            <a:pt x="21515" y="8514"/>
                            <a:pt x="21344" y="8041"/>
                            <a:pt x="21088" y="7883"/>
                          </a:cubicBezTo>
                          <a:cubicBezTo>
                            <a:pt x="10245" y="158"/>
                            <a:pt x="10245" y="158"/>
                            <a:pt x="10245" y="158"/>
                          </a:cubicBezTo>
                          <a:cubicBezTo>
                            <a:pt x="10160" y="0"/>
                            <a:pt x="9989" y="0"/>
                            <a:pt x="9904" y="0"/>
                          </a:cubicBezTo>
                          <a:cubicBezTo>
                            <a:pt x="9818" y="0"/>
                            <a:pt x="9647" y="0"/>
                            <a:pt x="9562" y="158"/>
                          </a:cubicBezTo>
                          <a:cubicBezTo>
                            <a:pt x="342" y="11036"/>
                            <a:pt x="342" y="11036"/>
                            <a:pt x="342" y="11036"/>
                          </a:cubicBezTo>
                          <a:cubicBezTo>
                            <a:pt x="85" y="11352"/>
                            <a:pt x="0" y="11825"/>
                            <a:pt x="0" y="12298"/>
                          </a:cubicBezTo>
                          <a:cubicBezTo>
                            <a:pt x="85" y="12928"/>
                            <a:pt x="256" y="13244"/>
                            <a:pt x="512" y="13559"/>
                          </a:cubicBezTo>
                          <a:cubicBezTo>
                            <a:pt x="11782" y="21600"/>
                            <a:pt x="11782" y="21600"/>
                            <a:pt x="11782" y="21600"/>
                          </a:cubicBezTo>
                          <a:cubicBezTo>
                            <a:pt x="11867" y="21600"/>
                            <a:pt x="11953" y="21600"/>
                            <a:pt x="12123" y="21600"/>
                          </a:cubicBezTo>
                          <a:cubicBezTo>
                            <a:pt x="12209" y="21600"/>
                            <a:pt x="12379" y="21600"/>
                            <a:pt x="12550" y="21442"/>
                          </a:cubicBezTo>
                          <a:cubicBezTo>
                            <a:pt x="21173" y="10406"/>
                            <a:pt x="21173" y="10406"/>
                            <a:pt x="21173" y="10406"/>
                          </a:cubicBezTo>
                          <a:cubicBezTo>
                            <a:pt x="21429" y="10091"/>
                            <a:pt x="21600" y="9618"/>
                            <a:pt x="21515" y="8987"/>
                          </a:cubicBezTo>
                          <a:close/>
                          <a:moveTo>
                            <a:pt x="12123" y="20181"/>
                          </a:moveTo>
                          <a:cubicBezTo>
                            <a:pt x="768" y="12140"/>
                            <a:pt x="768" y="12140"/>
                            <a:pt x="768" y="12140"/>
                          </a:cubicBezTo>
                          <a:cubicBezTo>
                            <a:pt x="9904" y="1419"/>
                            <a:pt x="9904" y="1419"/>
                            <a:pt x="9904" y="1419"/>
                          </a:cubicBezTo>
                          <a:cubicBezTo>
                            <a:pt x="20746" y="9145"/>
                            <a:pt x="20746" y="9145"/>
                            <a:pt x="20746" y="9145"/>
                          </a:cubicBezTo>
                          <a:lnTo>
                            <a:pt x="12123" y="2018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269" name="Shape 903"/>
                    <p:cNvSpPr/>
                    <p:nvPr/>
                  </p:nvSpPr>
                  <p:spPr>
                    <a:xfrm>
                      <a:off x="117021" y="64407"/>
                      <a:ext cx="255815" cy="130629"/>
                    </a:xfrm>
                    <a:custGeom>
                      <a:avLst/>
                      <a:gdLst/>
                      <a:ahLst/>
                      <a:cxnLst>
                        <a:cxn ang="0">
                          <a:pos x="wd2" y="hd2"/>
                        </a:cxn>
                        <a:cxn ang="5400000">
                          <a:pos x="wd2" y="hd2"/>
                        </a:cxn>
                        <a:cxn ang="10800000">
                          <a:pos x="wd2" y="hd2"/>
                        </a:cxn>
                        <a:cxn ang="16200000">
                          <a:pos x="wd2" y="hd2"/>
                        </a:cxn>
                      </a:cxnLst>
                      <a:rect l="0" t="0" r="r" b="b"/>
                      <a:pathLst>
                        <a:path w="21600" h="21600" extrusionOk="0">
                          <a:moveTo>
                            <a:pt x="0" y="12450"/>
                          </a:moveTo>
                          <a:lnTo>
                            <a:pt x="12217" y="21600"/>
                          </a:lnTo>
                          <a:lnTo>
                            <a:pt x="21600" y="8850"/>
                          </a:lnTo>
                          <a:lnTo>
                            <a:pt x="9843" y="0"/>
                          </a:lnTo>
                          <a:lnTo>
                            <a:pt x="0" y="1245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270" name="Shape 904"/>
                    <p:cNvSpPr/>
                    <p:nvPr/>
                  </p:nvSpPr>
                  <p:spPr>
                    <a:xfrm>
                      <a:off x="102960" y="158750"/>
                      <a:ext cx="154216" cy="217715"/>
                    </a:xfrm>
                    <a:custGeom>
                      <a:avLst/>
                      <a:gdLst/>
                      <a:ahLst/>
                      <a:cxnLst>
                        <a:cxn ang="0">
                          <a:pos x="wd2" y="hd2"/>
                        </a:cxn>
                        <a:cxn ang="5400000">
                          <a:pos x="wd2" y="hd2"/>
                        </a:cxn>
                        <a:cxn ang="10800000">
                          <a:pos x="wd2" y="hd2"/>
                        </a:cxn>
                        <a:cxn ang="16200000">
                          <a:pos x="wd2" y="hd2"/>
                        </a:cxn>
                      </a:cxnLst>
                      <a:rect l="0" t="0" r="r" b="b"/>
                      <a:pathLst>
                        <a:path w="21600" h="21600" extrusionOk="0">
                          <a:moveTo>
                            <a:pt x="20700" y="5320"/>
                          </a:moveTo>
                          <a:cubicBezTo>
                            <a:pt x="1800" y="106"/>
                            <a:pt x="1800" y="106"/>
                            <a:pt x="1800" y="106"/>
                          </a:cubicBezTo>
                          <a:cubicBezTo>
                            <a:pt x="1650" y="0"/>
                            <a:pt x="1500" y="0"/>
                            <a:pt x="1350" y="0"/>
                          </a:cubicBezTo>
                          <a:cubicBezTo>
                            <a:pt x="1050" y="0"/>
                            <a:pt x="750" y="106"/>
                            <a:pt x="600" y="213"/>
                          </a:cubicBezTo>
                          <a:cubicBezTo>
                            <a:pt x="150" y="319"/>
                            <a:pt x="0" y="638"/>
                            <a:pt x="0" y="958"/>
                          </a:cubicBezTo>
                          <a:cubicBezTo>
                            <a:pt x="0" y="15535"/>
                            <a:pt x="0" y="15535"/>
                            <a:pt x="0" y="15535"/>
                          </a:cubicBezTo>
                          <a:cubicBezTo>
                            <a:pt x="0" y="15854"/>
                            <a:pt x="300" y="16280"/>
                            <a:pt x="750" y="16386"/>
                          </a:cubicBezTo>
                          <a:cubicBezTo>
                            <a:pt x="19800" y="21600"/>
                            <a:pt x="19800" y="21600"/>
                            <a:pt x="19800" y="21600"/>
                          </a:cubicBezTo>
                          <a:cubicBezTo>
                            <a:pt x="19950" y="21600"/>
                            <a:pt x="20100" y="21600"/>
                            <a:pt x="20250" y="21600"/>
                          </a:cubicBezTo>
                          <a:cubicBezTo>
                            <a:pt x="20550" y="21600"/>
                            <a:pt x="20700" y="21600"/>
                            <a:pt x="21000" y="21494"/>
                          </a:cubicBezTo>
                          <a:cubicBezTo>
                            <a:pt x="21300" y="21281"/>
                            <a:pt x="21600" y="21068"/>
                            <a:pt x="21600" y="20749"/>
                          </a:cubicBezTo>
                          <a:cubicBezTo>
                            <a:pt x="21600" y="6278"/>
                            <a:pt x="21600" y="6278"/>
                            <a:pt x="21600" y="6278"/>
                          </a:cubicBezTo>
                          <a:cubicBezTo>
                            <a:pt x="21600" y="5852"/>
                            <a:pt x="21300" y="5533"/>
                            <a:pt x="20700" y="5320"/>
                          </a:cubicBezTo>
                          <a:close/>
                          <a:moveTo>
                            <a:pt x="20250" y="20749"/>
                          </a:moveTo>
                          <a:cubicBezTo>
                            <a:pt x="1350" y="15535"/>
                            <a:pt x="1350" y="15535"/>
                            <a:pt x="1350" y="15535"/>
                          </a:cubicBezTo>
                          <a:cubicBezTo>
                            <a:pt x="1350" y="958"/>
                            <a:pt x="1350" y="958"/>
                            <a:pt x="1350" y="958"/>
                          </a:cubicBezTo>
                          <a:cubicBezTo>
                            <a:pt x="20250" y="6278"/>
                            <a:pt x="20250" y="6278"/>
                            <a:pt x="20250" y="6278"/>
                          </a:cubicBezTo>
                          <a:lnTo>
                            <a:pt x="20250" y="2074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272" name="Shape 906"/>
                    <p:cNvSpPr/>
                    <p:nvPr/>
                  </p:nvSpPr>
                  <p:spPr>
                    <a:xfrm>
                      <a:off x="112485" y="60324"/>
                      <a:ext cx="121105" cy="128362"/>
                    </a:xfrm>
                    <a:custGeom>
                      <a:avLst/>
                      <a:gdLst/>
                      <a:ahLst/>
                      <a:cxnLst>
                        <a:cxn ang="0">
                          <a:pos x="wd2" y="hd2"/>
                        </a:cxn>
                        <a:cxn ang="5400000">
                          <a:pos x="wd2" y="hd2"/>
                        </a:cxn>
                        <a:cxn ang="10800000">
                          <a:pos x="wd2" y="hd2"/>
                        </a:cxn>
                        <a:cxn ang="16200000">
                          <a:pos x="wd2" y="hd2"/>
                        </a:cxn>
                      </a:cxnLst>
                      <a:rect l="0" t="0" r="r" b="b"/>
                      <a:pathLst>
                        <a:path w="21600" h="21600" extrusionOk="0">
                          <a:moveTo>
                            <a:pt x="21600" y="153"/>
                          </a:moveTo>
                          <a:lnTo>
                            <a:pt x="21600" y="21600"/>
                          </a:lnTo>
                          <a:lnTo>
                            <a:pt x="809" y="14044"/>
                          </a:lnTo>
                          <a:lnTo>
                            <a:pt x="0" y="12975"/>
                          </a:lnTo>
                          <a:lnTo>
                            <a:pt x="21438" y="0"/>
                          </a:lnTo>
                          <a:lnTo>
                            <a:pt x="21600" y="15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273" name="Shape 907"/>
                    <p:cNvSpPr/>
                    <p:nvPr/>
                  </p:nvSpPr>
                  <p:spPr>
                    <a:xfrm>
                      <a:off x="342900" y="643164"/>
                      <a:ext cx="99786" cy="71665"/>
                    </a:xfrm>
                    <a:custGeom>
                      <a:avLst/>
                      <a:gdLst/>
                      <a:ahLst/>
                      <a:cxnLst>
                        <a:cxn ang="0">
                          <a:pos x="wd2" y="hd2"/>
                        </a:cxn>
                        <a:cxn ang="5400000">
                          <a:pos x="wd2" y="hd2"/>
                        </a:cxn>
                        <a:cxn ang="10800000">
                          <a:pos x="wd2" y="hd2"/>
                        </a:cxn>
                        <a:cxn ang="16200000">
                          <a:pos x="wd2" y="hd2"/>
                        </a:cxn>
                      </a:cxnLst>
                      <a:rect l="0" t="0" r="r" b="b"/>
                      <a:pathLst>
                        <a:path w="21600" h="21600" extrusionOk="0">
                          <a:moveTo>
                            <a:pt x="10452" y="15797"/>
                          </a:moveTo>
                          <a:cubicBezTo>
                            <a:pt x="8361" y="15797"/>
                            <a:pt x="6735" y="13540"/>
                            <a:pt x="6735" y="10961"/>
                          </a:cubicBezTo>
                          <a:cubicBezTo>
                            <a:pt x="6735" y="8060"/>
                            <a:pt x="8361" y="5803"/>
                            <a:pt x="10452" y="5803"/>
                          </a:cubicBezTo>
                          <a:cubicBezTo>
                            <a:pt x="21600" y="5803"/>
                            <a:pt x="21600" y="5803"/>
                            <a:pt x="21600" y="5803"/>
                          </a:cubicBezTo>
                          <a:cubicBezTo>
                            <a:pt x="21600" y="0"/>
                            <a:pt x="21600" y="0"/>
                            <a:pt x="21600" y="0"/>
                          </a:cubicBezTo>
                          <a:cubicBezTo>
                            <a:pt x="3716" y="0"/>
                            <a:pt x="3716" y="0"/>
                            <a:pt x="3716" y="0"/>
                          </a:cubicBezTo>
                          <a:cubicBezTo>
                            <a:pt x="1626" y="0"/>
                            <a:pt x="0" y="2257"/>
                            <a:pt x="0" y="5158"/>
                          </a:cubicBezTo>
                          <a:cubicBezTo>
                            <a:pt x="0" y="16442"/>
                            <a:pt x="0" y="16442"/>
                            <a:pt x="0" y="16442"/>
                          </a:cubicBezTo>
                          <a:cubicBezTo>
                            <a:pt x="0" y="19343"/>
                            <a:pt x="1626" y="21600"/>
                            <a:pt x="3716" y="21600"/>
                          </a:cubicBezTo>
                          <a:cubicBezTo>
                            <a:pt x="21600" y="21600"/>
                            <a:pt x="21600" y="21600"/>
                            <a:pt x="21600" y="21600"/>
                          </a:cubicBezTo>
                          <a:cubicBezTo>
                            <a:pt x="21600" y="15797"/>
                            <a:pt x="21600" y="15797"/>
                            <a:pt x="21600" y="15797"/>
                          </a:cubicBezTo>
                          <a:lnTo>
                            <a:pt x="10452" y="15797"/>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274" name="Shape 908"/>
                    <p:cNvSpPr/>
                    <p:nvPr/>
                  </p:nvSpPr>
                  <p:spPr>
                    <a:xfrm>
                      <a:off x="382814" y="669925"/>
                      <a:ext cx="59872" cy="18143"/>
                    </a:xfrm>
                    <a:custGeom>
                      <a:avLst/>
                      <a:gdLst/>
                      <a:ahLst/>
                      <a:cxnLst>
                        <a:cxn ang="0">
                          <a:pos x="wd2" y="hd2"/>
                        </a:cxn>
                        <a:cxn ang="5400000">
                          <a:pos x="wd2" y="hd2"/>
                        </a:cxn>
                        <a:cxn ang="10800000">
                          <a:pos x="wd2" y="hd2"/>
                        </a:cxn>
                        <a:cxn ang="16200000">
                          <a:pos x="wd2" y="hd2"/>
                        </a:cxn>
                      </a:cxnLst>
                      <a:rect l="0" t="0" r="r" b="b"/>
                      <a:pathLst>
                        <a:path w="21600" h="21600" extrusionOk="0">
                          <a:moveTo>
                            <a:pt x="0" y="11435"/>
                          </a:moveTo>
                          <a:cubicBezTo>
                            <a:pt x="0" y="16518"/>
                            <a:pt x="1157" y="21600"/>
                            <a:pt x="3086" y="21600"/>
                          </a:cubicBezTo>
                          <a:cubicBezTo>
                            <a:pt x="21600" y="21600"/>
                            <a:pt x="21600" y="21600"/>
                            <a:pt x="21600" y="21600"/>
                          </a:cubicBezTo>
                          <a:cubicBezTo>
                            <a:pt x="21600" y="0"/>
                            <a:pt x="21600" y="0"/>
                            <a:pt x="21600" y="0"/>
                          </a:cubicBezTo>
                          <a:cubicBezTo>
                            <a:pt x="3086" y="0"/>
                            <a:pt x="3086" y="0"/>
                            <a:pt x="3086" y="0"/>
                          </a:cubicBezTo>
                          <a:cubicBezTo>
                            <a:pt x="1157" y="0"/>
                            <a:pt x="0" y="5082"/>
                            <a:pt x="0" y="11435"/>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275" name="Shape 909"/>
                    <p:cNvSpPr/>
                    <p:nvPr/>
                  </p:nvSpPr>
                  <p:spPr>
                    <a:xfrm>
                      <a:off x="446767" y="653596"/>
                      <a:ext cx="14062" cy="50347"/>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276" name="Shape 910"/>
                    <p:cNvSpPr/>
                    <p:nvPr/>
                  </p:nvSpPr>
                  <p:spPr>
                    <a:xfrm>
                      <a:off x="324757" y="664482"/>
                      <a:ext cx="1270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277" name="Shape 911"/>
                    <p:cNvSpPr/>
                    <p:nvPr/>
                  </p:nvSpPr>
                  <p:spPr>
                    <a:xfrm>
                      <a:off x="306614" y="664482"/>
                      <a:ext cx="1406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278" name="Shape 912"/>
                    <p:cNvSpPr/>
                    <p:nvPr/>
                  </p:nvSpPr>
                  <p:spPr>
                    <a:xfrm>
                      <a:off x="449035" y="194128"/>
                      <a:ext cx="98426" cy="70758"/>
                    </a:xfrm>
                    <a:custGeom>
                      <a:avLst/>
                      <a:gdLst/>
                      <a:ahLst/>
                      <a:cxnLst>
                        <a:cxn ang="0">
                          <a:pos x="wd2" y="hd2"/>
                        </a:cxn>
                        <a:cxn ang="5400000">
                          <a:pos x="wd2" y="hd2"/>
                        </a:cxn>
                        <a:cxn ang="10800000">
                          <a:pos x="wd2" y="hd2"/>
                        </a:cxn>
                        <a:cxn ang="16200000">
                          <a:pos x="wd2" y="hd2"/>
                        </a:cxn>
                      </a:cxnLst>
                      <a:rect l="0" t="0" r="r" b="b"/>
                      <a:pathLst>
                        <a:path w="21600" h="21600" extrusionOk="0">
                          <a:moveTo>
                            <a:pt x="11270" y="5891"/>
                          </a:moveTo>
                          <a:cubicBezTo>
                            <a:pt x="13148" y="5891"/>
                            <a:pt x="14791" y="8182"/>
                            <a:pt x="14791" y="10800"/>
                          </a:cubicBezTo>
                          <a:cubicBezTo>
                            <a:pt x="14791" y="13418"/>
                            <a:pt x="13148" y="15709"/>
                            <a:pt x="11270" y="15709"/>
                          </a:cubicBezTo>
                          <a:cubicBezTo>
                            <a:pt x="0" y="15709"/>
                            <a:pt x="0" y="15709"/>
                            <a:pt x="0" y="15709"/>
                          </a:cubicBezTo>
                          <a:cubicBezTo>
                            <a:pt x="0" y="21600"/>
                            <a:pt x="0" y="21600"/>
                            <a:pt x="0" y="21600"/>
                          </a:cubicBezTo>
                          <a:cubicBezTo>
                            <a:pt x="17843" y="21600"/>
                            <a:pt x="17843" y="21600"/>
                            <a:pt x="17843" y="21600"/>
                          </a:cubicBezTo>
                          <a:cubicBezTo>
                            <a:pt x="19957" y="21600"/>
                            <a:pt x="21600" y="19309"/>
                            <a:pt x="21600" y="16691"/>
                          </a:cubicBezTo>
                          <a:cubicBezTo>
                            <a:pt x="21600" y="4909"/>
                            <a:pt x="21600" y="4909"/>
                            <a:pt x="21600" y="4909"/>
                          </a:cubicBezTo>
                          <a:cubicBezTo>
                            <a:pt x="21600" y="2291"/>
                            <a:pt x="19957" y="0"/>
                            <a:pt x="17843" y="0"/>
                          </a:cubicBezTo>
                          <a:cubicBezTo>
                            <a:pt x="0" y="0"/>
                            <a:pt x="0" y="0"/>
                            <a:pt x="0" y="0"/>
                          </a:cubicBezTo>
                          <a:cubicBezTo>
                            <a:pt x="0" y="5891"/>
                            <a:pt x="0" y="5891"/>
                            <a:pt x="0" y="5891"/>
                          </a:cubicBezTo>
                          <a:lnTo>
                            <a:pt x="11270" y="589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279" name="Shape 913"/>
                    <p:cNvSpPr/>
                    <p:nvPr/>
                  </p:nvSpPr>
                  <p:spPr>
                    <a:xfrm>
                      <a:off x="449035" y="220889"/>
                      <a:ext cx="59873" cy="1723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5400"/>
                            <a:pt x="20057" y="0"/>
                            <a:pt x="18514" y="0"/>
                          </a:cubicBezTo>
                          <a:cubicBezTo>
                            <a:pt x="0" y="0"/>
                            <a:pt x="0" y="0"/>
                            <a:pt x="0" y="0"/>
                          </a:cubicBezTo>
                          <a:cubicBezTo>
                            <a:pt x="0" y="21600"/>
                            <a:pt x="0" y="21600"/>
                            <a:pt x="0" y="21600"/>
                          </a:cubicBezTo>
                          <a:cubicBezTo>
                            <a:pt x="18514" y="21600"/>
                            <a:pt x="18514" y="21600"/>
                            <a:pt x="18514" y="21600"/>
                          </a:cubicBezTo>
                          <a:cubicBezTo>
                            <a:pt x="20057" y="21600"/>
                            <a:pt x="21600" y="16200"/>
                            <a:pt x="21600"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280" name="Shape 914"/>
                    <p:cNvSpPr/>
                    <p:nvPr/>
                  </p:nvSpPr>
                  <p:spPr>
                    <a:xfrm>
                      <a:off x="430892" y="203653"/>
                      <a:ext cx="12701" cy="51708"/>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281" name="Shape 915"/>
                    <p:cNvSpPr/>
                    <p:nvPr/>
                  </p:nvSpPr>
                  <p:spPr>
                    <a:xfrm>
                      <a:off x="552903" y="215446"/>
                      <a:ext cx="13155"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282" name="Shape 916"/>
                    <p:cNvSpPr/>
                    <p:nvPr/>
                  </p:nvSpPr>
                  <p:spPr>
                    <a:xfrm>
                      <a:off x="570139" y="215446"/>
                      <a:ext cx="14061"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grpSp>
            </p:grpSp>
          </p:grpSp>
        </p:grpSp>
        <p:grpSp>
          <p:nvGrpSpPr>
            <p:cNvPr id="778" name="Group 777"/>
            <p:cNvGrpSpPr/>
            <p:nvPr/>
          </p:nvGrpSpPr>
          <p:grpSpPr>
            <a:xfrm>
              <a:off x="408399" y="1439448"/>
              <a:ext cx="11096333" cy="734176"/>
              <a:chOff x="306299" y="432576"/>
              <a:chExt cx="8322250" cy="550632"/>
            </a:xfrm>
            <a:solidFill>
              <a:schemeClr val="bg1"/>
            </a:solidFill>
          </p:grpSpPr>
          <p:sp>
            <p:nvSpPr>
              <p:cNvPr id="496" name="Rectangle 495"/>
              <p:cNvSpPr/>
              <p:nvPr/>
            </p:nvSpPr>
            <p:spPr>
              <a:xfrm>
                <a:off x="1404491" y="432576"/>
                <a:ext cx="7224058" cy="550632"/>
              </a:xfrm>
              <a:prstGeom prst="rect">
                <a:avLst/>
              </a:prstGeom>
              <a:grpFill/>
              <a:ln>
                <a:solidFill>
                  <a:srgbClr val="B1B3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kern="0" dirty="0">
                  <a:solidFill>
                    <a:srgbClr val="FFFFFF"/>
                  </a:solidFill>
                  <a:latin typeface="Amazon Ember" panose="02000000000000000000" pitchFamily="2" charset="0"/>
                  <a:ea typeface="Amazon Ember" panose="02000000000000000000" pitchFamily="2" charset="0"/>
                </a:endParaRPr>
              </a:p>
            </p:txBody>
          </p:sp>
          <p:sp>
            <p:nvSpPr>
              <p:cNvPr id="454" name="TextBox 453"/>
              <p:cNvSpPr txBox="1"/>
              <p:nvPr/>
            </p:nvSpPr>
            <p:spPr>
              <a:xfrm>
                <a:off x="306299" y="563411"/>
                <a:ext cx="1045898" cy="253916"/>
              </a:xfrm>
              <a:prstGeom prst="rect">
                <a:avLst/>
              </a:prstGeom>
              <a:noFill/>
            </p:spPr>
            <p:txBody>
              <a:bodyPr wrap="square" rtlCol="0">
                <a:spAutoFit/>
              </a:bodyPr>
              <a:lstStyle/>
              <a:p>
                <a:pPr algn="r" defTabSz="609585" fontAlgn="base">
                  <a:spcBef>
                    <a:spcPct val="0"/>
                  </a:spcBef>
                  <a:spcAft>
                    <a:spcPct val="0"/>
                  </a:spcAft>
                  <a:defRPr/>
                </a:pPr>
                <a:r>
                  <a:rPr lang="en-US" sz="1600" kern="0" dirty="0">
                    <a:latin typeface="Amazon Ember" panose="02000000000000000000" pitchFamily="2" charset="0"/>
                    <a:ea typeface="Amazon Ember" panose="02000000000000000000" pitchFamily="2" charset="0"/>
                    <a:cs typeface="Arial"/>
                  </a:rPr>
                  <a:t>Applications</a:t>
                </a:r>
              </a:p>
            </p:txBody>
          </p:sp>
          <p:grpSp>
            <p:nvGrpSpPr>
              <p:cNvPr id="777" name="Group 776"/>
              <p:cNvGrpSpPr/>
              <p:nvPr/>
            </p:nvGrpSpPr>
            <p:grpSpPr>
              <a:xfrm>
                <a:off x="2509907" y="549888"/>
                <a:ext cx="1782326" cy="278515"/>
                <a:chOff x="2509907" y="549888"/>
                <a:chExt cx="1782326" cy="278515"/>
              </a:xfrm>
              <a:grpFill/>
            </p:grpSpPr>
            <p:sp>
              <p:nvSpPr>
                <p:cNvPr id="458" name="TextBox 457"/>
                <p:cNvSpPr txBox="1"/>
                <p:nvPr/>
              </p:nvSpPr>
              <p:spPr>
                <a:xfrm>
                  <a:off x="2820316" y="549888"/>
                  <a:ext cx="1471917" cy="253916"/>
                </a:xfrm>
                <a:prstGeom prst="rect">
                  <a:avLst/>
                </a:prstGeom>
                <a:grpFill/>
              </p:spPr>
              <p:txBody>
                <a:bodyPr wrap="square" rtlCol="0">
                  <a:spAutoFit/>
                </a:bodyPr>
                <a:lstStyle/>
                <a:p>
                  <a:pPr defTabSz="609585" fontAlgn="base">
                    <a:spcBef>
                      <a:spcPct val="0"/>
                    </a:spcBef>
                    <a:spcAft>
                      <a:spcPct val="0"/>
                    </a:spcAft>
                    <a:defRPr/>
                  </a:pPr>
                  <a:r>
                    <a:rPr lang="en-US" sz="1600" kern="0" dirty="0">
                      <a:latin typeface="Amazon Ember" panose="02000000000000000000" pitchFamily="2" charset="0"/>
                      <a:ea typeface="Amazon Ember" panose="02000000000000000000" pitchFamily="2" charset="0"/>
                      <a:cs typeface="Arial"/>
                    </a:rPr>
                    <a:t>Virtual Desktops</a:t>
                  </a:r>
                </a:p>
              </p:txBody>
            </p:sp>
            <p:grpSp>
              <p:nvGrpSpPr>
                <p:cNvPr id="460" name="Group 1164"/>
                <p:cNvGrpSpPr/>
                <p:nvPr/>
              </p:nvGrpSpPr>
              <p:grpSpPr>
                <a:xfrm>
                  <a:off x="2509907" y="569937"/>
                  <a:ext cx="258330" cy="258466"/>
                  <a:chOff x="17794" y="0"/>
                  <a:chExt cx="723900" cy="724280"/>
                </a:xfrm>
                <a:grpFill/>
              </p:grpSpPr>
              <p:sp>
                <p:nvSpPr>
                  <p:cNvPr id="461" name="Shape 1146"/>
                  <p:cNvSpPr/>
                  <p:nvPr/>
                </p:nvSpPr>
                <p:spPr>
                  <a:xfrm>
                    <a:off x="17794" y="0"/>
                    <a:ext cx="723900" cy="72428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4309" y="21600"/>
                          <a:pt x="4309" y="21600"/>
                          <a:pt x="4309" y="21600"/>
                        </a:cubicBezTo>
                        <a:cubicBezTo>
                          <a:pt x="6531" y="21600"/>
                          <a:pt x="6531" y="21600"/>
                          <a:pt x="6531" y="21600"/>
                        </a:cubicBezTo>
                        <a:cubicBezTo>
                          <a:pt x="16541" y="21600"/>
                          <a:pt x="16541" y="21600"/>
                          <a:pt x="16541" y="21600"/>
                        </a:cubicBezTo>
                        <a:cubicBezTo>
                          <a:pt x="17398" y="21600"/>
                          <a:pt x="17398" y="21600"/>
                          <a:pt x="17398" y="21600"/>
                        </a:cubicBezTo>
                        <a:cubicBezTo>
                          <a:pt x="20048" y="21600"/>
                          <a:pt x="20048" y="21600"/>
                          <a:pt x="20048" y="21600"/>
                        </a:cubicBezTo>
                        <a:cubicBezTo>
                          <a:pt x="20904" y="21600"/>
                          <a:pt x="21600" y="20904"/>
                          <a:pt x="21600" y="20048"/>
                        </a:cubicBezTo>
                        <a:cubicBezTo>
                          <a:pt x="21600" y="10733"/>
                          <a:pt x="21600" y="10733"/>
                          <a:pt x="21600" y="10733"/>
                        </a:cubicBezTo>
                        <a:cubicBezTo>
                          <a:pt x="21600" y="6772"/>
                          <a:pt x="21600" y="6772"/>
                          <a:pt x="21600" y="6772"/>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62" name="Shape 1147"/>
                  <p:cNvSpPr/>
                  <p:nvPr/>
                </p:nvSpPr>
                <p:spPr>
                  <a:xfrm>
                    <a:off x="71123" y="78998"/>
                    <a:ext cx="609961" cy="565144"/>
                  </a:xfrm>
                  <a:custGeom>
                    <a:avLst/>
                    <a:gdLst/>
                    <a:ahLst/>
                    <a:cxnLst>
                      <a:cxn ang="0">
                        <a:pos x="wd2" y="hd2"/>
                      </a:cxn>
                      <a:cxn ang="5400000">
                        <a:pos x="wd2" y="hd2"/>
                      </a:cxn>
                      <a:cxn ang="10800000">
                        <a:pos x="wd2" y="hd2"/>
                      </a:cxn>
                      <a:cxn ang="16200000">
                        <a:pos x="wd2" y="hd2"/>
                      </a:cxn>
                    </a:cxnLst>
                    <a:rect l="0" t="0" r="r" b="b"/>
                    <a:pathLst>
                      <a:path w="21600" h="21600" extrusionOk="0">
                        <a:moveTo>
                          <a:pt x="20965" y="0"/>
                        </a:moveTo>
                        <a:cubicBezTo>
                          <a:pt x="635" y="0"/>
                          <a:pt x="635" y="0"/>
                          <a:pt x="635" y="0"/>
                        </a:cubicBezTo>
                        <a:cubicBezTo>
                          <a:pt x="286" y="0"/>
                          <a:pt x="0" y="309"/>
                          <a:pt x="0" y="686"/>
                        </a:cubicBezTo>
                        <a:cubicBezTo>
                          <a:pt x="0" y="18000"/>
                          <a:pt x="0" y="18000"/>
                          <a:pt x="0" y="18000"/>
                        </a:cubicBezTo>
                        <a:cubicBezTo>
                          <a:pt x="0" y="18343"/>
                          <a:pt x="286" y="18651"/>
                          <a:pt x="635" y="18651"/>
                        </a:cubicBezTo>
                        <a:cubicBezTo>
                          <a:pt x="8227" y="18651"/>
                          <a:pt x="8227" y="18651"/>
                          <a:pt x="8227" y="18651"/>
                        </a:cubicBezTo>
                        <a:cubicBezTo>
                          <a:pt x="7973" y="20777"/>
                          <a:pt x="8132" y="20674"/>
                          <a:pt x="7655" y="20983"/>
                        </a:cubicBezTo>
                        <a:cubicBezTo>
                          <a:pt x="7179" y="21257"/>
                          <a:pt x="6829" y="21600"/>
                          <a:pt x="7433" y="21600"/>
                        </a:cubicBezTo>
                        <a:cubicBezTo>
                          <a:pt x="8068" y="21600"/>
                          <a:pt x="10800" y="21600"/>
                          <a:pt x="10800" y="21600"/>
                        </a:cubicBezTo>
                        <a:cubicBezTo>
                          <a:pt x="10800" y="21600"/>
                          <a:pt x="10800" y="21600"/>
                          <a:pt x="10800" y="21600"/>
                        </a:cubicBezTo>
                        <a:cubicBezTo>
                          <a:pt x="10800" y="21600"/>
                          <a:pt x="13532" y="21600"/>
                          <a:pt x="14167" y="21600"/>
                        </a:cubicBezTo>
                        <a:cubicBezTo>
                          <a:pt x="14771" y="21600"/>
                          <a:pt x="14421" y="21257"/>
                          <a:pt x="13945" y="20983"/>
                        </a:cubicBezTo>
                        <a:cubicBezTo>
                          <a:pt x="13468" y="20674"/>
                          <a:pt x="13627" y="20777"/>
                          <a:pt x="13373" y="18651"/>
                        </a:cubicBezTo>
                        <a:cubicBezTo>
                          <a:pt x="20965" y="18651"/>
                          <a:pt x="20965" y="18651"/>
                          <a:pt x="20965" y="18651"/>
                        </a:cubicBezTo>
                        <a:cubicBezTo>
                          <a:pt x="21314" y="18651"/>
                          <a:pt x="21600" y="18343"/>
                          <a:pt x="21600" y="18000"/>
                        </a:cubicBezTo>
                        <a:cubicBezTo>
                          <a:pt x="21600" y="686"/>
                          <a:pt x="21600" y="686"/>
                          <a:pt x="21600" y="686"/>
                        </a:cubicBezTo>
                        <a:cubicBezTo>
                          <a:pt x="21600" y="309"/>
                          <a:pt x="21314" y="0"/>
                          <a:pt x="20965" y="0"/>
                        </a:cubicBezTo>
                        <a:close/>
                        <a:moveTo>
                          <a:pt x="20965" y="14400"/>
                        </a:moveTo>
                        <a:cubicBezTo>
                          <a:pt x="20965" y="14777"/>
                          <a:pt x="20679" y="15086"/>
                          <a:pt x="20361" y="15086"/>
                        </a:cubicBezTo>
                        <a:cubicBezTo>
                          <a:pt x="1239" y="15086"/>
                          <a:pt x="1239" y="15086"/>
                          <a:pt x="1239" y="15086"/>
                        </a:cubicBezTo>
                        <a:cubicBezTo>
                          <a:pt x="921" y="15086"/>
                          <a:pt x="635" y="14777"/>
                          <a:pt x="635" y="14400"/>
                        </a:cubicBezTo>
                        <a:cubicBezTo>
                          <a:pt x="635" y="1269"/>
                          <a:pt x="635" y="1269"/>
                          <a:pt x="635" y="1269"/>
                        </a:cubicBezTo>
                        <a:cubicBezTo>
                          <a:pt x="635" y="891"/>
                          <a:pt x="921" y="583"/>
                          <a:pt x="1239" y="583"/>
                        </a:cubicBezTo>
                        <a:cubicBezTo>
                          <a:pt x="20361" y="583"/>
                          <a:pt x="20361" y="583"/>
                          <a:pt x="20361" y="583"/>
                        </a:cubicBezTo>
                        <a:cubicBezTo>
                          <a:pt x="20679" y="583"/>
                          <a:pt x="20965" y="891"/>
                          <a:pt x="20965" y="1269"/>
                        </a:cubicBezTo>
                        <a:lnTo>
                          <a:pt x="20965" y="144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63" name="Shape 1148"/>
                  <p:cNvSpPr/>
                  <p:nvPr/>
                </p:nvSpPr>
                <p:spPr>
                  <a:xfrm>
                    <a:off x="102546" y="107103"/>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64" name="Shape 1149"/>
                  <p:cNvSpPr/>
                  <p:nvPr/>
                </p:nvSpPr>
                <p:spPr>
                  <a:xfrm>
                    <a:off x="102546" y="182304"/>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65" name="Shape 1150"/>
                  <p:cNvSpPr/>
                  <p:nvPr/>
                </p:nvSpPr>
                <p:spPr>
                  <a:xfrm>
                    <a:off x="581474" y="107103"/>
                    <a:ext cx="5127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189" y="21600"/>
                        </a:cubicBezTo>
                        <a:cubicBezTo>
                          <a:pt x="3032" y="21600"/>
                          <a:pt x="3032" y="21600"/>
                          <a:pt x="3032" y="21600"/>
                        </a:cubicBezTo>
                        <a:cubicBezTo>
                          <a:pt x="1137" y="21600"/>
                          <a:pt x="0" y="20110"/>
                          <a:pt x="0" y="18248"/>
                        </a:cubicBezTo>
                        <a:cubicBezTo>
                          <a:pt x="0" y="3352"/>
                          <a:pt x="0" y="3352"/>
                          <a:pt x="0" y="3352"/>
                        </a:cubicBezTo>
                        <a:cubicBezTo>
                          <a:pt x="0" y="1490"/>
                          <a:pt x="1137" y="0"/>
                          <a:pt x="3032" y="0"/>
                        </a:cubicBezTo>
                        <a:cubicBezTo>
                          <a:pt x="18189" y="0"/>
                          <a:pt x="18189" y="0"/>
                          <a:pt x="18189"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66" name="Shape 1151"/>
                  <p:cNvSpPr/>
                  <p:nvPr/>
                </p:nvSpPr>
                <p:spPr>
                  <a:xfrm>
                    <a:off x="581474" y="182304"/>
                    <a:ext cx="5127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189" y="21600"/>
                        </a:cubicBezTo>
                        <a:cubicBezTo>
                          <a:pt x="3032" y="21600"/>
                          <a:pt x="3032" y="21600"/>
                          <a:pt x="3032" y="21600"/>
                        </a:cubicBezTo>
                        <a:cubicBezTo>
                          <a:pt x="1137" y="21600"/>
                          <a:pt x="0" y="20110"/>
                          <a:pt x="0" y="18248"/>
                        </a:cubicBezTo>
                        <a:cubicBezTo>
                          <a:pt x="0" y="3352"/>
                          <a:pt x="0" y="3352"/>
                          <a:pt x="0" y="3352"/>
                        </a:cubicBezTo>
                        <a:cubicBezTo>
                          <a:pt x="0" y="1490"/>
                          <a:pt x="1137" y="0"/>
                          <a:pt x="3032" y="0"/>
                        </a:cubicBezTo>
                        <a:cubicBezTo>
                          <a:pt x="18189" y="0"/>
                          <a:pt x="18189" y="0"/>
                          <a:pt x="18189"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67" name="Shape 1152"/>
                  <p:cNvSpPr/>
                  <p:nvPr/>
                </p:nvSpPr>
                <p:spPr>
                  <a:xfrm>
                    <a:off x="102546" y="257504"/>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68" name="Shape 1153"/>
                  <p:cNvSpPr/>
                  <p:nvPr/>
                </p:nvSpPr>
                <p:spPr>
                  <a:xfrm>
                    <a:off x="174328" y="107103"/>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69" name="Shape 1154"/>
                  <p:cNvSpPr/>
                  <p:nvPr/>
                </p:nvSpPr>
                <p:spPr>
                  <a:xfrm>
                    <a:off x="174328" y="182304"/>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70" name="Shape 1155"/>
                  <p:cNvSpPr/>
                  <p:nvPr/>
                </p:nvSpPr>
                <p:spPr>
                  <a:xfrm>
                    <a:off x="174328" y="257504"/>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71" name="Shape 1156"/>
                  <p:cNvSpPr/>
                  <p:nvPr/>
                </p:nvSpPr>
                <p:spPr>
                  <a:xfrm>
                    <a:off x="246110" y="107103"/>
                    <a:ext cx="50895"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72" name="Shape 1157"/>
                  <p:cNvSpPr/>
                  <p:nvPr/>
                </p:nvSpPr>
                <p:spPr>
                  <a:xfrm>
                    <a:off x="437910" y="408285"/>
                    <a:ext cx="52033"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110" y="21600"/>
                          <a:pt x="18248" y="21600"/>
                        </a:cubicBezTo>
                        <a:cubicBezTo>
                          <a:pt x="3352" y="21600"/>
                          <a:pt x="3352" y="21600"/>
                          <a:pt x="3352" y="21600"/>
                        </a:cubicBezTo>
                        <a:cubicBezTo>
                          <a:pt x="1490" y="21600"/>
                          <a:pt x="0" y="20110"/>
                          <a:pt x="0" y="18248"/>
                        </a:cubicBezTo>
                        <a:cubicBezTo>
                          <a:pt x="0" y="3352"/>
                          <a:pt x="0" y="3352"/>
                          <a:pt x="0" y="3352"/>
                        </a:cubicBezTo>
                        <a:cubicBezTo>
                          <a:pt x="0" y="1490"/>
                          <a:pt x="1490" y="0"/>
                          <a:pt x="3352" y="0"/>
                        </a:cubicBezTo>
                        <a:cubicBezTo>
                          <a:pt x="18248" y="0"/>
                          <a:pt x="18248" y="0"/>
                          <a:pt x="18248" y="0"/>
                        </a:cubicBezTo>
                        <a:cubicBezTo>
                          <a:pt x="20110"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73" name="Shape 1158"/>
                  <p:cNvSpPr/>
                  <p:nvPr/>
                </p:nvSpPr>
                <p:spPr>
                  <a:xfrm>
                    <a:off x="509692" y="408285"/>
                    <a:ext cx="5203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110" y="21600"/>
                          <a:pt x="18248" y="21600"/>
                        </a:cubicBezTo>
                        <a:cubicBezTo>
                          <a:pt x="3352" y="21600"/>
                          <a:pt x="3352" y="21600"/>
                          <a:pt x="3352" y="21600"/>
                        </a:cubicBezTo>
                        <a:cubicBezTo>
                          <a:pt x="1490" y="21600"/>
                          <a:pt x="0" y="20110"/>
                          <a:pt x="0" y="18248"/>
                        </a:cubicBezTo>
                        <a:cubicBezTo>
                          <a:pt x="0" y="3352"/>
                          <a:pt x="0" y="3352"/>
                          <a:pt x="0" y="3352"/>
                        </a:cubicBezTo>
                        <a:cubicBezTo>
                          <a:pt x="0" y="1490"/>
                          <a:pt x="1490" y="0"/>
                          <a:pt x="3352" y="0"/>
                        </a:cubicBezTo>
                        <a:cubicBezTo>
                          <a:pt x="18248" y="0"/>
                          <a:pt x="18248" y="0"/>
                          <a:pt x="18248" y="0"/>
                        </a:cubicBezTo>
                        <a:cubicBezTo>
                          <a:pt x="20110"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74" name="Shape 1159"/>
                  <p:cNvSpPr/>
                  <p:nvPr/>
                </p:nvSpPr>
                <p:spPr>
                  <a:xfrm>
                    <a:off x="581474" y="408285"/>
                    <a:ext cx="5203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110" y="21600"/>
                          <a:pt x="18248" y="21600"/>
                        </a:cubicBezTo>
                        <a:cubicBezTo>
                          <a:pt x="3352" y="21600"/>
                          <a:pt x="3352" y="21600"/>
                          <a:pt x="3352" y="21600"/>
                        </a:cubicBezTo>
                        <a:cubicBezTo>
                          <a:pt x="1490" y="21600"/>
                          <a:pt x="0" y="20110"/>
                          <a:pt x="0" y="18248"/>
                        </a:cubicBezTo>
                        <a:cubicBezTo>
                          <a:pt x="0" y="3352"/>
                          <a:pt x="0" y="3352"/>
                          <a:pt x="0" y="3352"/>
                        </a:cubicBezTo>
                        <a:cubicBezTo>
                          <a:pt x="0" y="1490"/>
                          <a:pt x="1490" y="0"/>
                          <a:pt x="3352" y="0"/>
                        </a:cubicBezTo>
                        <a:cubicBezTo>
                          <a:pt x="18248" y="0"/>
                          <a:pt x="18248" y="0"/>
                          <a:pt x="18248" y="0"/>
                        </a:cubicBezTo>
                        <a:cubicBezTo>
                          <a:pt x="20110"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75" name="Shape 1160"/>
                  <p:cNvSpPr/>
                  <p:nvPr/>
                </p:nvSpPr>
                <p:spPr>
                  <a:xfrm>
                    <a:off x="246110" y="182304"/>
                    <a:ext cx="50895"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76" name="Shape 1161"/>
                  <p:cNvSpPr/>
                  <p:nvPr/>
                </p:nvSpPr>
                <p:spPr>
                  <a:xfrm>
                    <a:off x="246110" y="257504"/>
                    <a:ext cx="50895"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77" name="Shape 1162"/>
                  <p:cNvSpPr/>
                  <p:nvPr/>
                </p:nvSpPr>
                <p:spPr>
                  <a:xfrm>
                    <a:off x="102546" y="333085"/>
                    <a:ext cx="50894" cy="52033"/>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78" name="Shape 1163"/>
                  <p:cNvSpPr/>
                  <p:nvPr/>
                </p:nvSpPr>
                <p:spPr>
                  <a:xfrm>
                    <a:off x="102546" y="408285"/>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grpSp>
          </p:grpSp>
          <p:grpSp>
            <p:nvGrpSpPr>
              <p:cNvPr id="776" name="Group 775"/>
              <p:cNvGrpSpPr/>
              <p:nvPr/>
            </p:nvGrpSpPr>
            <p:grpSpPr>
              <a:xfrm>
                <a:off x="5443804" y="565277"/>
                <a:ext cx="2284351" cy="261610"/>
                <a:chOff x="5443804" y="565277"/>
                <a:chExt cx="2284351" cy="261610"/>
              </a:xfrm>
              <a:grpFill/>
            </p:grpSpPr>
            <p:sp>
              <p:nvSpPr>
                <p:cNvPr id="459" name="TextBox 458"/>
                <p:cNvSpPr txBox="1"/>
                <p:nvPr/>
              </p:nvSpPr>
              <p:spPr>
                <a:xfrm>
                  <a:off x="5687277" y="565277"/>
                  <a:ext cx="2040878" cy="253916"/>
                </a:xfrm>
                <a:prstGeom prst="rect">
                  <a:avLst/>
                </a:prstGeom>
                <a:grpFill/>
              </p:spPr>
              <p:txBody>
                <a:bodyPr wrap="square" rtlCol="0">
                  <a:spAutoFit/>
                </a:bodyPr>
                <a:lstStyle/>
                <a:p>
                  <a:pPr defTabSz="609585" fontAlgn="base">
                    <a:spcBef>
                      <a:spcPct val="0"/>
                    </a:spcBef>
                    <a:spcAft>
                      <a:spcPct val="0"/>
                    </a:spcAft>
                    <a:defRPr/>
                  </a:pPr>
                  <a:r>
                    <a:rPr lang="en-US" sz="1600" kern="0" dirty="0">
                      <a:latin typeface="Amazon Ember" panose="02000000000000000000" pitchFamily="2" charset="0"/>
                      <a:ea typeface="Amazon Ember" panose="02000000000000000000" pitchFamily="2" charset="0"/>
                      <a:cs typeface="Arial"/>
                    </a:rPr>
                    <a:t>Collaboration and Sharing</a:t>
                  </a:r>
                </a:p>
              </p:txBody>
            </p:sp>
            <p:grpSp>
              <p:nvGrpSpPr>
                <p:cNvPr id="759" name="Group 6061"/>
                <p:cNvGrpSpPr/>
                <p:nvPr/>
              </p:nvGrpSpPr>
              <p:grpSpPr>
                <a:xfrm>
                  <a:off x="5443804" y="573444"/>
                  <a:ext cx="260487" cy="253443"/>
                  <a:chOff x="0" y="0"/>
                  <a:chExt cx="723900" cy="704325"/>
                </a:xfrm>
                <a:grpFill/>
              </p:grpSpPr>
              <p:sp>
                <p:nvSpPr>
                  <p:cNvPr id="760" name="Shape 6045"/>
                  <p:cNvSpPr/>
                  <p:nvPr/>
                </p:nvSpPr>
                <p:spPr>
                  <a:xfrm>
                    <a:off x="40313" y="30526"/>
                    <a:ext cx="643274" cy="6432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miter lim="400000"/>
                  </a:ln>
                  <a:effectLst/>
                </p:spPr>
                <p:txBody>
                  <a:bodyPr wrap="square" lIns="60959" tIns="60959" rIns="60959" bIns="60959" numCol="1" anchor="ctr">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grpSp>
                <p:nvGrpSpPr>
                  <p:cNvPr id="761" name="Group 6060"/>
                  <p:cNvGrpSpPr/>
                  <p:nvPr/>
                </p:nvGrpSpPr>
                <p:grpSpPr>
                  <a:xfrm>
                    <a:off x="-1" y="0"/>
                    <a:ext cx="723901" cy="704326"/>
                    <a:chOff x="0" y="0"/>
                    <a:chExt cx="723899" cy="704325"/>
                  </a:xfrm>
                  <a:grpFill/>
                </p:grpSpPr>
                <p:sp>
                  <p:nvSpPr>
                    <p:cNvPr id="762" name="Shape 6046"/>
                    <p:cNvSpPr/>
                    <p:nvPr/>
                  </p:nvSpPr>
                  <p:spPr>
                    <a:xfrm>
                      <a:off x="10341" y="163901"/>
                      <a:ext cx="498103" cy="270893"/>
                    </a:xfrm>
                    <a:custGeom>
                      <a:avLst/>
                      <a:gdLst/>
                      <a:ahLst/>
                      <a:cxnLst>
                        <a:cxn ang="0">
                          <a:pos x="wd2" y="hd2"/>
                        </a:cxn>
                        <a:cxn ang="5400000">
                          <a:pos x="wd2" y="hd2"/>
                        </a:cxn>
                        <a:cxn ang="10800000">
                          <a:pos x="wd2" y="hd2"/>
                        </a:cxn>
                        <a:cxn ang="16200000">
                          <a:pos x="wd2" y="hd2"/>
                        </a:cxn>
                      </a:cxnLst>
                      <a:rect l="0" t="0" r="r" b="b"/>
                      <a:pathLst>
                        <a:path w="21562" h="21496" extrusionOk="0">
                          <a:moveTo>
                            <a:pt x="21449" y="14348"/>
                          </a:moveTo>
                          <a:cubicBezTo>
                            <a:pt x="19334" y="10471"/>
                            <a:pt x="19334" y="10471"/>
                            <a:pt x="19334" y="10471"/>
                          </a:cubicBezTo>
                          <a:cubicBezTo>
                            <a:pt x="17031" y="6248"/>
                            <a:pt x="17031" y="6248"/>
                            <a:pt x="17031" y="6248"/>
                          </a:cubicBezTo>
                          <a:cubicBezTo>
                            <a:pt x="17031" y="6248"/>
                            <a:pt x="17031" y="6248"/>
                            <a:pt x="17031" y="6248"/>
                          </a:cubicBezTo>
                          <a:cubicBezTo>
                            <a:pt x="13708" y="156"/>
                            <a:pt x="13708" y="156"/>
                            <a:pt x="13708" y="156"/>
                          </a:cubicBezTo>
                          <a:cubicBezTo>
                            <a:pt x="13557" y="-52"/>
                            <a:pt x="13368" y="-52"/>
                            <a:pt x="13255" y="156"/>
                          </a:cubicBezTo>
                          <a:cubicBezTo>
                            <a:pt x="11404" y="3479"/>
                            <a:pt x="11404" y="3479"/>
                            <a:pt x="11404" y="3479"/>
                          </a:cubicBezTo>
                          <a:cubicBezTo>
                            <a:pt x="11366" y="3548"/>
                            <a:pt x="11366" y="3617"/>
                            <a:pt x="11329" y="3686"/>
                          </a:cubicBezTo>
                          <a:cubicBezTo>
                            <a:pt x="9252" y="7494"/>
                            <a:pt x="9252" y="7494"/>
                            <a:pt x="9252" y="7494"/>
                          </a:cubicBezTo>
                          <a:cubicBezTo>
                            <a:pt x="0" y="7494"/>
                            <a:pt x="0" y="7494"/>
                            <a:pt x="0" y="7494"/>
                          </a:cubicBezTo>
                          <a:cubicBezTo>
                            <a:pt x="0" y="18017"/>
                            <a:pt x="0" y="18017"/>
                            <a:pt x="0" y="18017"/>
                          </a:cubicBezTo>
                          <a:cubicBezTo>
                            <a:pt x="12046" y="18017"/>
                            <a:pt x="12046" y="18017"/>
                            <a:pt x="12046" y="18017"/>
                          </a:cubicBezTo>
                          <a:cubicBezTo>
                            <a:pt x="13897" y="21340"/>
                            <a:pt x="13897" y="21340"/>
                            <a:pt x="13897" y="21340"/>
                          </a:cubicBezTo>
                          <a:cubicBezTo>
                            <a:pt x="14010" y="21548"/>
                            <a:pt x="14199" y="21548"/>
                            <a:pt x="14350" y="21340"/>
                          </a:cubicBezTo>
                          <a:cubicBezTo>
                            <a:pt x="15407" y="19402"/>
                            <a:pt x="15407" y="19402"/>
                            <a:pt x="15407" y="19402"/>
                          </a:cubicBezTo>
                          <a:cubicBezTo>
                            <a:pt x="15558" y="19125"/>
                            <a:pt x="15558" y="18779"/>
                            <a:pt x="15407" y="18502"/>
                          </a:cubicBezTo>
                          <a:cubicBezTo>
                            <a:pt x="15407" y="18502"/>
                            <a:pt x="15407" y="18502"/>
                            <a:pt x="15407" y="18502"/>
                          </a:cubicBezTo>
                          <a:cubicBezTo>
                            <a:pt x="15898" y="17671"/>
                            <a:pt x="15898" y="17671"/>
                            <a:pt x="15898" y="17671"/>
                          </a:cubicBezTo>
                          <a:cubicBezTo>
                            <a:pt x="15973" y="17810"/>
                            <a:pt x="16124" y="17879"/>
                            <a:pt x="16238" y="17810"/>
                          </a:cubicBezTo>
                          <a:cubicBezTo>
                            <a:pt x="17899" y="20856"/>
                            <a:pt x="17899" y="20856"/>
                            <a:pt x="17899" y="20856"/>
                          </a:cubicBezTo>
                          <a:cubicBezTo>
                            <a:pt x="18050" y="21133"/>
                            <a:pt x="18239" y="21133"/>
                            <a:pt x="18352" y="20856"/>
                          </a:cubicBezTo>
                          <a:cubicBezTo>
                            <a:pt x="19448" y="18917"/>
                            <a:pt x="19448" y="18917"/>
                            <a:pt x="19448" y="18917"/>
                          </a:cubicBezTo>
                          <a:cubicBezTo>
                            <a:pt x="19561" y="18710"/>
                            <a:pt x="19561" y="18294"/>
                            <a:pt x="19448" y="18086"/>
                          </a:cubicBezTo>
                          <a:cubicBezTo>
                            <a:pt x="17522" y="14556"/>
                            <a:pt x="17522" y="14556"/>
                            <a:pt x="17522" y="14556"/>
                          </a:cubicBezTo>
                          <a:cubicBezTo>
                            <a:pt x="18013" y="13725"/>
                            <a:pt x="18013" y="13725"/>
                            <a:pt x="18013" y="13725"/>
                          </a:cubicBezTo>
                          <a:cubicBezTo>
                            <a:pt x="19938" y="17186"/>
                            <a:pt x="19938" y="17186"/>
                            <a:pt x="19938" y="17186"/>
                          </a:cubicBezTo>
                          <a:cubicBezTo>
                            <a:pt x="20052" y="17394"/>
                            <a:pt x="20241" y="17394"/>
                            <a:pt x="20392" y="17186"/>
                          </a:cubicBezTo>
                          <a:cubicBezTo>
                            <a:pt x="21449" y="15248"/>
                            <a:pt x="21449" y="15248"/>
                            <a:pt x="21449" y="15248"/>
                          </a:cubicBezTo>
                          <a:cubicBezTo>
                            <a:pt x="21600" y="14971"/>
                            <a:pt x="21600" y="14625"/>
                            <a:pt x="21449" y="14348"/>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763" name="Shape 6047"/>
                    <p:cNvSpPr/>
                    <p:nvPr/>
                  </p:nvSpPr>
                  <p:spPr>
                    <a:xfrm>
                      <a:off x="0" y="152905"/>
                      <a:ext cx="519021" cy="292885"/>
                    </a:xfrm>
                    <a:custGeom>
                      <a:avLst/>
                      <a:gdLst/>
                      <a:ahLst/>
                      <a:cxnLst>
                        <a:cxn ang="0">
                          <a:pos x="wd2" y="hd2"/>
                        </a:cxn>
                        <a:cxn ang="5400000">
                          <a:pos x="wd2" y="hd2"/>
                        </a:cxn>
                        <a:cxn ang="10800000">
                          <a:pos x="wd2" y="hd2"/>
                        </a:cxn>
                        <a:cxn ang="16200000">
                          <a:pos x="wd2" y="hd2"/>
                        </a:cxn>
                      </a:cxnLst>
                      <a:rect l="0" t="0" r="r" b="b"/>
                      <a:pathLst>
                        <a:path w="21528" h="21600" extrusionOk="0">
                          <a:moveTo>
                            <a:pt x="13351" y="771"/>
                          </a:moveTo>
                          <a:cubicBezTo>
                            <a:pt x="13423" y="771"/>
                            <a:pt x="13495" y="836"/>
                            <a:pt x="13568" y="964"/>
                          </a:cubicBezTo>
                          <a:cubicBezTo>
                            <a:pt x="16752" y="6621"/>
                            <a:pt x="16752" y="6621"/>
                            <a:pt x="16752" y="6621"/>
                          </a:cubicBezTo>
                          <a:cubicBezTo>
                            <a:pt x="16752" y="6621"/>
                            <a:pt x="16752" y="6621"/>
                            <a:pt x="16752" y="6621"/>
                          </a:cubicBezTo>
                          <a:cubicBezTo>
                            <a:pt x="18959" y="10543"/>
                            <a:pt x="18959" y="10543"/>
                            <a:pt x="18959" y="10543"/>
                          </a:cubicBezTo>
                          <a:cubicBezTo>
                            <a:pt x="20985" y="14143"/>
                            <a:pt x="20985" y="14143"/>
                            <a:pt x="20985" y="14143"/>
                          </a:cubicBezTo>
                          <a:cubicBezTo>
                            <a:pt x="21130" y="14400"/>
                            <a:pt x="21130" y="14721"/>
                            <a:pt x="20985" y="14979"/>
                          </a:cubicBezTo>
                          <a:cubicBezTo>
                            <a:pt x="19972" y="16779"/>
                            <a:pt x="19972" y="16779"/>
                            <a:pt x="19972" y="16779"/>
                          </a:cubicBezTo>
                          <a:cubicBezTo>
                            <a:pt x="19899" y="16907"/>
                            <a:pt x="19827" y="16971"/>
                            <a:pt x="19755" y="16971"/>
                          </a:cubicBezTo>
                          <a:cubicBezTo>
                            <a:pt x="19646" y="16971"/>
                            <a:pt x="19574" y="16907"/>
                            <a:pt x="19538" y="16779"/>
                          </a:cubicBezTo>
                          <a:cubicBezTo>
                            <a:pt x="17692" y="13564"/>
                            <a:pt x="17692" y="13564"/>
                            <a:pt x="17692" y="13564"/>
                          </a:cubicBezTo>
                          <a:cubicBezTo>
                            <a:pt x="17222" y="14336"/>
                            <a:pt x="17222" y="14336"/>
                            <a:pt x="17222" y="14336"/>
                          </a:cubicBezTo>
                          <a:cubicBezTo>
                            <a:pt x="19067" y="17614"/>
                            <a:pt x="19067" y="17614"/>
                            <a:pt x="19067" y="17614"/>
                          </a:cubicBezTo>
                          <a:cubicBezTo>
                            <a:pt x="19176" y="17807"/>
                            <a:pt x="19176" y="18193"/>
                            <a:pt x="19067" y="18386"/>
                          </a:cubicBezTo>
                          <a:cubicBezTo>
                            <a:pt x="18018" y="20186"/>
                            <a:pt x="18018" y="20186"/>
                            <a:pt x="18018" y="20186"/>
                          </a:cubicBezTo>
                          <a:cubicBezTo>
                            <a:pt x="17982" y="20314"/>
                            <a:pt x="17873" y="20379"/>
                            <a:pt x="17801" y="20379"/>
                          </a:cubicBezTo>
                          <a:cubicBezTo>
                            <a:pt x="17729" y="20379"/>
                            <a:pt x="17656" y="20314"/>
                            <a:pt x="17584" y="20186"/>
                          </a:cubicBezTo>
                          <a:cubicBezTo>
                            <a:pt x="15992" y="17357"/>
                            <a:pt x="15992" y="17357"/>
                            <a:pt x="15992" y="17357"/>
                          </a:cubicBezTo>
                          <a:cubicBezTo>
                            <a:pt x="15956" y="17357"/>
                            <a:pt x="15920" y="17357"/>
                            <a:pt x="15883" y="17357"/>
                          </a:cubicBezTo>
                          <a:cubicBezTo>
                            <a:pt x="15811" y="17357"/>
                            <a:pt x="15739" y="17293"/>
                            <a:pt x="15666" y="17229"/>
                          </a:cubicBezTo>
                          <a:cubicBezTo>
                            <a:pt x="15196" y="18000"/>
                            <a:pt x="15196" y="18000"/>
                            <a:pt x="15196" y="18000"/>
                          </a:cubicBezTo>
                          <a:cubicBezTo>
                            <a:pt x="15196" y="18000"/>
                            <a:pt x="15196" y="18000"/>
                            <a:pt x="15196" y="18000"/>
                          </a:cubicBezTo>
                          <a:cubicBezTo>
                            <a:pt x="15341" y="18257"/>
                            <a:pt x="15341" y="18579"/>
                            <a:pt x="15196" y="18836"/>
                          </a:cubicBezTo>
                          <a:cubicBezTo>
                            <a:pt x="14183" y="20636"/>
                            <a:pt x="14183" y="20636"/>
                            <a:pt x="14183" y="20636"/>
                          </a:cubicBezTo>
                          <a:cubicBezTo>
                            <a:pt x="14111" y="20764"/>
                            <a:pt x="14038" y="20829"/>
                            <a:pt x="13966" y="20829"/>
                          </a:cubicBezTo>
                          <a:cubicBezTo>
                            <a:pt x="13857" y="20829"/>
                            <a:pt x="13785" y="20764"/>
                            <a:pt x="13749" y="20636"/>
                          </a:cubicBezTo>
                          <a:cubicBezTo>
                            <a:pt x="11976" y="17550"/>
                            <a:pt x="11976" y="17550"/>
                            <a:pt x="11976" y="17550"/>
                          </a:cubicBezTo>
                          <a:cubicBezTo>
                            <a:pt x="434" y="17550"/>
                            <a:pt x="434" y="17550"/>
                            <a:pt x="434" y="17550"/>
                          </a:cubicBezTo>
                          <a:cubicBezTo>
                            <a:pt x="434" y="7779"/>
                            <a:pt x="434" y="7779"/>
                            <a:pt x="434" y="7779"/>
                          </a:cubicBezTo>
                          <a:cubicBezTo>
                            <a:pt x="9298" y="7779"/>
                            <a:pt x="9298" y="7779"/>
                            <a:pt x="9298" y="7779"/>
                          </a:cubicBezTo>
                          <a:cubicBezTo>
                            <a:pt x="11288" y="4243"/>
                            <a:pt x="11288" y="4243"/>
                            <a:pt x="11288" y="4243"/>
                          </a:cubicBezTo>
                          <a:cubicBezTo>
                            <a:pt x="11325" y="4179"/>
                            <a:pt x="11325" y="4114"/>
                            <a:pt x="11361" y="4050"/>
                          </a:cubicBezTo>
                          <a:cubicBezTo>
                            <a:pt x="13134" y="964"/>
                            <a:pt x="13134" y="964"/>
                            <a:pt x="13134" y="964"/>
                          </a:cubicBezTo>
                          <a:cubicBezTo>
                            <a:pt x="13170" y="836"/>
                            <a:pt x="13242" y="771"/>
                            <a:pt x="13351" y="771"/>
                          </a:cubicBezTo>
                          <a:moveTo>
                            <a:pt x="13351" y="0"/>
                          </a:moveTo>
                          <a:cubicBezTo>
                            <a:pt x="13134" y="0"/>
                            <a:pt x="12953" y="129"/>
                            <a:pt x="12808" y="386"/>
                          </a:cubicBezTo>
                          <a:cubicBezTo>
                            <a:pt x="11071" y="3536"/>
                            <a:pt x="11071" y="3536"/>
                            <a:pt x="11071" y="3536"/>
                          </a:cubicBezTo>
                          <a:cubicBezTo>
                            <a:pt x="10999" y="3600"/>
                            <a:pt x="10999" y="3664"/>
                            <a:pt x="10963" y="3729"/>
                          </a:cubicBezTo>
                          <a:cubicBezTo>
                            <a:pt x="9118" y="7007"/>
                            <a:pt x="9118" y="7007"/>
                            <a:pt x="9118" y="7007"/>
                          </a:cubicBezTo>
                          <a:cubicBezTo>
                            <a:pt x="434" y="7007"/>
                            <a:pt x="434" y="7007"/>
                            <a:pt x="434" y="7007"/>
                          </a:cubicBezTo>
                          <a:cubicBezTo>
                            <a:pt x="181" y="7007"/>
                            <a:pt x="0" y="7329"/>
                            <a:pt x="0" y="7779"/>
                          </a:cubicBezTo>
                          <a:cubicBezTo>
                            <a:pt x="0" y="17550"/>
                            <a:pt x="0" y="17550"/>
                            <a:pt x="0" y="17550"/>
                          </a:cubicBezTo>
                          <a:cubicBezTo>
                            <a:pt x="0" y="18000"/>
                            <a:pt x="181" y="18321"/>
                            <a:pt x="434" y="18321"/>
                          </a:cubicBezTo>
                          <a:cubicBezTo>
                            <a:pt x="11795" y="18321"/>
                            <a:pt x="11795" y="18321"/>
                            <a:pt x="11795" y="18321"/>
                          </a:cubicBezTo>
                          <a:cubicBezTo>
                            <a:pt x="13423" y="21214"/>
                            <a:pt x="13423" y="21214"/>
                            <a:pt x="13423" y="21214"/>
                          </a:cubicBezTo>
                          <a:cubicBezTo>
                            <a:pt x="13568" y="21471"/>
                            <a:pt x="13749" y="21600"/>
                            <a:pt x="13966" y="21600"/>
                          </a:cubicBezTo>
                          <a:cubicBezTo>
                            <a:pt x="14147" y="21600"/>
                            <a:pt x="14328" y="21471"/>
                            <a:pt x="14472" y="21214"/>
                          </a:cubicBezTo>
                          <a:cubicBezTo>
                            <a:pt x="15522" y="19350"/>
                            <a:pt x="15522" y="19350"/>
                            <a:pt x="15522" y="19350"/>
                          </a:cubicBezTo>
                          <a:cubicBezTo>
                            <a:pt x="15666" y="19093"/>
                            <a:pt x="15739" y="18771"/>
                            <a:pt x="15739" y="18386"/>
                          </a:cubicBezTo>
                          <a:cubicBezTo>
                            <a:pt x="15739" y="18321"/>
                            <a:pt x="15739" y="18257"/>
                            <a:pt x="15703" y="18193"/>
                          </a:cubicBezTo>
                          <a:cubicBezTo>
                            <a:pt x="15739" y="18129"/>
                            <a:pt x="15739" y="18129"/>
                            <a:pt x="15739" y="18129"/>
                          </a:cubicBezTo>
                          <a:cubicBezTo>
                            <a:pt x="15775" y="18129"/>
                            <a:pt x="15775" y="18129"/>
                            <a:pt x="15811" y="18129"/>
                          </a:cubicBezTo>
                          <a:cubicBezTo>
                            <a:pt x="17294" y="20764"/>
                            <a:pt x="17294" y="20764"/>
                            <a:pt x="17294" y="20764"/>
                          </a:cubicBezTo>
                          <a:cubicBezTo>
                            <a:pt x="17439" y="21021"/>
                            <a:pt x="17620" y="21150"/>
                            <a:pt x="17801" y="21150"/>
                          </a:cubicBezTo>
                          <a:cubicBezTo>
                            <a:pt x="18018" y="21150"/>
                            <a:pt x="18199" y="21021"/>
                            <a:pt x="18344" y="20764"/>
                          </a:cubicBezTo>
                          <a:cubicBezTo>
                            <a:pt x="19357" y="18900"/>
                            <a:pt x="19357" y="18900"/>
                            <a:pt x="19357" y="18900"/>
                          </a:cubicBezTo>
                          <a:cubicBezTo>
                            <a:pt x="19502" y="18707"/>
                            <a:pt x="19574" y="18321"/>
                            <a:pt x="19574" y="18000"/>
                          </a:cubicBezTo>
                          <a:cubicBezTo>
                            <a:pt x="19574" y="17871"/>
                            <a:pt x="19574" y="17807"/>
                            <a:pt x="19574" y="17679"/>
                          </a:cubicBezTo>
                          <a:cubicBezTo>
                            <a:pt x="19610" y="17679"/>
                            <a:pt x="19682" y="17743"/>
                            <a:pt x="19755" y="17743"/>
                          </a:cubicBezTo>
                          <a:cubicBezTo>
                            <a:pt x="19936" y="17743"/>
                            <a:pt x="20117" y="17614"/>
                            <a:pt x="20261" y="17357"/>
                          </a:cubicBezTo>
                          <a:cubicBezTo>
                            <a:pt x="21311" y="15493"/>
                            <a:pt x="21311" y="15493"/>
                            <a:pt x="21311" y="15493"/>
                          </a:cubicBezTo>
                          <a:cubicBezTo>
                            <a:pt x="21600" y="14979"/>
                            <a:pt x="21600" y="14143"/>
                            <a:pt x="21311" y="13629"/>
                          </a:cubicBezTo>
                          <a:cubicBezTo>
                            <a:pt x="19248" y="9964"/>
                            <a:pt x="19248" y="9964"/>
                            <a:pt x="19248" y="9964"/>
                          </a:cubicBezTo>
                          <a:cubicBezTo>
                            <a:pt x="17077" y="6107"/>
                            <a:pt x="17077" y="6107"/>
                            <a:pt x="17077" y="6107"/>
                          </a:cubicBezTo>
                          <a:cubicBezTo>
                            <a:pt x="17077" y="6107"/>
                            <a:pt x="17077" y="6107"/>
                            <a:pt x="17077" y="6107"/>
                          </a:cubicBezTo>
                          <a:cubicBezTo>
                            <a:pt x="13857" y="386"/>
                            <a:pt x="13857" y="386"/>
                            <a:pt x="13857" y="386"/>
                          </a:cubicBezTo>
                          <a:cubicBezTo>
                            <a:pt x="13713" y="129"/>
                            <a:pt x="13532" y="0"/>
                            <a:pt x="13351"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764" name="Shape 6048"/>
                    <p:cNvSpPr/>
                    <p:nvPr/>
                  </p:nvSpPr>
                  <p:spPr>
                    <a:xfrm>
                      <a:off x="9602" y="258535"/>
                      <a:ext cx="703957" cy="445791"/>
                    </a:xfrm>
                    <a:custGeom>
                      <a:avLst/>
                      <a:gdLst/>
                      <a:ahLst/>
                      <a:cxnLst>
                        <a:cxn ang="0">
                          <a:pos x="wd2" y="hd2"/>
                        </a:cxn>
                        <a:cxn ang="5400000">
                          <a:pos x="wd2" y="hd2"/>
                        </a:cxn>
                        <a:cxn ang="10800000">
                          <a:pos x="wd2" y="hd2"/>
                        </a:cxn>
                        <a:cxn ang="16200000">
                          <a:pos x="wd2" y="hd2"/>
                        </a:cxn>
                      </a:cxnLst>
                      <a:rect l="0" t="0" r="r" b="b"/>
                      <a:pathLst>
                        <a:path w="21600" h="21600" extrusionOk="0">
                          <a:moveTo>
                            <a:pt x="20021" y="6932"/>
                          </a:moveTo>
                          <a:cubicBezTo>
                            <a:pt x="19271" y="13865"/>
                            <a:pt x="15471" y="19106"/>
                            <a:pt x="10894" y="19106"/>
                          </a:cubicBezTo>
                          <a:cubicBezTo>
                            <a:pt x="5781" y="19106"/>
                            <a:pt x="1659" y="12596"/>
                            <a:pt x="1659" y="4523"/>
                          </a:cubicBezTo>
                          <a:cubicBezTo>
                            <a:pt x="1659" y="2959"/>
                            <a:pt x="1820" y="1437"/>
                            <a:pt x="2114" y="0"/>
                          </a:cubicBezTo>
                          <a:cubicBezTo>
                            <a:pt x="0" y="0"/>
                            <a:pt x="0" y="0"/>
                            <a:pt x="0" y="0"/>
                          </a:cubicBezTo>
                          <a:cubicBezTo>
                            <a:pt x="0" y="19148"/>
                            <a:pt x="0" y="19148"/>
                            <a:pt x="0" y="19148"/>
                          </a:cubicBezTo>
                          <a:cubicBezTo>
                            <a:pt x="0" y="20501"/>
                            <a:pt x="696" y="21600"/>
                            <a:pt x="1552" y="21600"/>
                          </a:cubicBezTo>
                          <a:cubicBezTo>
                            <a:pt x="4309" y="21600"/>
                            <a:pt x="4309" y="21600"/>
                            <a:pt x="4309" y="21600"/>
                          </a:cubicBezTo>
                          <a:cubicBezTo>
                            <a:pt x="6531" y="21600"/>
                            <a:pt x="6531" y="21600"/>
                            <a:pt x="6531" y="21600"/>
                          </a:cubicBezTo>
                          <a:cubicBezTo>
                            <a:pt x="6799" y="21600"/>
                            <a:pt x="6799" y="21600"/>
                            <a:pt x="6799" y="21600"/>
                          </a:cubicBezTo>
                          <a:cubicBezTo>
                            <a:pt x="16541" y="21600"/>
                            <a:pt x="16541" y="21600"/>
                            <a:pt x="16541" y="21600"/>
                          </a:cubicBezTo>
                          <a:cubicBezTo>
                            <a:pt x="17398" y="21600"/>
                            <a:pt x="17398" y="21600"/>
                            <a:pt x="17398" y="21600"/>
                          </a:cubicBezTo>
                          <a:cubicBezTo>
                            <a:pt x="20048" y="21600"/>
                            <a:pt x="20048" y="21600"/>
                            <a:pt x="20048" y="21600"/>
                          </a:cubicBezTo>
                          <a:cubicBezTo>
                            <a:pt x="20904" y="21600"/>
                            <a:pt x="21600" y="20501"/>
                            <a:pt x="21600" y="19148"/>
                          </a:cubicBezTo>
                          <a:cubicBezTo>
                            <a:pt x="21600" y="6932"/>
                            <a:pt x="21600" y="6932"/>
                            <a:pt x="21600" y="6932"/>
                          </a:cubicBezTo>
                          <a:lnTo>
                            <a:pt x="20021" y="6932"/>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765" name="Shape 6049"/>
                    <p:cNvSpPr/>
                    <p:nvPr/>
                  </p:nvSpPr>
                  <p:spPr>
                    <a:xfrm>
                      <a:off x="180152" y="163900"/>
                      <a:ext cx="533407" cy="411242"/>
                    </a:xfrm>
                    <a:custGeom>
                      <a:avLst/>
                      <a:gdLst/>
                      <a:ahLst/>
                      <a:cxnLst>
                        <a:cxn ang="0">
                          <a:pos x="wd2" y="hd2"/>
                        </a:cxn>
                        <a:cxn ang="5400000">
                          <a:pos x="wd2" y="hd2"/>
                        </a:cxn>
                        <a:cxn ang="10800000">
                          <a:pos x="wd2" y="hd2"/>
                        </a:cxn>
                        <a:cxn ang="16200000">
                          <a:pos x="wd2" y="hd2"/>
                        </a:cxn>
                      </a:cxnLst>
                      <a:rect l="0" t="0" r="r" b="b"/>
                      <a:pathLst>
                        <a:path w="21574" h="21531" extrusionOk="0">
                          <a:moveTo>
                            <a:pt x="12750" y="4944"/>
                          </a:moveTo>
                          <a:cubicBezTo>
                            <a:pt x="9009" y="103"/>
                            <a:pt x="9009" y="103"/>
                            <a:pt x="9009" y="103"/>
                          </a:cubicBezTo>
                          <a:cubicBezTo>
                            <a:pt x="8903" y="-34"/>
                            <a:pt x="8692" y="-34"/>
                            <a:pt x="8586" y="103"/>
                          </a:cubicBezTo>
                          <a:cubicBezTo>
                            <a:pt x="7562" y="1427"/>
                            <a:pt x="7562" y="1427"/>
                            <a:pt x="7562" y="1427"/>
                          </a:cubicBezTo>
                          <a:cubicBezTo>
                            <a:pt x="9362" y="3756"/>
                            <a:pt x="9362" y="3756"/>
                            <a:pt x="9362" y="3756"/>
                          </a:cubicBezTo>
                          <a:cubicBezTo>
                            <a:pt x="9574" y="4030"/>
                            <a:pt x="9574" y="4533"/>
                            <a:pt x="9362" y="4807"/>
                          </a:cubicBezTo>
                          <a:cubicBezTo>
                            <a:pt x="7527" y="7181"/>
                            <a:pt x="7527" y="7181"/>
                            <a:pt x="7527" y="7181"/>
                          </a:cubicBezTo>
                          <a:cubicBezTo>
                            <a:pt x="7421" y="7318"/>
                            <a:pt x="7280" y="7410"/>
                            <a:pt x="7139" y="7410"/>
                          </a:cubicBezTo>
                          <a:cubicBezTo>
                            <a:pt x="6962" y="7410"/>
                            <a:pt x="6821" y="7318"/>
                            <a:pt x="6715" y="7181"/>
                          </a:cubicBezTo>
                          <a:cubicBezTo>
                            <a:pt x="5833" y="5994"/>
                            <a:pt x="5833" y="5994"/>
                            <a:pt x="5833" y="5994"/>
                          </a:cubicBezTo>
                          <a:cubicBezTo>
                            <a:pt x="3468" y="9054"/>
                            <a:pt x="3468" y="9054"/>
                            <a:pt x="3468" y="9054"/>
                          </a:cubicBezTo>
                          <a:cubicBezTo>
                            <a:pt x="3433" y="9099"/>
                            <a:pt x="3433" y="9099"/>
                            <a:pt x="3433" y="9099"/>
                          </a:cubicBezTo>
                          <a:cubicBezTo>
                            <a:pt x="80" y="13437"/>
                            <a:pt x="80" y="13437"/>
                            <a:pt x="80" y="13437"/>
                          </a:cubicBezTo>
                          <a:cubicBezTo>
                            <a:pt x="-26" y="13574"/>
                            <a:pt x="-26" y="13803"/>
                            <a:pt x="80" y="13940"/>
                          </a:cubicBezTo>
                          <a:cubicBezTo>
                            <a:pt x="962" y="15036"/>
                            <a:pt x="962" y="15036"/>
                            <a:pt x="962" y="15036"/>
                          </a:cubicBezTo>
                          <a:cubicBezTo>
                            <a:pt x="1068" y="15173"/>
                            <a:pt x="1209" y="15173"/>
                            <a:pt x="1315" y="15036"/>
                          </a:cubicBezTo>
                          <a:cubicBezTo>
                            <a:pt x="2268" y="13803"/>
                            <a:pt x="2268" y="13803"/>
                            <a:pt x="2268" y="13803"/>
                          </a:cubicBezTo>
                          <a:cubicBezTo>
                            <a:pt x="2656" y="14305"/>
                            <a:pt x="2656" y="14305"/>
                            <a:pt x="2656" y="14305"/>
                          </a:cubicBezTo>
                          <a:cubicBezTo>
                            <a:pt x="1703" y="15538"/>
                            <a:pt x="1703" y="15538"/>
                            <a:pt x="1703" y="15538"/>
                          </a:cubicBezTo>
                          <a:cubicBezTo>
                            <a:pt x="1598" y="15675"/>
                            <a:pt x="1598" y="15903"/>
                            <a:pt x="1703" y="16040"/>
                          </a:cubicBezTo>
                          <a:cubicBezTo>
                            <a:pt x="2586" y="17182"/>
                            <a:pt x="2586" y="17182"/>
                            <a:pt x="2586" y="17182"/>
                          </a:cubicBezTo>
                          <a:cubicBezTo>
                            <a:pt x="2692" y="17319"/>
                            <a:pt x="2868" y="17319"/>
                            <a:pt x="2974" y="17182"/>
                          </a:cubicBezTo>
                          <a:cubicBezTo>
                            <a:pt x="3927" y="15949"/>
                            <a:pt x="3927" y="15949"/>
                            <a:pt x="3927" y="15949"/>
                          </a:cubicBezTo>
                          <a:cubicBezTo>
                            <a:pt x="4315" y="16451"/>
                            <a:pt x="4315" y="16451"/>
                            <a:pt x="4315" y="16451"/>
                          </a:cubicBezTo>
                          <a:cubicBezTo>
                            <a:pt x="3362" y="17684"/>
                            <a:pt x="3362" y="17684"/>
                            <a:pt x="3362" y="17684"/>
                          </a:cubicBezTo>
                          <a:cubicBezTo>
                            <a:pt x="3256" y="17821"/>
                            <a:pt x="3256" y="18050"/>
                            <a:pt x="3362" y="18187"/>
                          </a:cubicBezTo>
                          <a:cubicBezTo>
                            <a:pt x="4245" y="19328"/>
                            <a:pt x="4245" y="19328"/>
                            <a:pt x="4245" y="19328"/>
                          </a:cubicBezTo>
                          <a:cubicBezTo>
                            <a:pt x="4350" y="19465"/>
                            <a:pt x="4527" y="19465"/>
                            <a:pt x="4598" y="19328"/>
                          </a:cubicBezTo>
                          <a:cubicBezTo>
                            <a:pt x="5586" y="18095"/>
                            <a:pt x="5586" y="18095"/>
                            <a:pt x="5586" y="18095"/>
                          </a:cubicBezTo>
                          <a:cubicBezTo>
                            <a:pt x="5974" y="18598"/>
                            <a:pt x="5974" y="18598"/>
                            <a:pt x="5974" y="18598"/>
                          </a:cubicBezTo>
                          <a:cubicBezTo>
                            <a:pt x="4986" y="19831"/>
                            <a:pt x="4986" y="19831"/>
                            <a:pt x="4986" y="19831"/>
                          </a:cubicBezTo>
                          <a:cubicBezTo>
                            <a:pt x="4915" y="19968"/>
                            <a:pt x="4915" y="20150"/>
                            <a:pt x="4986" y="20287"/>
                          </a:cubicBezTo>
                          <a:cubicBezTo>
                            <a:pt x="5868" y="21429"/>
                            <a:pt x="5868" y="21429"/>
                            <a:pt x="5868" y="21429"/>
                          </a:cubicBezTo>
                          <a:cubicBezTo>
                            <a:pt x="5974" y="21566"/>
                            <a:pt x="6150" y="21566"/>
                            <a:pt x="6256" y="21429"/>
                          </a:cubicBezTo>
                          <a:cubicBezTo>
                            <a:pt x="7209" y="20196"/>
                            <a:pt x="7209" y="20196"/>
                            <a:pt x="7209" y="20196"/>
                          </a:cubicBezTo>
                          <a:cubicBezTo>
                            <a:pt x="7245" y="20242"/>
                            <a:pt x="7245" y="20242"/>
                            <a:pt x="7245" y="20242"/>
                          </a:cubicBezTo>
                          <a:cubicBezTo>
                            <a:pt x="13739" y="11885"/>
                            <a:pt x="13739" y="11885"/>
                            <a:pt x="13739" y="11885"/>
                          </a:cubicBezTo>
                          <a:cubicBezTo>
                            <a:pt x="21574" y="11885"/>
                            <a:pt x="21574" y="11885"/>
                            <a:pt x="21574" y="11885"/>
                          </a:cubicBezTo>
                          <a:cubicBezTo>
                            <a:pt x="21574" y="4944"/>
                            <a:pt x="21574" y="4944"/>
                            <a:pt x="21574" y="4944"/>
                          </a:cubicBezTo>
                          <a:lnTo>
                            <a:pt x="12750" y="4944"/>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766" name="Shape 6050"/>
                    <p:cNvSpPr/>
                    <p:nvPr/>
                  </p:nvSpPr>
                  <p:spPr>
                    <a:xfrm>
                      <a:off x="404793" y="321322"/>
                      <a:ext cx="138502" cy="138503"/>
                    </a:xfrm>
                    <a:custGeom>
                      <a:avLst/>
                      <a:gdLst/>
                      <a:ahLst/>
                      <a:cxnLst>
                        <a:cxn ang="0">
                          <a:pos x="wd2" y="hd2"/>
                        </a:cxn>
                        <a:cxn ang="5400000">
                          <a:pos x="wd2" y="hd2"/>
                        </a:cxn>
                        <a:cxn ang="10800000">
                          <a:pos x="wd2" y="hd2"/>
                        </a:cxn>
                        <a:cxn ang="16200000">
                          <a:pos x="wd2" y="hd2"/>
                        </a:cxn>
                      </a:cxnLst>
                      <a:rect l="0" t="0" r="r" b="b"/>
                      <a:pathLst>
                        <a:path w="21600" h="21600" extrusionOk="0">
                          <a:moveTo>
                            <a:pt x="6113" y="1630"/>
                          </a:moveTo>
                          <a:cubicBezTo>
                            <a:pt x="6385" y="1630"/>
                            <a:pt x="6657" y="1766"/>
                            <a:pt x="6792" y="1902"/>
                          </a:cubicBezTo>
                          <a:cubicBezTo>
                            <a:pt x="19698" y="14808"/>
                            <a:pt x="19698" y="14808"/>
                            <a:pt x="19698" y="14808"/>
                          </a:cubicBezTo>
                          <a:cubicBezTo>
                            <a:pt x="20106" y="15215"/>
                            <a:pt x="20106" y="15894"/>
                            <a:pt x="19698" y="16302"/>
                          </a:cubicBezTo>
                          <a:cubicBezTo>
                            <a:pt x="16302" y="19562"/>
                            <a:pt x="16302" y="19562"/>
                            <a:pt x="16302" y="19562"/>
                          </a:cubicBezTo>
                          <a:cubicBezTo>
                            <a:pt x="16030" y="19834"/>
                            <a:pt x="15758" y="19970"/>
                            <a:pt x="15623" y="19970"/>
                          </a:cubicBezTo>
                          <a:cubicBezTo>
                            <a:pt x="15351" y="19970"/>
                            <a:pt x="15079" y="19834"/>
                            <a:pt x="14808" y="19562"/>
                          </a:cubicBezTo>
                          <a:cubicBezTo>
                            <a:pt x="1902" y="6792"/>
                            <a:pt x="1902" y="6792"/>
                            <a:pt x="1902" y="6792"/>
                          </a:cubicBezTo>
                          <a:cubicBezTo>
                            <a:pt x="1630" y="6385"/>
                            <a:pt x="1630" y="5706"/>
                            <a:pt x="1902" y="5298"/>
                          </a:cubicBezTo>
                          <a:cubicBezTo>
                            <a:pt x="5298" y="1902"/>
                            <a:pt x="5298" y="1902"/>
                            <a:pt x="5298" y="1902"/>
                          </a:cubicBezTo>
                          <a:cubicBezTo>
                            <a:pt x="5570" y="1766"/>
                            <a:pt x="5842" y="1630"/>
                            <a:pt x="6113" y="1630"/>
                          </a:cubicBezTo>
                          <a:moveTo>
                            <a:pt x="6113" y="0"/>
                          </a:moveTo>
                          <a:cubicBezTo>
                            <a:pt x="6113" y="0"/>
                            <a:pt x="6113" y="0"/>
                            <a:pt x="6113" y="0"/>
                          </a:cubicBezTo>
                          <a:cubicBezTo>
                            <a:pt x="5298" y="0"/>
                            <a:pt x="4755" y="272"/>
                            <a:pt x="4211" y="815"/>
                          </a:cubicBezTo>
                          <a:cubicBezTo>
                            <a:pt x="815" y="4211"/>
                            <a:pt x="815" y="4211"/>
                            <a:pt x="815" y="4211"/>
                          </a:cubicBezTo>
                          <a:cubicBezTo>
                            <a:pt x="272" y="4619"/>
                            <a:pt x="0" y="5298"/>
                            <a:pt x="0" y="5977"/>
                          </a:cubicBezTo>
                          <a:cubicBezTo>
                            <a:pt x="0" y="6792"/>
                            <a:pt x="272" y="7472"/>
                            <a:pt x="815" y="7879"/>
                          </a:cubicBezTo>
                          <a:cubicBezTo>
                            <a:pt x="13721" y="20785"/>
                            <a:pt x="13721" y="20785"/>
                            <a:pt x="13721" y="20785"/>
                          </a:cubicBezTo>
                          <a:cubicBezTo>
                            <a:pt x="14128" y="21328"/>
                            <a:pt x="14808" y="21600"/>
                            <a:pt x="15623" y="21600"/>
                          </a:cubicBezTo>
                          <a:cubicBezTo>
                            <a:pt x="16302" y="21600"/>
                            <a:pt x="16981" y="21328"/>
                            <a:pt x="17389" y="20785"/>
                          </a:cubicBezTo>
                          <a:cubicBezTo>
                            <a:pt x="20785" y="17389"/>
                            <a:pt x="20785" y="17389"/>
                            <a:pt x="20785" y="17389"/>
                          </a:cubicBezTo>
                          <a:cubicBezTo>
                            <a:pt x="21328" y="16845"/>
                            <a:pt x="21600" y="16166"/>
                            <a:pt x="21600" y="15487"/>
                          </a:cubicBezTo>
                          <a:cubicBezTo>
                            <a:pt x="21600" y="14808"/>
                            <a:pt x="21328" y="14128"/>
                            <a:pt x="20785" y="13585"/>
                          </a:cubicBezTo>
                          <a:cubicBezTo>
                            <a:pt x="8015" y="815"/>
                            <a:pt x="8015" y="815"/>
                            <a:pt x="8015" y="815"/>
                          </a:cubicBezTo>
                          <a:cubicBezTo>
                            <a:pt x="7472" y="272"/>
                            <a:pt x="6792" y="0"/>
                            <a:pt x="6113"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767" name="Shape 6051"/>
                    <p:cNvSpPr/>
                    <p:nvPr/>
                  </p:nvSpPr>
                  <p:spPr>
                    <a:xfrm>
                      <a:off x="364216" y="362319"/>
                      <a:ext cx="138401" cy="137763"/>
                    </a:xfrm>
                    <a:custGeom>
                      <a:avLst/>
                      <a:gdLst/>
                      <a:ahLst/>
                      <a:cxnLst>
                        <a:cxn ang="0">
                          <a:pos x="wd2" y="hd2"/>
                        </a:cxn>
                        <a:cxn ang="5400000">
                          <a:pos x="wd2" y="hd2"/>
                        </a:cxn>
                        <a:cxn ang="10800000">
                          <a:pos x="wd2" y="hd2"/>
                        </a:cxn>
                        <a:cxn ang="16200000">
                          <a:pos x="wd2" y="hd2"/>
                        </a:cxn>
                      </a:cxnLst>
                      <a:rect l="0" t="0" r="r" b="b"/>
                      <a:pathLst>
                        <a:path w="21133" h="21600" extrusionOk="0">
                          <a:moveTo>
                            <a:pt x="5900" y="1641"/>
                          </a:moveTo>
                          <a:cubicBezTo>
                            <a:pt x="6167" y="1641"/>
                            <a:pt x="6434" y="1641"/>
                            <a:pt x="6567" y="1914"/>
                          </a:cubicBezTo>
                          <a:cubicBezTo>
                            <a:pt x="19234" y="14765"/>
                            <a:pt x="19234" y="14765"/>
                            <a:pt x="19234" y="14765"/>
                          </a:cubicBezTo>
                          <a:cubicBezTo>
                            <a:pt x="19634" y="15175"/>
                            <a:pt x="19634" y="15858"/>
                            <a:pt x="19234" y="16268"/>
                          </a:cubicBezTo>
                          <a:cubicBezTo>
                            <a:pt x="15900" y="19686"/>
                            <a:pt x="15900" y="19686"/>
                            <a:pt x="15900" y="19686"/>
                          </a:cubicBezTo>
                          <a:cubicBezTo>
                            <a:pt x="15767" y="19959"/>
                            <a:pt x="15500" y="19959"/>
                            <a:pt x="15234" y="19959"/>
                          </a:cubicBezTo>
                          <a:cubicBezTo>
                            <a:pt x="14967" y="19959"/>
                            <a:pt x="14700" y="19959"/>
                            <a:pt x="14567" y="19686"/>
                          </a:cubicBezTo>
                          <a:cubicBezTo>
                            <a:pt x="1900" y="6699"/>
                            <a:pt x="1900" y="6699"/>
                            <a:pt x="1900" y="6699"/>
                          </a:cubicBezTo>
                          <a:cubicBezTo>
                            <a:pt x="1500" y="6289"/>
                            <a:pt x="1500" y="5742"/>
                            <a:pt x="1900" y="5332"/>
                          </a:cubicBezTo>
                          <a:cubicBezTo>
                            <a:pt x="5234" y="1914"/>
                            <a:pt x="5234" y="1914"/>
                            <a:pt x="5234" y="1914"/>
                          </a:cubicBezTo>
                          <a:cubicBezTo>
                            <a:pt x="5367" y="1641"/>
                            <a:pt x="5634" y="1641"/>
                            <a:pt x="5900" y="1641"/>
                          </a:cubicBezTo>
                          <a:moveTo>
                            <a:pt x="5900" y="0"/>
                          </a:moveTo>
                          <a:cubicBezTo>
                            <a:pt x="5900" y="0"/>
                            <a:pt x="5900" y="0"/>
                            <a:pt x="5900" y="0"/>
                          </a:cubicBezTo>
                          <a:cubicBezTo>
                            <a:pt x="5234" y="0"/>
                            <a:pt x="4567" y="273"/>
                            <a:pt x="4034" y="684"/>
                          </a:cubicBezTo>
                          <a:cubicBezTo>
                            <a:pt x="700" y="4101"/>
                            <a:pt x="700" y="4101"/>
                            <a:pt x="700" y="4101"/>
                          </a:cubicBezTo>
                          <a:cubicBezTo>
                            <a:pt x="-233" y="5195"/>
                            <a:pt x="-233" y="6835"/>
                            <a:pt x="700" y="7929"/>
                          </a:cubicBezTo>
                          <a:cubicBezTo>
                            <a:pt x="13367" y="20916"/>
                            <a:pt x="13367" y="20916"/>
                            <a:pt x="13367" y="20916"/>
                          </a:cubicBezTo>
                          <a:cubicBezTo>
                            <a:pt x="13900" y="21327"/>
                            <a:pt x="14567" y="21600"/>
                            <a:pt x="15234" y="21600"/>
                          </a:cubicBezTo>
                          <a:cubicBezTo>
                            <a:pt x="15900" y="21600"/>
                            <a:pt x="16567" y="21327"/>
                            <a:pt x="17100" y="20916"/>
                          </a:cubicBezTo>
                          <a:cubicBezTo>
                            <a:pt x="20434" y="17499"/>
                            <a:pt x="20434" y="17499"/>
                            <a:pt x="20434" y="17499"/>
                          </a:cubicBezTo>
                          <a:cubicBezTo>
                            <a:pt x="21367" y="16405"/>
                            <a:pt x="21367" y="14765"/>
                            <a:pt x="20434" y="13671"/>
                          </a:cubicBezTo>
                          <a:cubicBezTo>
                            <a:pt x="7767" y="684"/>
                            <a:pt x="7767" y="684"/>
                            <a:pt x="7767" y="684"/>
                          </a:cubicBezTo>
                          <a:cubicBezTo>
                            <a:pt x="7234" y="273"/>
                            <a:pt x="6567" y="0"/>
                            <a:pt x="590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768" name="Shape 6052"/>
                    <p:cNvSpPr/>
                    <p:nvPr/>
                  </p:nvSpPr>
                  <p:spPr>
                    <a:xfrm>
                      <a:off x="323437" y="402207"/>
                      <a:ext cx="138706" cy="138872"/>
                    </a:xfrm>
                    <a:custGeom>
                      <a:avLst/>
                      <a:gdLst/>
                      <a:ahLst/>
                      <a:cxnLst>
                        <a:cxn ang="0">
                          <a:pos x="wd2" y="hd2"/>
                        </a:cxn>
                        <a:cxn ang="5400000">
                          <a:pos x="wd2" y="hd2"/>
                        </a:cxn>
                        <a:cxn ang="10800000">
                          <a:pos x="wd2" y="hd2"/>
                        </a:cxn>
                        <a:cxn ang="16200000">
                          <a:pos x="wd2" y="hd2"/>
                        </a:cxn>
                      </a:cxnLst>
                      <a:rect l="0" t="0" r="r" b="b"/>
                      <a:pathLst>
                        <a:path w="21070" h="21600" extrusionOk="0">
                          <a:moveTo>
                            <a:pt x="5963" y="1630"/>
                          </a:moveTo>
                          <a:cubicBezTo>
                            <a:pt x="6228" y="1630"/>
                            <a:pt x="6361" y="1766"/>
                            <a:pt x="6626" y="1902"/>
                          </a:cubicBezTo>
                          <a:cubicBezTo>
                            <a:pt x="19215" y="14808"/>
                            <a:pt x="19215" y="14808"/>
                            <a:pt x="19215" y="14808"/>
                          </a:cubicBezTo>
                          <a:cubicBezTo>
                            <a:pt x="19612" y="15215"/>
                            <a:pt x="19612" y="15894"/>
                            <a:pt x="19215" y="16302"/>
                          </a:cubicBezTo>
                          <a:cubicBezTo>
                            <a:pt x="15902" y="19698"/>
                            <a:pt x="15902" y="19698"/>
                            <a:pt x="15902" y="19698"/>
                          </a:cubicBezTo>
                          <a:cubicBezTo>
                            <a:pt x="15637" y="19834"/>
                            <a:pt x="15372" y="19970"/>
                            <a:pt x="15107" y="19970"/>
                          </a:cubicBezTo>
                          <a:cubicBezTo>
                            <a:pt x="14842" y="19970"/>
                            <a:pt x="14709" y="19834"/>
                            <a:pt x="14444" y="19698"/>
                          </a:cubicBezTo>
                          <a:cubicBezTo>
                            <a:pt x="1855" y="6792"/>
                            <a:pt x="1855" y="6792"/>
                            <a:pt x="1855" y="6792"/>
                          </a:cubicBezTo>
                          <a:cubicBezTo>
                            <a:pt x="1458" y="6385"/>
                            <a:pt x="1458" y="5706"/>
                            <a:pt x="1855" y="5298"/>
                          </a:cubicBezTo>
                          <a:cubicBezTo>
                            <a:pt x="5168" y="1902"/>
                            <a:pt x="5168" y="1902"/>
                            <a:pt x="5168" y="1902"/>
                          </a:cubicBezTo>
                          <a:cubicBezTo>
                            <a:pt x="5433" y="1766"/>
                            <a:pt x="5698" y="1630"/>
                            <a:pt x="5963" y="1630"/>
                          </a:cubicBezTo>
                          <a:moveTo>
                            <a:pt x="5963" y="0"/>
                          </a:moveTo>
                          <a:cubicBezTo>
                            <a:pt x="5168" y="0"/>
                            <a:pt x="4506" y="272"/>
                            <a:pt x="4108" y="815"/>
                          </a:cubicBezTo>
                          <a:cubicBezTo>
                            <a:pt x="795" y="4211"/>
                            <a:pt x="795" y="4211"/>
                            <a:pt x="795" y="4211"/>
                          </a:cubicBezTo>
                          <a:cubicBezTo>
                            <a:pt x="-265" y="5162"/>
                            <a:pt x="-265" y="6928"/>
                            <a:pt x="795" y="7879"/>
                          </a:cubicBezTo>
                          <a:cubicBezTo>
                            <a:pt x="13384" y="20785"/>
                            <a:pt x="13384" y="20785"/>
                            <a:pt x="13384" y="20785"/>
                          </a:cubicBezTo>
                          <a:cubicBezTo>
                            <a:pt x="13782" y="21328"/>
                            <a:pt x="14444" y="21600"/>
                            <a:pt x="15107" y="21600"/>
                          </a:cubicBezTo>
                          <a:cubicBezTo>
                            <a:pt x="15902" y="21600"/>
                            <a:pt x="16564" y="21328"/>
                            <a:pt x="16962" y="20785"/>
                          </a:cubicBezTo>
                          <a:cubicBezTo>
                            <a:pt x="20275" y="17389"/>
                            <a:pt x="20275" y="17389"/>
                            <a:pt x="20275" y="17389"/>
                          </a:cubicBezTo>
                          <a:cubicBezTo>
                            <a:pt x="21335" y="16438"/>
                            <a:pt x="21335" y="14672"/>
                            <a:pt x="20275" y="13721"/>
                          </a:cubicBezTo>
                          <a:cubicBezTo>
                            <a:pt x="7686" y="815"/>
                            <a:pt x="7686" y="815"/>
                            <a:pt x="7686" y="815"/>
                          </a:cubicBezTo>
                          <a:cubicBezTo>
                            <a:pt x="7288" y="272"/>
                            <a:pt x="6626" y="0"/>
                            <a:pt x="5963"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769" name="Shape 6053"/>
                    <p:cNvSpPr/>
                    <p:nvPr/>
                  </p:nvSpPr>
                  <p:spPr>
                    <a:xfrm>
                      <a:off x="283328" y="443204"/>
                      <a:ext cx="138039" cy="138133"/>
                    </a:xfrm>
                    <a:custGeom>
                      <a:avLst/>
                      <a:gdLst/>
                      <a:ahLst/>
                      <a:cxnLst>
                        <a:cxn ang="0">
                          <a:pos x="wd2" y="hd2"/>
                        </a:cxn>
                        <a:cxn ang="5400000">
                          <a:pos x="wd2" y="hd2"/>
                        </a:cxn>
                        <a:cxn ang="10800000">
                          <a:pos x="wd2" y="hd2"/>
                        </a:cxn>
                        <a:cxn ang="16200000">
                          <a:pos x="wd2" y="hd2"/>
                        </a:cxn>
                      </a:cxnLst>
                      <a:rect l="0" t="0" r="r" b="b"/>
                      <a:pathLst>
                        <a:path w="21133" h="21600" extrusionOk="0">
                          <a:moveTo>
                            <a:pt x="5900" y="1641"/>
                          </a:moveTo>
                          <a:cubicBezTo>
                            <a:pt x="6167" y="1641"/>
                            <a:pt x="6434" y="1641"/>
                            <a:pt x="6567" y="1914"/>
                          </a:cubicBezTo>
                          <a:cubicBezTo>
                            <a:pt x="19234" y="14901"/>
                            <a:pt x="19234" y="14901"/>
                            <a:pt x="19234" y="14901"/>
                          </a:cubicBezTo>
                          <a:cubicBezTo>
                            <a:pt x="19634" y="15311"/>
                            <a:pt x="19634" y="15858"/>
                            <a:pt x="19234" y="16268"/>
                          </a:cubicBezTo>
                          <a:cubicBezTo>
                            <a:pt x="15900" y="19686"/>
                            <a:pt x="15900" y="19686"/>
                            <a:pt x="15900" y="19686"/>
                          </a:cubicBezTo>
                          <a:cubicBezTo>
                            <a:pt x="15767" y="19959"/>
                            <a:pt x="15500" y="19959"/>
                            <a:pt x="15234" y="19959"/>
                          </a:cubicBezTo>
                          <a:cubicBezTo>
                            <a:pt x="14967" y="19959"/>
                            <a:pt x="14700" y="19959"/>
                            <a:pt x="14567" y="19686"/>
                          </a:cubicBezTo>
                          <a:cubicBezTo>
                            <a:pt x="1900" y="6699"/>
                            <a:pt x="1900" y="6699"/>
                            <a:pt x="1900" y="6699"/>
                          </a:cubicBezTo>
                          <a:cubicBezTo>
                            <a:pt x="1500" y="6289"/>
                            <a:pt x="1500" y="5742"/>
                            <a:pt x="1900" y="5332"/>
                          </a:cubicBezTo>
                          <a:cubicBezTo>
                            <a:pt x="5234" y="1914"/>
                            <a:pt x="5234" y="1914"/>
                            <a:pt x="5234" y="1914"/>
                          </a:cubicBezTo>
                          <a:cubicBezTo>
                            <a:pt x="5367" y="1641"/>
                            <a:pt x="5634" y="1641"/>
                            <a:pt x="5900" y="1641"/>
                          </a:cubicBezTo>
                          <a:moveTo>
                            <a:pt x="5900" y="0"/>
                          </a:moveTo>
                          <a:cubicBezTo>
                            <a:pt x="5234" y="0"/>
                            <a:pt x="4567" y="273"/>
                            <a:pt x="4034" y="684"/>
                          </a:cubicBezTo>
                          <a:cubicBezTo>
                            <a:pt x="700" y="4101"/>
                            <a:pt x="700" y="4101"/>
                            <a:pt x="700" y="4101"/>
                          </a:cubicBezTo>
                          <a:cubicBezTo>
                            <a:pt x="-233" y="5195"/>
                            <a:pt x="-233" y="6835"/>
                            <a:pt x="700" y="7929"/>
                          </a:cubicBezTo>
                          <a:cubicBezTo>
                            <a:pt x="13367" y="20916"/>
                            <a:pt x="13367" y="20916"/>
                            <a:pt x="13367" y="20916"/>
                          </a:cubicBezTo>
                          <a:cubicBezTo>
                            <a:pt x="13900" y="21327"/>
                            <a:pt x="14567" y="21600"/>
                            <a:pt x="15234" y="21600"/>
                          </a:cubicBezTo>
                          <a:cubicBezTo>
                            <a:pt x="15900" y="21600"/>
                            <a:pt x="16567" y="21327"/>
                            <a:pt x="17100" y="20916"/>
                          </a:cubicBezTo>
                          <a:cubicBezTo>
                            <a:pt x="20434" y="17499"/>
                            <a:pt x="20434" y="17499"/>
                            <a:pt x="20434" y="17499"/>
                          </a:cubicBezTo>
                          <a:cubicBezTo>
                            <a:pt x="21367" y="16405"/>
                            <a:pt x="21367" y="14765"/>
                            <a:pt x="20434" y="13671"/>
                          </a:cubicBezTo>
                          <a:cubicBezTo>
                            <a:pt x="7767" y="684"/>
                            <a:pt x="7767" y="684"/>
                            <a:pt x="7767" y="684"/>
                          </a:cubicBezTo>
                          <a:cubicBezTo>
                            <a:pt x="7234" y="273"/>
                            <a:pt x="6567" y="0"/>
                            <a:pt x="5900"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770" name="Shape 6054"/>
                    <p:cNvSpPr/>
                    <p:nvPr/>
                  </p:nvSpPr>
                  <p:spPr>
                    <a:xfrm>
                      <a:off x="169894" y="153644"/>
                      <a:ext cx="554006" cy="431755"/>
                    </a:xfrm>
                    <a:custGeom>
                      <a:avLst/>
                      <a:gdLst/>
                      <a:ahLst/>
                      <a:cxnLst>
                        <a:cxn ang="0">
                          <a:pos x="wd2" y="hd2"/>
                        </a:cxn>
                        <a:cxn ang="5400000">
                          <a:pos x="wd2" y="hd2"/>
                        </a:cxn>
                        <a:cxn ang="10800000">
                          <a:pos x="wd2" y="hd2"/>
                        </a:cxn>
                        <a:cxn ang="16200000">
                          <a:pos x="wd2" y="hd2"/>
                        </a:cxn>
                      </a:cxnLst>
                      <a:rect l="0" t="0" r="r" b="b"/>
                      <a:pathLst>
                        <a:path w="21600" h="21600" extrusionOk="0">
                          <a:moveTo>
                            <a:pt x="21192" y="4713"/>
                          </a:moveTo>
                          <a:cubicBezTo>
                            <a:pt x="12858" y="4713"/>
                            <a:pt x="12858" y="4713"/>
                            <a:pt x="12858" y="4713"/>
                          </a:cubicBezTo>
                          <a:cubicBezTo>
                            <a:pt x="9354" y="262"/>
                            <a:pt x="9354" y="262"/>
                            <a:pt x="9354" y="262"/>
                          </a:cubicBezTo>
                          <a:cubicBezTo>
                            <a:pt x="9252" y="87"/>
                            <a:pt x="9048" y="0"/>
                            <a:pt x="8878" y="0"/>
                          </a:cubicBezTo>
                          <a:cubicBezTo>
                            <a:pt x="8674" y="0"/>
                            <a:pt x="8504" y="87"/>
                            <a:pt x="8368" y="262"/>
                          </a:cubicBezTo>
                          <a:cubicBezTo>
                            <a:pt x="7381" y="1527"/>
                            <a:pt x="7381" y="1527"/>
                            <a:pt x="7381" y="1527"/>
                          </a:cubicBezTo>
                          <a:cubicBezTo>
                            <a:pt x="7245" y="1702"/>
                            <a:pt x="7245" y="2051"/>
                            <a:pt x="7381" y="2269"/>
                          </a:cubicBezTo>
                          <a:cubicBezTo>
                            <a:pt x="9116" y="4451"/>
                            <a:pt x="9116" y="4451"/>
                            <a:pt x="9116" y="4451"/>
                          </a:cubicBezTo>
                          <a:cubicBezTo>
                            <a:pt x="9150" y="4538"/>
                            <a:pt x="9184" y="4582"/>
                            <a:pt x="9184" y="4625"/>
                          </a:cubicBezTo>
                          <a:cubicBezTo>
                            <a:pt x="9184" y="4625"/>
                            <a:pt x="9150" y="4713"/>
                            <a:pt x="9116" y="4756"/>
                          </a:cubicBezTo>
                          <a:cubicBezTo>
                            <a:pt x="7381" y="6982"/>
                            <a:pt x="7381" y="6982"/>
                            <a:pt x="7381" y="6982"/>
                          </a:cubicBezTo>
                          <a:cubicBezTo>
                            <a:pt x="7347" y="7025"/>
                            <a:pt x="7313" y="7069"/>
                            <a:pt x="7279" y="7069"/>
                          </a:cubicBezTo>
                          <a:cubicBezTo>
                            <a:pt x="7211" y="7069"/>
                            <a:pt x="7177" y="7025"/>
                            <a:pt x="7143" y="6982"/>
                          </a:cubicBezTo>
                          <a:cubicBezTo>
                            <a:pt x="6293" y="5891"/>
                            <a:pt x="6293" y="5891"/>
                            <a:pt x="6293" y="5891"/>
                          </a:cubicBezTo>
                          <a:cubicBezTo>
                            <a:pt x="6225" y="5804"/>
                            <a:pt x="6123" y="5716"/>
                            <a:pt x="6021" y="5716"/>
                          </a:cubicBezTo>
                          <a:cubicBezTo>
                            <a:pt x="5885" y="5716"/>
                            <a:pt x="5783" y="5804"/>
                            <a:pt x="5715" y="5891"/>
                          </a:cubicBezTo>
                          <a:cubicBezTo>
                            <a:pt x="3470" y="8771"/>
                            <a:pt x="3470" y="8771"/>
                            <a:pt x="3470" y="8771"/>
                          </a:cubicBezTo>
                          <a:cubicBezTo>
                            <a:pt x="3436" y="8815"/>
                            <a:pt x="3436" y="8815"/>
                            <a:pt x="3402" y="8858"/>
                          </a:cubicBezTo>
                          <a:cubicBezTo>
                            <a:pt x="170" y="12960"/>
                            <a:pt x="170" y="12960"/>
                            <a:pt x="170" y="12960"/>
                          </a:cubicBezTo>
                          <a:cubicBezTo>
                            <a:pt x="68" y="13135"/>
                            <a:pt x="0" y="13353"/>
                            <a:pt x="0" y="13571"/>
                          </a:cubicBezTo>
                          <a:cubicBezTo>
                            <a:pt x="0" y="13833"/>
                            <a:pt x="68" y="14007"/>
                            <a:pt x="170" y="14182"/>
                          </a:cubicBezTo>
                          <a:cubicBezTo>
                            <a:pt x="1020" y="15273"/>
                            <a:pt x="1020" y="15273"/>
                            <a:pt x="1020" y="15273"/>
                          </a:cubicBezTo>
                          <a:cubicBezTo>
                            <a:pt x="1157" y="15447"/>
                            <a:pt x="1327" y="15535"/>
                            <a:pt x="1497" y="15535"/>
                          </a:cubicBezTo>
                          <a:cubicBezTo>
                            <a:pt x="1531" y="15535"/>
                            <a:pt x="1565" y="15535"/>
                            <a:pt x="1565" y="15535"/>
                          </a:cubicBezTo>
                          <a:cubicBezTo>
                            <a:pt x="1565" y="15753"/>
                            <a:pt x="1633" y="16015"/>
                            <a:pt x="1769" y="16233"/>
                          </a:cubicBezTo>
                          <a:cubicBezTo>
                            <a:pt x="2619" y="17324"/>
                            <a:pt x="2619" y="17324"/>
                            <a:pt x="2619" y="17324"/>
                          </a:cubicBezTo>
                          <a:cubicBezTo>
                            <a:pt x="2721" y="17455"/>
                            <a:pt x="2891" y="17542"/>
                            <a:pt x="3095" y="17542"/>
                          </a:cubicBezTo>
                          <a:cubicBezTo>
                            <a:pt x="3095" y="17542"/>
                            <a:pt x="3129" y="17542"/>
                            <a:pt x="3163" y="17542"/>
                          </a:cubicBezTo>
                          <a:cubicBezTo>
                            <a:pt x="3129" y="17804"/>
                            <a:pt x="3197" y="18065"/>
                            <a:pt x="3334" y="18240"/>
                          </a:cubicBezTo>
                          <a:cubicBezTo>
                            <a:pt x="4184" y="19331"/>
                            <a:pt x="4184" y="19331"/>
                            <a:pt x="4184" y="19331"/>
                          </a:cubicBezTo>
                          <a:cubicBezTo>
                            <a:pt x="4320" y="19505"/>
                            <a:pt x="4490" y="19593"/>
                            <a:pt x="4660" y="19593"/>
                          </a:cubicBezTo>
                          <a:cubicBezTo>
                            <a:pt x="4694" y="19593"/>
                            <a:pt x="4728" y="19593"/>
                            <a:pt x="4728" y="19593"/>
                          </a:cubicBezTo>
                          <a:cubicBezTo>
                            <a:pt x="4728" y="19593"/>
                            <a:pt x="4728" y="19636"/>
                            <a:pt x="4728" y="19680"/>
                          </a:cubicBezTo>
                          <a:cubicBezTo>
                            <a:pt x="4728" y="19898"/>
                            <a:pt x="4796" y="20116"/>
                            <a:pt x="4932" y="20291"/>
                          </a:cubicBezTo>
                          <a:cubicBezTo>
                            <a:pt x="5783" y="21382"/>
                            <a:pt x="5783" y="21382"/>
                            <a:pt x="5783" y="21382"/>
                          </a:cubicBezTo>
                          <a:cubicBezTo>
                            <a:pt x="5919" y="21513"/>
                            <a:pt x="6055" y="21600"/>
                            <a:pt x="6259" y="21600"/>
                          </a:cubicBezTo>
                          <a:cubicBezTo>
                            <a:pt x="6429" y="21600"/>
                            <a:pt x="6599" y="21513"/>
                            <a:pt x="6735" y="21382"/>
                          </a:cubicBezTo>
                          <a:cubicBezTo>
                            <a:pt x="7517" y="20335"/>
                            <a:pt x="7517" y="20335"/>
                            <a:pt x="7517" y="20335"/>
                          </a:cubicBezTo>
                          <a:cubicBezTo>
                            <a:pt x="7586" y="20291"/>
                            <a:pt x="7620" y="20247"/>
                            <a:pt x="7654" y="20204"/>
                          </a:cubicBezTo>
                          <a:cubicBezTo>
                            <a:pt x="13810" y="12393"/>
                            <a:pt x="13810" y="12393"/>
                            <a:pt x="13810" y="12393"/>
                          </a:cubicBezTo>
                          <a:cubicBezTo>
                            <a:pt x="21192" y="12393"/>
                            <a:pt x="21192" y="12393"/>
                            <a:pt x="21192" y="12393"/>
                          </a:cubicBezTo>
                          <a:cubicBezTo>
                            <a:pt x="21396" y="12393"/>
                            <a:pt x="21600" y="12175"/>
                            <a:pt x="21600" y="11869"/>
                          </a:cubicBezTo>
                          <a:cubicBezTo>
                            <a:pt x="21600" y="5236"/>
                            <a:pt x="21600" y="5236"/>
                            <a:pt x="21600" y="5236"/>
                          </a:cubicBezTo>
                          <a:cubicBezTo>
                            <a:pt x="21600" y="4931"/>
                            <a:pt x="21396" y="4713"/>
                            <a:pt x="21192" y="4713"/>
                          </a:cubicBezTo>
                          <a:close/>
                          <a:moveTo>
                            <a:pt x="21192" y="11869"/>
                          </a:moveTo>
                          <a:cubicBezTo>
                            <a:pt x="13640" y="11869"/>
                            <a:pt x="13640" y="11869"/>
                            <a:pt x="13640" y="11869"/>
                          </a:cubicBezTo>
                          <a:cubicBezTo>
                            <a:pt x="7381" y="19855"/>
                            <a:pt x="7381" y="19855"/>
                            <a:pt x="7381" y="19855"/>
                          </a:cubicBezTo>
                          <a:cubicBezTo>
                            <a:pt x="7347" y="19811"/>
                            <a:pt x="7347" y="19811"/>
                            <a:pt x="7347" y="19811"/>
                          </a:cubicBezTo>
                          <a:cubicBezTo>
                            <a:pt x="6429" y="20989"/>
                            <a:pt x="6429" y="20989"/>
                            <a:pt x="6429" y="20989"/>
                          </a:cubicBezTo>
                          <a:cubicBezTo>
                            <a:pt x="6395" y="21076"/>
                            <a:pt x="6327" y="21076"/>
                            <a:pt x="6259" y="21076"/>
                          </a:cubicBezTo>
                          <a:cubicBezTo>
                            <a:pt x="6191" y="21076"/>
                            <a:pt x="6123" y="21076"/>
                            <a:pt x="6055" y="20989"/>
                          </a:cubicBezTo>
                          <a:cubicBezTo>
                            <a:pt x="5204" y="19898"/>
                            <a:pt x="5204" y="19898"/>
                            <a:pt x="5204" y="19898"/>
                          </a:cubicBezTo>
                          <a:cubicBezTo>
                            <a:pt x="5136" y="19767"/>
                            <a:pt x="5136" y="19593"/>
                            <a:pt x="5204" y="19462"/>
                          </a:cubicBezTo>
                          <a:cubicBezTo>
                            <a:pt x="6157" y="18284"/>
                            <a:pt x="6157" y="18284"/>
                            <a:pt x="6157" y="18284"/>
                          </a:cubicBezTo>
                          <a:cubicBezTo>
                            <a:pt x="5783" y="17804"/>
                            <a:pt x="5783" y="17804"/>
                            <a:pt x="5783" y="17804"/>
                          </a:cubicBezTo>
                          <a:cubicBezTo>
                            <a:pt x="4830" y="18982"/>
                            <a:pt x="4830" y="18982"/>
                            <a:pt x="4830" y="18982"/>
                          </a:cubicBezTo>
                          <a:cubicBezTo>
                            <a:pt x="4796" y="19025"/>
                            <a:pt x="4728" y="19069"/>
                            <a:pt x="4660" y="19069"/>
                          </a:cubicBezTo>
                          <a:cubicBezTo>
                            <a:pt x="4592" y="19069"/>
                            <a:pt x="4524" y="19025"/>
                            <a:pt x="4490" y="18982"/>
                          </a:cubicBezTo>
                          <a:cubicBezTo>
                            <a:pt x="3640" y="17891"/>
                            <a:pt x="3640" y="17891"/>
                            <a:pt x="3640" y="17891"/>
                          </a:cubicBezTo>
                          <a:cubicBezTo>
                            <a:pt x="3538" y="17760"/>
                            <a:pt x="3538" y="17542"/>
                            <a:pt x="3640" y="17411"/>
                          </a:cubicBezTo>
                          <a:cubicBezTo>
                            <a:pt x="4524" y="16276"/>
                            <a:pt x="4524" y="16276"/>
                            <a:pt x="4524" y="16276"/>
                          </a:cubicBezTo>
                          <a:cubicBezTo>
                            <a:pt x="4524" y="16276"/>
                            <a:pt x="4558" y="16233"/>
                            <a:pt x="4558" y="16233"/>
                          </a:cubicBezTo>
                          <a:cubicBezTo>
                            <a:pt x="4558" y="16233"/>
                            <a:pt x="4558" y="16233"/>
                            <a:pt x="4558" y="16233"/>
                          </a:cubicBezTo>
                          <a:cubicBezTo>
                            <a:pt x="4558" y="16233"/>
                            <a:pt x="4558" y="16233"/>
                            <a:pt x="4558" y="16233"/>
                          </a:cubicBezTo>
                          <a:cubicBezTo>
                            <a:pt x="4592" y="16189"/>
                            <a:pt x="4626" y="16102"/>
                            <a:pt x="4626" y="16015"/>
                          </a:cubicBezTo>
                          <a:cubicBezTo>
                            <a:pt x="4626" y="15840"/>
                            <a:pt x="4490" y="15665"/>
                            <a:pt x="4354" y="15665"/>
                          </a:cubicBezTo>
                          <a:cubicBezTo>
                            <a:pt x="4286" y="15665"/>
                            <a:pt x="4218" y="15709"/>
                            <a:pt x="4184" y="15753"/>
                          </a:cubicBezTo>
                          <a:cubicBezTo>
                            <a:pt x="4184" y="15753"/>
                            <a:pt x="4184" y="15753"/>
                            <a:pt x="4184" y="15753"/>
                          </a:cubicBezTo>
                          <a:cubicBezTo>
                            <a:pt x="4184" y="15753"/>
                            <a:pt x="4184" y="15753"/>
                            <a:pt x="4184" y="15753"/>
                          </a:cubicBezTo>
                          <a:cubicBezTo>
                            <a:pt x="4150" y="15796"/>
                            <a:pt x="4150" y="15796"/>
                            <a:pt x="4150" y="15796"/>
                          </a:cubicBezTo>
                          <a:cubicBezTo>
                            <a:pt x="3266" y="16931"/>
                            <a:pt x="3266" y="16931"/>
                            <a:pt x="3266" y="16931"/>
                          </a:cubicBezTo>
                          <a:cubicBezTo>
                            <a:pt x="3197" y="17018"/>
                            <a:pt x="3163" y="17018"/>
                            <a:pt x="3095" y="17018"/>
                          </a:cubicBezTo>
                          <a:cubicBezTo>
                            <a:pt x="3027" y="17018"/>
                            <a:pt x="2959" y="17018"/>
                            <a:pt x="2891" y="16931"/>
                          </a:cubicBezTo>
                          <a:cubicBezTo>
                            <a:pt x="2041" y="15840"/>
                            <a:pt x="2041" y="15840"/>
                            <a:pt x="2041" y="15840"/>
                          </a:cubicBezTo>
                          <a:cubicBezTo>
                            <a:pt x="1939" y="15709"/>
                            <a:pt x="1939" y="15491"/>
                            <a:pt x="2041" y="15360"/>
                          </a:cubicBezTo>
                          <a:cubicBezTo>
                            <a:pt x="2925" y="14225"/>
                            <a:pt x="2925" y="14225"/>
                            <a:pt x="2925" y="14225"/>
                          </a:cubicBezTo>
                          <a:cubicBezTo>
                            <a:pt x="2959" y="14225"/>
                            <a:pt x="2959" y="14225"/>
                            <a:pt x="2959" y="14225"/>
                          </a:cubicBezTo>
                          <a:cubicBezTo>
                            <a:pt x="2959" y="14182"/>
                            <a:pt x="2959" y="14182"/>
                            <a:pt x="2959" y="14182"/>
                          </a:cubicBezTo>
                          <a:cubicBezTo>
                            <a:pt x="2959" y="14182"/>
                            <a:pt x="2959" y="14182"/>
                            <a:pt x="2959" y="14182"/>
                          </a:cubicBezTo>
                          <a:cubicBezTo>
                            <a:pt x="2993" y="14138"/>
                            <a:pt x="3027" y="14051"/>
                            <a:pt x="3027" y="14007"/>
                          </a:cubicBezTo>
                          <a:cubicBezTo>
                            <a:pt x="3027" y="13789"/>
                            <a:pt x="2925" y="13658"/>
                            <a:pt x="2755" y="13658"/>
                          </a:cubicBezTo>
                          <a:cubicBezTo>
                            <a:pt x="2721" y="13658"/>
                            <a:pt x="2653" y="13658"/>
                            <a:pt x="2585" y="13702"/>
                          </a:cubicBezTo>
                          <a:cubicBezTo>
                            <a:pt x="2585" y="13702"/>
                            <a:pt x="2585" y="13702"/>
                            <a:pt x="2585" y="13702"/>
                          </a:cubicBezTo>
                          <a:cubicBezTo>
                            <a:pt x="2585" y="13745"/>
                            <a:pt x="2585" y="13745"/>
                            <a:pt x="2585" y="13745"/>
                          </a:cubicBezTo>
                          <a:cubicBezTo>
                            <a:pt x="2585" y="13745"/>
                            <a:pt x="2585" y="13745"/>
                            <a:pt x="2585" y="13745"/>
                          </a:cubicBezTo>
                          <a:cubicBezTo>
                            <a:pt x="1667" y="14880"/>
                            <a:pt x="1667" y="14880"/>
                            <a:pt x="1667" y="14880"/>
                          </a:cubicBezTo>
                          <a:cubicBezTo>
                            <a:pt x="1633" y="14967"/>
                            <a:pt x="1565" y="15011"/>
                            <a:pt x="1497" y="15011"/>
                          </a:cubicBezTo>
                          <a:cubicBezTo>
                            <a:pt x="1429" y="15011"/>
                            <a:pt x="1361" y="14967"/>
                            <a:pt x="1327" y="14880"/>
                          </a:cubicBezTo>
                          <a:cubicBezTo>
                            <a:pt x="476" y="13833"/>
                            <a:pt x="476" y="13833"/>
                            <a:pt x="476" y="13833"/>
                          </a:cubicBezTo>
                          <a:cubicBezTo>
                            <a:pt x="374" y="13702"/>
                            <a:pt x="374" y="13484"/>
                            <a:pt x="476" y="13353"/>
                          </a:cubicBezTo>
                          <a:cubicBezTo>
                            <a:pt x="3708" y="9207"/>
                            <a:pt x="3708" y="9207"/>
                            <a:pt x="3708" y="9207"/>
                          </a:cubicBezTo>
                          <a:cubicBezTo>
                            <a:pt x="3708" y="9207"/>
                            <a:pt x="3708" y="9207"/>
                            <a:pt x="3742" y="9164"/>
                          </a:cubicBezTo>
                          <a:cubicBezTo>
                            <a:pt x="6021" y="6240"/>
                            <a:pt x="6021" y="6240"/>
                            <a:pt x="6021" y="6240"/>
                          </a:cubicBezTo>
                          <a:cubicBezTo>
                            <a:pt x="6871" y="7375"/>
                            <a:pt x="6871" y="7375"/>
                            <a:pt x="6871" y="7375"/>
                          </a:cubicBezTo>
                          <a:cubicBezTo>
                            <a:pt x="6973" y="7505"/>
                            <a:pt x="7109" y="7593"/>
                            <a:pt x="7279" y="7593"/>
                          </a:cubicBezTo>
                          <a:cubicBezTo>
                            <a:pt x="7415" y="7593"/>
                            <a:pt x="7551" y="7505"/>
                            <a:pt x="7654" y="7375"/>
                          </a:cubicBezTo>
                          <a:cubicBezTo>
                            <a:pt x="9422" y="5105"/>
                            <a:pt x="9422" y="5105"/>
                            <a:pt x="9422" y="5105"/>
                          </a:cubicBezTo>
                          <a:cubicBezTo>
                            <a:pt x="9626" y="4844"/>
                            <a:pt x="9626" y="4364"/>
                            <a:pt x="9422" y="4102"/>
                          </a:cubicBezTo>
                          <a:cubicBezTo>
                            <a:pt x="7688" y="1876"/>
                            <a:pt x="7688" y="1876"/>
                            <a:pt x="7688" y="1876"/>
                          </a:cubicBezTo>
                          <a:cubicBezTo>
                            <a:pt x="8674" y="611"/>
                            <a:pt x="8674" y="611"/>
                            <a:pt x="8674" y="611"/>
                          </a:cubicBezTo>
                          <a:cubicBezTo>
                            <a:pt x="8708" y="567"/>
                            <a:pt x="8810" y="524"/>
                            <a:pt x="8878" y="524"/>
                          </a:cubicBezTo>
                          <a:cubicBezTo>
                            <a:pt x="8946" y="524"/>
                            <a:pt x="9014" y="567"/>
                            <a:pt x="9082" y="611"/>
                          </a:cubicBezTo>
                          <a:cubicBezTo>
                            <a:pt x="12688" y="5236"/>
                            <a:pt x="12688" y="5236"/>
                            <a:pt x="12688" y="5236"/>
                          </a:cubicBezTo>
                          <a:cubicBezTo>
                            <a:pt x="21192" y="5236"/>
                            <a:pt x="21192" y="5236"/>
                            <a:pt x="21192" y="5236"/>
                          </a:cubicBezTo>
                          <a:lnTo>
                            <a:pt x="21192" y="1186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771" name="Shape 6055"/>
                    <p:cNvSpPr/>
                    <p:nvPr/>
                  </p:nvSpPr>
                  <p:spPr>
                    <a:xfrm>
                      <a:off x="415570" y="331579"/>
                      <a:ext cx="117468" cy="117251"/>
                    </a:xfrm>
                    <a:custGeom>
                      <a:avLst/>
                      <a:gdLst/>
                      <a:ahLst/>
                      <a:cxnLst>
                        <a:cxn ang="0">
                          <a:pos x="wd2" y="hd2"/>
                        </a:cxn>
                        <a:cxn ang="5400000">
                          <a:pos x="wd2" y="hd2"/>
                        </a:cxn>
                        <a:cxn ang="10800000">
                          <a:pos x="wd2" y="hd2"/>
                        </a:cxn>
                        <a:cxn ang="16200000">
                          <a:pos x="wd2" y="hd2"/>
                        </a:cxn>
                      </a:cxnLst>
                      <a:rect l="0" t="0" r="r" b="b"/>
                      <a:pathLst>
                        <a:path w="21401" h="21362" extrusionOk="0">
                          <a:moveTo>
                            <a:pt x="21045" y="15446"/>
                          </a:moveTo>
                          <a:cubicBezTo>
                            <a:pt x="21521" y="15922"/>
                            <a:pt x="21521" y="16716"/>
                            <a:pt x="21045" y="17193"/>
                          </a:cubicBezTo>
                          <a:cubicBezTo>
                            <a:pt x="17074" y="21005"/>
                            <a:pt x="17074" y="21005"/>
                            <a:pt x="17074" y="21005"/>
                          </a:cubicBezTo>
                          <a:cubicBezTo>
                            <a:pt x="16597" y="21481"/>
                            <a:pt x="15803" y="21481"/>
                            <a:pt x="15327" y="21005"/>
                          </a:cubicBezTo>
                          <a:cubicBezTo>
                            <a:pt x="239" y="6075"/>
                            <a:pt x="239" y="6075"/>
                            <a:pt x="239" y="6075"/>
                          </a:cubicBezTo>
                          <a:cubicBezTo>
                            <a:pt x="-79" y="5599"/>
                            <a:pt x="-79" y="4805"/>
                            <a:pt x="239" y="4328"/>
                          </a:cubicBezTo>
                          <a:cubicBezTo>
                            <a:pt x="4209" y="357"/>
                            <a:pt x="4209" y="357"/>
                            <a:pt x="4209" y="357"/>
                          </a:cubicBezTo>
                          <a:cubicBezTo>
                            <a:pt x="4686" y="-119"/>
                            <a:pt x="5480" y="-119"/>
                            <a:pt x="5956" y="357"/>
                          </a:cubicBezTo>
                          <a:lnTo>
                            <a:pt x="21045" y="15446"/>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772" name="Shape 6056"/>
                    <p:cNvSpPr/>
                    <p:nvPr/>
                  </p:nvSpPr>
                  <p:spPr>
                    <a:xfrm>
                      <a:off x="374791" y="372575"/>
                      <a:ext cx="117251" cy="117251"/>
                    </a:xfrm>
                    <a:custGeom>
                      <a:avLst/>
                      <a:gdLst/>
                      <a:ahLst/>
                      <a:cxnLst>
                        <a:cxn ang="0">
                          <a:pos x="wd2" y="hd2"/>
                        </a:cxn>
                        <a:cxn ang="5400000">
                          <a:pos x="wd2" y="hd2"/>
                        </a:cxn>
                        <a:cxn ang="10800000">
                          <a:pos x="wd2" y="hd2"/>
                        </a:cxn>
                        <a:cxn ang="16200000">
                          <a:pos x="wd2" y="hd2"/>
                        </a:cxn>
                      </a:cxnLst>
                      <a:rect l="0" t="0" r="r" b="b"/>
                      <a:pathLst>
                        <a:path w="21362" h="21362" extrusionOk="0">
                          <a:moveTo>
                            <a:pt x="21005" y="15287"/>
                          </a:moveTo>
                          <a:cubicBezTo>
                            <a:pt x="21481" y="15763"/>
                            <a:pt x="21481" y="16557"/>
                            <a:pt x="21005" y="17034"/>
                          </a:cubicBezTo>
                          <a:cubicBezTo>
                            <a:pt x="17034" y="21005"/>
                            <a:pt x="17034" y="21005"/>
                            <a:pt x="17034" y="21005"/>
                          </a:cubicBezTo>
                          <a:cubicBezTo>
                            <a:pt x="16557" y="21481"/>
                            <a:pt x="15922" y="21481"/>
                            <a:pt x="15446" y="21005"/>
                          </a:cubicBezTo>
                          <a:cubicBezTo>
                            <a:pt x="357" y="5916"/>
                            <a:pt x="357" y="5916"/>
                            <a:pt x="357" y="5916"/>
                          </a:cubicBezTo>
                          <a:cubicBezTo>
                            <a:pt x="-119" y="5440"/>
                            <a:pt x="-119" y="4805"/>
                            <a:pt x="357" y="4328"/>
                          </a:cubicBezTo>
                          <a:cubicBezTo>
                            <a:pt x="4328" y="357"/>
                            <a:pt x="4328" y="357"/>
                            <a:pt x="4328" y="357"/>
                          </a:cubicBezTo>
                          <a:cubicBezTo>
                            <a:pt x="4805" y="-119"/>
                            <a:pt x="5599" y="-119"/>
                            <a:pt x="5916" y="357"/>
                          </a:cubicBezTo>
                          <a:lnTo>
                            <a:pt x="21005" y="15287"/>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773" name="Shape 6057"/>
                    <p:cNvSpPr/>
                    <p:nvPr/>
                  </p:nvSpPr>
                  <p:spPr>
                    <a:xfrm>
                      <a:off x="333796" y="412465"/>
                      <a:ext cx="118356" cy="118356"/>
                    </a:xfrm>
                    <a:custGeom>
                      <a:avLst/>
                      <a:gdLst/>
                      <a:ahLst/>
                      <a:cxnLst>
                        <a:cxn ang="0">
                          <a:pos x="wd2" y="hd2"/>
                        </a:cxn>
                        <a:cxn ang="5400000">
                          <a:pos x="wd2" y="hd2"/>
                        </a:cxn>
                        <a:cxn ang="10800000">
                          <a:pos x="wd2" y="hd2"/>
                        </a:cxn>
                        <a:cxn ang="16200000">
                          <a:pos x="wd2" y="hd2"/>
                        </a:cxn>
                      </a:cxnLst>
                      <a:rect l="0" t="0" r="r" b="b"/>
                      <a:pathLst>
                        <a:path w="21364" h="21364" extrusionOk="0">
                          <a:moveTo>
                            <a:pt x="21009" y="15333"/>
                          </a:moveTo>
                          <a:cubicBezTo>
                            <a:pt x="21482" y="15806"/>
                            <a:pt x="21482" y="16594"/>
                            <a:pt x="21009" y="17067"/>
                          </a:cubicBezTo>
                          <a:cubicBezTo>
                            <a:pt x="17067" y="21009"/>
                            <a:pt x="17067" y="21009"/>
                            <a:pt x="17067" y="21009"/>
                          </a:cubicBezTo>
                          <a:cubicBezTo>
                            <a:pt x="16594" y="21482"/>
                            <a:pt x="15806" y="21482"/>
                            <a:pt x="15333" y="21009"/>
                          </a:cubicBezTo>
                          <a:cubicBezTo>
                            <a:pt x="355" y="6031"/>
                            <a:pt x="355" y="6031"/>
                            <a:pt x="355" y="6031"/>
                          </a:cubicBezTo>
                          <a:cubicBezTo>
                            <a:pt x="-118" y="5558"/>
                            <a:pt x="-118" y="4770"/>
                            <a:pt x="355" y="4297"/>
                          </a:cubicBezTo>
                          <a:cubicBezTo>
                            <a:pt x="4297" y="355"/>
                            <a:pt x="4297" y="355"/>
                            <a:pt x="4297" y="355"/>
                          </a:cubicBezTo>
                          <a:cubicBezTo>
                            <a:pt x="4770" y="-118"/>
                            <a:pt x="5558" y="-118"/>
                            <a:pt x="6031" y="355"/>
                          </a:cubicBezTo>
                          <a:lnTo>
                            <a:pt x="21009" y="1533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774" name="Shape 6058"/>
                    <p:cNvSpPr/>
                    <p:nvPr/>
                  </p:nvSpPr>
                  <p:spPr>
                    <a:xfrm>
                      <a:off x="293539" y="453462"/>
                      <a:ext cx="117616" cy="117616"/>
                    </a:xfrm>
                    <a:custGeom>
                      <a:avLst/>
                      <a:gdLst/>
                      <a:ahLst/>
                      <a:cxnLst>
                        <a:cxn ang="0">
                          <a:pos x="wd2" y="hd2"/>
                        </a:cxn>
                        <a:cxn ang="5400000">
                          <a:pos x="wd2" y="hd2"/>
                        </a:cxn>
                        <a:cxn ang="10800000">
                          <a:pos x="wd2" y="hd2"/>
                        </a:cxn>
                        <a:cxn ang="16200000">
                          <a:pos x="wd2" y="hd2"/>
                        </a:cxn>
                      </a:cxnLst>
                      <a:rect l="0" t="0" r="r" b="b"/>
                      <a:pathLst>
                        <a:path w="21362" h="21362" extrusionOk="0">
                          <a:moveTo>
                            <a:pt x="21005" y="15446"/>
                          </a:moveTo>
                          <a:cubicBezTo>
                            <a:pt x="21481" y="15922"/>
                            <a:pt x="21481" y="16557"/>
                            <a:pt x="21005" y="17034"/>
                          </a:cubicBezTo>
                          <a:cubicBezTo>
                            <a:pt x="17034" y="21005"/>
                            <a:pt x="17034" y="21005"/>
                            <a:pt x="17034" y="21005"/>
                          </a:cubicBezTo>
                          <a:cubicBezTo>
                            <a:pt x="16557" y="21481"/>
                            <a:pt x="15763" y="21481"/>
                            <a:pt x="15446" y="21005"/>
                          </a:cubicBezTo>
                          <a:cubicBezTo>
                            <a:pt x="357" y="5916"/>
                            <a:pt x="357" y="5916"/>
                            <a:pt x="357" y="5916"/>
                          </a:cubicBezTo>
                          <a:cubicBezTo>
                            <a:pt x="-119" y="5440"/>
                            <a:pt x="-119" y="4805"/>
                            <a:pt x="357" y="4328"/>
                          </a:cubicBezTo>
                          <a:cubicBezTo>
                            <a:pt x="4328" y="357"/>
                            <a:pt x="4328" y="357"/>
                            <a:pt x="4328" y="357"/>
                          </a:cubicBezTo>
                          <a:cubicBezTo>
                            <a:pt x="4805" y="-119"/>
                            <a:pt x="5440" y="-119"/>
                            <a:pt x="5916" y="357"/>
                          </a:cubicBezTo>
                          <a:lnTo>
                            <a:pt x="21005" y="15446"/>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775" name="Shape 6059"/>
                    <p:cNvSpPr/>
                    <p:nvPr/>
                  </p:nvSpPr>
                  <p:spPr>
                    <a:xfrm>
                      <a:off x="9602" y="0"/>
                      <a:ext cx="703957" cy="391128"/>
                    </a:xfrm>
                    <a:custGeom>
                      <a:avLst/>
                      <a:gdLst/>
                      <a:ahLst/>
                      <a:cxnLst>
                        <a:cxn ang="0">
                          <a:pos x="wd2" y="hd2"/>
                        </a:cxn>
                        <a:cxn ang="5400000">
                          <a:pos x="wd2" y="hd2"/>
                        </a:cxn>
                        <a:cxn ang="10800000">
                          <a:pos x="wd2" y="hd2"/>
                        </a:cxn>
                        <a:cxn ang="16200000">
                          <a:pos x="wd2" y="hd2"/>
                        </a:cxn>
                      </a:cxnLst>
                      <a:rect l="0" t="0" r="r" b="b"/>
                      <a:pathLst>
                        <a:path w="21600" h="21600" extrusionOk="0">
                          <a:moveTo>
                            <a:pt x="2222" y="13693"/>
                          </a:moveTo>
                          <a:cubicBezTo>
                            <a:pt x="3506" y="7329"/>
                            <a:pt x="6906" y="2796"/>
                            <a:pt x="10894" y="2796"/>
                          </a:cubicBezTo>
                          <a:cubicBezTo>
                            <a:pt x="16006" y="2796"/>
                            <a:pt x="20128" y="10221"/>
                            <a:pt x="20128" y="19430"/>
                          </a:cubicBezTo>
                          <a:cubicBezTo>
                            <a:pt x="20128" y="20154"/>
                            <a:pt x="20101" y="20877"/>
                            <a:pt x="20048" y="21600"/>
                          </a:cubicBezTo>
                          <a:cubicBezTo>
                            <a:pt x="21600" y="21600"/>
                            <a:pt x="21600" y="21600"/>
                            <a:pt x="21600" y="21600"/>
                          </a:cubicBezTo>
                          <a:cubicBezTo>
                            <a:pt x="21600" y="19334"/>
                            <a:pt x="21600" y="19334"/>
                            <a:pt x="21600" y="19334"/>
                          </a:cubicBezTo>
                          <a:cubicBezTo>
                            <a:pt x="21600" y="12198"/>
                            <a:pt x="21600" y="12198"/>
                            <a:pt x="21600" y="12198"/>
                          </a:cubicBezTo>
                          <a:cubicBezTo>
                            <a:pt x="21600" y="7618"/>
                            <a:pt x="21600" y="7618"/>
                            <a:pt x="21600" y="7618"/>
                          </a:cubicBezTo>
                          <a:cubicBezTo>
                            <a:pt x="21600" y="2796"/>
                            <a:pt x="21600" y="2796"/>
                            <a:pt x="21600" y="2796"/>
                          </a:cubicBezTo>
                          <a:cubicBezTo>
                            <a:pt x="21600" y="1254"/>
                            <a:pt x="20904" y="0"/>
                            <a:pt x="20048" y="0"/>
                          </a:cubicBezTo>
                          <a:cubicBezTo>
                            <a:pt x="1552" y="0"/>
                            <a:pt x="1552" y="0"/>
                            <a:pt x="1552" y="0"/>
                          </a:cubicBezTo>
                          <a:cubicBezTo>
                            <a:pt x="696" y="0"/>
                            <a:pt x="0" y="1254"/>
                            <a:pt x="0" y="2796"/>
                          </a:cubicBezTo>
                          <a:cubicBezTo>
                            <a:pt x="0" y="13693"/>
                            <a:pt x="0" y="13693"/>
                            <a:pt x="0" y="13693"/>
                          </a:cubicBezTo>
                          <a:lnTo>
                            <a:pt x="2222" y="1369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grpSp>
            </p:grpSp>
          </p:grpSp>
        </p:grpSp>
        <p:grpSp>
          <p:nvGrpSpPr>
            <p:cNvPr id="206" name="Group 205"/>
            <p:cNvGrpSpPr/>
            <p:nvPr/>
          </p:nvGrpSpPr>
          <p:grpSpPr>
            <a:xfrm>
              <a:off x="408399" y="2268534"/>
              <a:ext cx="11096333" cy="2359231"/>
              <a:chOff x="306299" y="1097935"/>
              <a:chExt cx="8322250" cy="2195871"/>
            </a:xfrm>
            <a:solidFill>
              <a:schemeClr val="bg1"/>
            </a:solidFill>
          </p:grpSpPr>
          <p:sp>
            <p:nvSpPr>
              <p:cNvPr id="212" name="Rectangle 211"/>
              <p:cNvSpPr/>
              <p:nvPr/>
            </p:nvSpPr>
            <p:spPr>
              <a:xfrm>
                <a:off x="1404491" y="1097935"/>
                <a:ext cx="7224058" cy="2195871"/>
              </a:xfrm>
              <a:prstGeom prst="rect">
                <a:avLst/>
              </a:prstGeom>
              <a:grpFill/>
              <a:ln>
                <a:solidFill>
                  <a:srgbClr val="B1B3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kern="0" dirty="0">
                  <a:solidFill>
                    <a:srgbClr val="FFFFFF"/>
                  </a:solidFill>
                  <a:latin typeface="Amazon Ember" panose="02000000000000000000" pitchFamily="2" charset="0"/>
                  <a:ea typeface="Amazon Ember" panose="02000000000000000000" pitchFamily="2" charset="0"/>
                </a:endParaRPr>
              </a:p>
            </p:txBody>
          </p:sp>
          <p:sp>
            <p:nvSpPr>
              <p:cNvPr id="207" name="TextBox 206"/>
              <p:cNvSpPr txBox="1"/>
              <p:nvPr/>
            </p:nvSpPr>
            <p:spPr>
              <a:xfrm>
                <a:off x="306299" y="1949829"/>
                <a:ext cx="1045898" cy="506208"/>
              </a:xfrm>
              <a:prstGeom prst="rect">
                <a:avLst/>
              </a:prstGeom>
              <a:noFill/>
            </p:spPr>
            <p:txBody>
              <a:bodyPr wrap="square" rtlCol="0">
                <a:spAutoFit/>
              </a:bodyPr>
              <a:lstStyle/>
              <a:p>
                <a:pPr algn="r" defTabSz="609585" fontAlgn="base">
                  <a:spcBef>
                    <a:spcPct val="0"/>
                  </a:spcBef>
                  <a:spcAft>
                    <a:spcPct val="0"/>
                  </a:spcAft>
                  <a:defRPr/>
                </a:pPr>
                <a:r>
                  <a:rPr lang="en-US" sz="1467" b="1" kern="0" dirty="0">
                    <a:solidFill>
                      <a:schemeClr val="accent2"/>
                    </a:solidFill>
                    <a:latin typeface="Amazon Ember" panose="02000000000000000000" pitchFamily="2" charset="0"/>
                    <a:ea typeface="Amazon Ember" panose="02000000000000000000" pitchFamily="2" charset="0"/>
                    <a:cs typeface="Arial"/>
                  </a:rPr>
                  <a:t>Platform</a:t>
                </a:r>
                <a:br>
                  <a:rPr lang="en-US" sz="1467" b="1" kern="0" dirty="0">
                    <a:solidFill>
                      <a:schemeClr val="accent2"/>
                    </a:solidFill>
                    <a:latin typeface="Amazon Ember" panose="02000000000000000000" pitchFamily="2" charset="0"/>
                    <a:ea typeface="Amazon Ember" panose="02000000000000000000" pitchFamily="2" charset="0"/>
                    <a:cs typeface="Arial"/>
                  </a:rPr>
                </a:br>
                <a:r>
                  <a:rPr lang="en-US" sz="1467" b="1" kern="0" dirty="0">
                    <a:solidFill>
                      <a:schemeClr val="accent2"/>
                    </a:solidFill>
                    <a:latin typeface="Amazon Ember" panose="02000000000000000000" pitchFamily="2" charset="0"/>
                    <a:ea typeface="Amazon Ember" panose="02000000000000000000" pitchFamily="2" charset="0"/>
                    <a:cs typeface="Arial"/>
                  </a:rPr>
                  <a:t>Services</a:t>
                </a:r>
              </a:p>
            </p:txBody>
          </p:sp>
          <p:cxnSp>
            <p:nvCxnSpPr>
              <p:cNvPr id="208" name="Straight Connector 207"/>
              <p:cNvCxnSpPr/>
              <p:nvPr/>
            </p:nvCxnSpPr>
            <p:spPr>
              <a:xfrm flipH="1">
                <a:off x="2567038" y="1237228"/>
                <a:ext cx="11213" cy="1909096"/>
              </a:xfrm>
              <a:prstGeom prst="line">
                <a:avLst/>
              </a:prstGeom>
              <a:grp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3762147" y="1237228"/>
                <a:ext cx="0" cy="1909096"/>
              </a:xfrm>
              <a:prstGeom prst="line">
                <a:avLst/>
              </a:prstGeom>
              <a:grp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a:off x="5101133" y="1237228"/>
                <a:ext cx="0" cy="1909096"/>
              </a:xfrm>
              <a:prstGeom prst="line">
                <a:avLst/>
              </a:prstGeom>
              <a:grp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7139162" y="1237228"/>
                <a:ext cx="0" cy="1909096"/>
              </a:xfrm>
              <a:prstGeom prst="line">
                <a:avLst/>
              </a:prstGeom>
              <a:grp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grpSp>
            <p:nvGrpSpPr>
              <p:cNvPr id="213" name="Group 212"/>
              <p:cNvGrpSpPr/>
              <p:nvPr/>
            </p:nvGrpSpPr>
            <p:grpSpPr>
              <a:xfrm>
                <a:off x="1620259" y="1765225"/>
                <a:ext cx="718663" cy="1239205"/>
                <a:chOff x="1620259" y="1716557"/>
                <a:chExt cx="718663" cy="1098435"/>
              </a:xfrm>
              <a:grpFill/>
            </p:grpSpPr>
            <p:sp>
              <p:nvSpPr>
                <p:cNvPr id="242" name="TextBox 241"/>
                <p:cNvSpPr txBox="1"/>
                <p:nvPr/>
              </p:nvSpPr>
              <p:spPr>
                <a:xfrm>
                  <a:off x="1620259" y="2586461"/>
                  <a:ext cx="718663" cy="228531"/>
                </a:xfrm>
                <a:prstGeom prst="rect">
                  <a:avLst/>
                </a:prstGeom>
                <a:grpFill/>
              </p:spPr>
              <p:txBody>
                <a:bodyPr wrap="square" rtlCol="0">
                  <a:spAutoFit/>
                </a:bodyPr>
                <a:lstStyle/>
                <a:p>
                  <a:pPr algn="ctr" defTabSz="609585" fontAlgn="base">
                    <a:spcBef>
                      <a:spcPct val="0"/>
                    </a:spcBef>
                    <a:spcAft>
                      <a:spcPct val="0"/>
                    </a:spcAft>
                    <a:defRPr/>
                  </a:pPr>
                  <a:r>
                    <a:rPr lang="en-US" sz="1200" kern="0" dirty="0">
                      <a:solidFill>
                        <a:srgbClr val="636466"/>
                      </a:solidFill>
                      <a:latin typeface="Amazon Ember" panose="02000000000000000000" pitchFamily="2" charset="0"/>
                      <a:ea typeface="Amazon Ember" panose="02000000000000000000" pitchFamily="2" charset="0"/>
                      <a:cs typeface="Arial"/>
                    </a:rPr>
                    <a:t>Caching</a:t>
                  </a:r>
                </a:p>
              </p:txBody>
            </p:sp>
            <p:sp>
              <p:nvSpPr>
                <p:cNvPr id="243" name="TextBox 242"/>
                <p:cNvSpPr txBox="1"/>
                <p:nvPr/>
              </p:nvSpPr>
              <p:spPr>
                <a:xfrm>
                  <a:off x="1620259" y="1716557"/>
                  <a:ext cx="718663" cy="228531"/>
                </a:xfrm>
                <a:prstGeom prst="rect">
                  <a:avLst/>
                </a:prstGeom>
                <a:grpFill/>
              </p:spPr>
              <p:txBody>
                <a:bodyPr wrap="square" rtlCol="0">
                  <a:spAutoFit/>
                </a:bodyPr>
                <a:lstStyle/>
                <a:p>
                  <a:pPr algn="ctr" defTabSz="609585" fontAlgn="base">
                    <a:spcBef>
                      <a:spcPct val="0"/>
                    </a:spcBef>
                    <a:spcAft>
                      <a:spcPct val="0"/>
                    </a:spcAft>
                    <a:defRPr/>
                  </a:pPr>
                  <a:r>
                    <a:rPr lang="en-US" sz="1200" kern="0" dirty="0">
                      <a:solidFill>
                        <a:srgbClr val="636466"/>
                      </a:solidFill>
                      <a:latin typeface="Amazon Ember" panose="02000000000000000000" pitchFamily="2" charset="0"/>
                      <a:ea typeface="Amazon Ember" panose="02000000000000000000" pitchFamily="2" charset="0"/>
                      <a:cs typeface="Arial"/>
                    </a:rPr>
                    <a:t>Relational</a:t>
                  </a:r>
                </a:p>
              </p:txBody>
            </p:sp>
            <p:sp>
              <p:nvSpPr>
                <p:cNvPr id="244" name="TextBox 243"/>
                <p:cNvSpPr txBox="1"/>
                <p:nvPr/>
              </p:nvSpPr>
              <p:spPr>
                <a:xfrm>
                  <a:off x="1620259" y="2154937"/>
                  <a:ext cx="718663" cy="228531"/>
                </a:xfrm>
                <a:prstGeom prst="rect">
                  <a:avLst/>
                </a:prstGeom>
                <a:grpFill/>
              </p:spPr>
              <p:txBody>
                <a:bodyPr wrap="square" rtlCol="0">
                  <a:spAutoFit/>
                </a:bodyPr>
                <a:lstStyle/>
                <a:p>
                  <a:pPr algn="ctr" defTabSz="609585" fontAlgn="base">
                    <a:spcBef>
                      <a:spcPct val="0"/>
                    </a:spcBef>
                    <a:spcAft>
                      <a:spcPct val="0"/>
                    </a:spcAft>
                    <a:defRPr/>
                  </a:pPr>
                  <a:r>
                    <a:rPr lang="en-US" sz="1200" kern="0" dirty="0">
                      <a:solidFill>
                        <a:srgbClr val="636466"/>
                      </a:solidFill>
                      <a:latin typeface="Amazon Ember" panose="02000000000000000000" pitchFamily="2" charset="0"/>
                      <a:ea typeface="Amazon Ember" panose="02000000000000000000" pitchFamily="2" charset="0"/>
                      <a:cs typeface="Arial"/>
                    </a:rPr>
                    <a:t>No SQL</a:t>
                  </a:r>
                </a:p>
              </p:txBody>
            </p:sp>
          </p:grpSp>
          <p:grpSp>
            <p:nvGrpSpPr>
              <p:cNvPr id="214" name="Group 213"/>
              <p:cNvGrpSpPr/>
              <p:nvPr/>
            </p:nvGrpSpPr>
            <p:grpSpPr>
              <a:xfrm>
                <a:off x="2751946" y="1589189"/>
                <a:ext cx="806219" cy="1562478"/>
                <a:chOff x="2661734" y="1574854"/>
                <a:chExt cx="806219" cy="1473726"/>
              </a:xfrm>
              <a:grpFill/>
            </p:grpSpPr>
            <p:sp>
              <p:nvSpPr>
                <p:cNvPr id="238" name="TextBox 237"/>
                <p:cNvSpPr txBox="1"/>
                <p:nvPr/>
              </p:nvSpPr>
              <p:spPr>
                <a:xfrm>
                  <a:off x="2708990" y="1943238"/>
                  <a:ext cx="696456" cy="243174"/>
                </a:xfrm>
                <a:prstGeom prst="rect">
                  <a:avLst/>
                </a:prstGeom>
                <a:grpFill/>
              </p:spPr>
              <p:txBody>
                <a:bodyPr wrap="square" rtlCol="0">
                  <a:spAutoFit/>
                </a:bodyPr>
                <a:lstStyle/>
                <a:p>
                  <a:pPr algn="ctr" defTabSz="609585" fontAlgn="base">
                    <a:spcBef>
                      <a:spcPct val="0"/>
                    </a:spcBef>
                    <a:spcAft>
                      <a:spcPct val="0"/>
                    </a:spcAft>
                    <a:defRPr/>
                  </a:pPr>
                  <a:r>
                    <a:rPr lang="en-US" sz="1200" kern="0" dirty="0">
                      <a:solidFill>
                        <a:srgbClr val="636466"/>
                      </a:solidFill>
                      <a:latin typeface="Amazon Ember" panose="02000000000000000000" pitchFamily="2" charset="0"/>
                      <a:ea typeface="Amazon Ember" panose="02000000000000000000" pitchFamily="2" charset="0"/>
                      <a:cs typeface="Arial"/>
                    </a:rPr>
                    <a:t>Real time</a:t>
                  </a:r>
                </a:p>
              </p:txBody>
            </p:sp>
            <p:sp>
              <p:nvSpPr>
                <p:cNvPr id="237" name="TextBox 236"/>
                <p:cNvSpPr txBox="1"/>
                <p:nvPr/>
              </p:nvSpPr>
              <p:spPr>
                <a:xfrm>
                  <a:off x="2675331" y="1574854"/>
                  <a:ext cx="792622" cy="405290"/>
                </a:xfrm>
                <a:prstGeom prst="rect">
                  <a:avLst/>
                </a:prstGeom>
                <a:grpFill/>
              </p:spPr>
              <p:txBody>
                <a:bodyPr wrap="square" rtlCol="0">
                  <a:spAutoFit/>
                </a:bodyPr>
                <a:lstStyle/>
                <a:p>
                  <a:pPr algn="ctr" defTabSz="609585" fontAlgn="base">
                    <a:spcBef>
                      <a:spcPct val="0"/>
                    </a:spcBef>
                    <a:spcAft>
                      <a:spcPct val="0"/>
                    </a:spcAft>
                    <a:defRPr/>
                  </a:pPr>
                  <a:r>
                    <a:rPr lang="en-US" sz="1200" kern="0" dirty="0">
                      <a:solidFill>
                        <a:srgbClr val="636466"/>
                      </a:solidFill>
                      <a:latin typeface="Amazon Ember" panose="02000000000000000000" pitchFamily="2" charset="0"/>
                      <a:ea typeface="Amazon Ember" panose="02000000000000000000" pitchFamily="2" charset="0"/>
                      <a:cs typeface="Arial"/>
                    </a:rPr>
                    <a:t>Cluster computing</a:t>
                  </a:r>
                </a:p>
              </p:txBody>
            </p:sp>
            <p:sp>
              <p:nvSpPr>
                <p:cNvPr id="239" name="TextBox 238"/>
                <p:cNvSpPr txBox="1"/>
                <p:nvPr/>
              </p:nvSpPr>
              <p:spPr>
                <a:xfrm>
                  <a:off x="2661734" y="2643290"/>
                  <a:ext cx="790968" cy="405290"/>
                </a:xfrm>
                <a:prstGeom prst="rect">
                  <a:avLst/>
                </a:prstGeom>
                <a:grpFill/>
              </p:spPr>
              <p:txBody>
                <a:bodyPr wrap="square" rtlCol="0">
                  <a:spAutoFit/>
                </a:bodyPr>
                <a:lstStyle/>
                <a:p>
                  <a:pPr algn="ctr" defTabSz="609585" fontAlgn="base">
                    <a:spcBef>
                      <a:spcPct val="0"/>
                    </a:spcBef>
                    <a:spcAft>
                      <a:spcPct val="0"/>
                    </a:spcAft>
                    <a:defRPr/>
                  </a:pPr>
                  <a:r>
                    <a:rPr lang="en-US" sz="1200" kern="0" dirty="0">
                      <a:solidFill>
                        <a:srgbClr val="636466"/>
                      </a:solidFill>
                      <a:latin typeface="Amazon Ember" panose="02000000000000000000" pitchFamily="2" charset="0"/>
                      <a:ea typeface="Amazon Ember" panose="02000000000000000000" pitchFamily="2" charset="0"/>
                      <a:cs typeface="Arial"/>
                    </a:rPr>
                    <a:t>Data workflows</a:t>
                  </a:r>
                </a:p>
              </p:txBody>
            </p:sp>
            <p:sp>
              <p:nvSpPr>
                <p:cNvPr id="240" name="TextBox 239"/>
                <p:cNvSpPr txBox="1"/>
                <p:nvPr/>
              </p:nvSpPr>
              <p:spPr>
                <a:xfrm>
                  <a:off x="2661734" y="2217152"/>
                  <a:ext cx="790968" cy="405290"/>
                </a:xfrm>
                <a:prstGeom prst="rect">
                  <a:avLst/>
                </a:prstGeom>
                <a:grpFill/>
              </p:spPr>
              <p:txBody>
                <a:bodyPr wrap="square" rtlCol="0">
                  <a:spAutoFit/>
                </a:bodyPr>
                <a:lstStyle/>
                <a:p>
                  <a:pPr algn="ctr" defTabSz="609585" fontAlgn="base">
                    <a:spcBef>
                      <a:spcPct val="0"/>
                    </a:spcBef>
                    <a:spcAft>
                      <a:spcPct val="0"/>
                    </a:spcAft>
                    <a:defRPr/>
                  </a:pPr>
                  <a:r>
                    <a:rPr lang="en-US" sz="1200" kern="0" dirty="0">
                      <a:solidFill>
                        <a:srgbClr val="636466"/>
                      </a:solidFill>
                      <a:latin typeface="Amazon Ember" panose="02000000000000000000" pitchFamily="2" charset="0"/>
                      <a:ea typeface="Amazon Ember" panose="02000000000000000000" pitchFamily="2" charset="0"/>
                      <a:cs typeface="Arial"/>
                    </a:rPr>
                    <a:t>Data warehouse</a:t>
                  </a:r>
                </a:p>
              </p:txBody>
            </p:sp>
          </p:grpSp>
          <p:grpSp>
            <p:nvGrpSpPr>
              <p:cNvPr id="215" name="Group 214"/>
              <p:cNvGrpSpPr/>
              <p:nvPr/>
            </p:nvGrpSpPr>
            <p:grpSpPr>
              <a:xfrm>
                <a:off x="3976098" y="1607220"/>
                <a:ext cx="967584" cy="1587639"/>
                <a:chOff x="3832316" y="1594677"/>
                <a:chExt cx="967584" cy="1514005"/>
              </a:xfrm>
              <a:grpFill/>
            </p:grpSpPr>
            <p:sp>
              <p:nvSpPr>
                <p:cNvPr id="230" name="TextBox 229"/>
                <p:cNvSpPr txBox="1"/>
                <p:nvPr/>
              </p:nvSpPr>
              <p:spPr>
                <a:xfrm>
                  <a:off x="3940792" y="1594677"/>
                  <a:ext cx="679721" cy="245861"/>
                </a:xfrm>
                <a:prstGeom prst="rect">
                  <a:avLst/>
                </a:prstGeom>
                <a:grpFill/>
              </p:spPr>
              <p:txBody>
                <a:bodyPr wrap="square" rtlCol="0">
                  <a:spAutoFit/>
                </a:bodyPr>
                <a:lstStyle/>
                <a:p>
                  <a:pPr algn="ctr" defTabSz="609585" fontAlgn="base">
                    <a:spcBef>
                      <a:spcPct val="0"/>
                    </a:spcBef>
                    <a:spcAft>
                      <a:spcPct val="0"/>
                    </a:spcAft>
                    <a:defRPr/>
                  </a:pPr>
                  <a:r>
                    <a:rPr lang="en-US" sz="1200" kern="0" dirty="0">
                      <a:solidFill>
                        <a:srgbClr val="636466"/>
                      </a:solidFill>
                      <a:latin typeface="Amazon Ember" panose="02000000000000000000" pitchFamily="2" charset="0"/>
                      <a:ea typeface="Amazon Ember" panose="02000000000000000000" pitchFamily="2" charset="0"/>
                      <a:cs typeface="Arial"/>
                    </a:rPr>
                    <a:t>Queuing</a:t>
                  </a:r>
                </a:p>
              </p:txBody>
            </p:sp>
            <p:sp>
              <p:nvSpPr>
                <p:cNvPr id="231" name="TextBox 230"/>
                <p:cNvSpPr txBox="1"/>
                <p:nvPr/>
              </p:nvSpPr>
              <p:spPr>
                <a:xfrm>
                  <a:off x="3832316" y="1848306"/>
                  <a:ext cx="940127" cy="245861"/>
                </a:xfrm>
                <a:prstGeom prst="rect">
                  <a:avLst/>
                </a:prstGeom>
                <a:grpFill/>
              </p:spPr>
              <p:txBody>
                <a:bodyPr wrap="square" rtlCol="0">
                  <a:spAutoFit/>
                </a:bodyPr>
                <a:lstStyle/>
                <a:p>
                  <a:pPr algn="ctr" defTabSz="609585" fontAlgn="base">
                    <a:spcBef>
                      <a:spcPct val="0"/>
                    </a:spcBef>
                    <a:spcAft>
                      <a:spcPct val="0"/>
                    </a:spcAft>
                    <a:defRPr/>
                  </a:pPr>
                  <a:r>
                    <a:rPr lang="en-US" sz="1200" kern="0" dirty="0">
                      <a:solidFill>
                        <a:srgbClr val="636466"/>
                      </a:solidFill>
                      <a:latin typeface="Amazon Ember" panose="02000000000000000000" pitchFamily="2" charset="0"/>
                      <a:ea typeface="Amazon Ember" panose="02000000000000000000" pitchFamily="2" charset="0"/>
                      <a:cs typeface="Arial"/>
                    </a:rPr>
                    <a:t>Orchestration</a:t>
                  </a:r>
                </a:p>
              </p:txBody>
            </p:sp>
            <p:sp>
              <p:nvSpPr>
                <p:cNvPr id="232" name="TextBox 231"/>
                <p:cNvSpPr txBox="1"/>
                <p:nvPr/>
              </p:nvSpPr>
              <p:spPr>
                <a:xfrm>
                  <a:off x="3832316" y="2101935"/>
                  <a:ext cx="967584" cy="245861"/>
                </a:xfrm>
                <a:prstGeom prst="rect">
                  <a:avLst/>
                </a:prstGeom>
                <a:grpFill/>
              </p:spPr>
              <p:txBody>
                <a:bodyPr wrap="square" rtlCol="0">
                  <a:spAutoFit/>
                </a:bodyPr>
                <a:lstStyle/>
                <a:p>
                  <a:pPr algn="ctr" defTabSz="609585" fontAlgn="base">
                    <a:spcBef>
                      <a:spcPct val="0"/>
                    </a:spcBef>
                    <a:spcAft>
                      <a:spcPct val="0"/>
                    </a:spcAft>
                    <a:defRPr/>
                  </a:pPr>
                  <a:r>
                    <a:rPr lang="en-US" sz="1200" kern="0" dirty="0">
                      <a:solidFill>
                        <a:srgbClr val="636466"/>
                      </a:solidFill>
                      <a:latin typeface="Amazon Ember" panose="02000000000000000000" pitchFamily="2" charset="0"/>
                      <a:ea typeface="Amazon Ember" panose="02000000000000000000" pitchFamily="2" charset="0"/>
                      <a:cs typeface="Arial"/>
                    </a:rPr>
                    <a:t>App streaming</a:t>
                  </a:r>
                </a:p>
              </p:txBody>
            </p:sp>
            <p:sp>
              <p:nvSpPr>
                <p:cNvPr id="233" name="TextBox 232"/>
                <p:cNvSpPr txBox="1"/>
                <p:nvPr/>
              </p:nvSpPr>
              <p:spPr>
                <a:xfrm>
                  <a:off x="3832316" y="2355564"/>
                  <a:ext cx="940127" cy="245861"/>
                </a:xfrm>
                <a:prstGeom prst="rect">
                  <a:avLst/>
                </a:prstGeom>
                <a:grpFill/>
              </p:spPr>
              <p:txBody>
                <a:bodyPr wrap="square" rtlCol="0">
                  <a:spAutoFit/>
                </a:bodyPr>
                <a:lstStyle/>
                <a:p>
                  <a:pPr algn="ctr" defTabSz="609585" fontAlgn="base">
                    <a:spcBef>
                      <a:spcPct val="0"/>
                    </a:spcBef>
                    <a:spcAft>
                      <a:spcPct val="0"/>
                    </a:spcAft>
                    <a:defRPr/>
                  </a:pPr>
                  <a:r>
                    <a:rPr lang="en-US" sz="1200" kern="0" dirty="0">
                      <a:solidFill>
                        <a:srgbClr val="636466"/>
                      </a:solidFill>
                      <a:latin typeface="Amazon Ember" panose="02000000000000000000" pitchFamily="2" charset="0"/>
                      <a:ea typeface="Amazon Ember" panose="02000000000000000000" pitchFamily="2" charset="0"/>
                      <a:cs typeface="Arial"/>
                    </a:rPr>
                    <a:t>Transcoding</a:t>
                  </a:r>
                </a:p>
              </p:txBody>
            </p:sp>
            <p:sp>
              <p:nvSpPr>
                <p:cNvPr id="234" name="TextBox 233"/>
                <p:cNvSpPr txBox="1"/>
                <p:nvPr/>
              </p:nvSpPr>
              <p:spPr>
                <a:xfrm>
                  <a:off x="3832316" y="2609193"/>
                  <a:ext cx="940127" cy="245861"/>
                </a:xfrm>
                <a:prstGeom prst="rect">
                  <a:avLst/>
                </a:prstGeom>
                <a:grpFill/>
              </p:spPr>
              <p:txBody>
                <a:bodyPr wrap="square" rtlCol="0">
                  <a:spAutoFit/>
                </a:bodyPr>
                <a:lstStyle/>
                <a:p>
                  <a:pPr algn="ctr" defTabSz="609585" fontAlgn="base">
                    <a:spcBef>
                      <a:spcPct val="0"/>
                    </a:spcBef>
                    <a:spcAft>
                      <a:spcPct val="0"/>
                    </a:spcAft>
                    <a:defRPr/>
                  </a:pPr>
                  <a:r>
                    <a:rPr lang="en-US" sz="1200" kern="0" dirty="0">
                      <a:solidFill>
                        <a:srgbClr val="636466"/>
                      </a:solidFill>
                      <a:latin typeface="Amazon Ember" panose="02000000000000000000" pitchFamily="2" charset="0"/>
                      <a:ea typeface="Amazon Ember" panose="02000000000000000000" pitchFamily="2" charset="0"/>
                      <a:cs typeface="Arial"/>
                    </a:rPr>
                    <a:t>Email</a:t>
                  </a:r>
                </a:p>
              </p:txBody>
            </p:sp>
            <p:sp>
              <p:nvSpPr>
                <p:cNvPr id="235" name="TextBox 234"/>
                <p:cNvSpPr txBox="1"/>
                <p:nvPr/>
              </p:nvSpPr>
              <p:spPr>
                <a:xfrm>
                  <a:off x="3832316" y="2862821"/>
                  <a:ext cx="940127" cy="245861"/>
                </a:xfrm>
                <a:prstGeom prst="rect">
                  <a:avLst/>
                </a:prstGeom>
                <a:grpFill/>
              </p:spPr>
              <p:txBody>
                <a:bodyPr wrap="square" rtlCol="0">
                  <a:spAutoFit/>
                </a:bodyPr>
                <a:lstStyle/>
                <a:p>
                  <a:pPr algn="ctr" defTabSz="609585" fontAlgn="base">
                    <a:spcBef>
                      <a:spcPct val="0"/>
                    </a:spcBef>
                    <a:spcAft>
                      <a:spcPct val="0"/>
                    </a:spcAft>
                    <a:defRPr/>
                  </a:pPr>
                  <a:r>
                    <a:rPr lang="en-US" sz="1200" kern="0" dirty="0">
                      <a:solidFill>
                        <a:srgbClr val="636466"/>
                      </a:solidFill>
                      <a:latin typeface="Amazon Ember" panose="02000000000000000000" pitchFamily="2" charset="0"/>
                      <a:ea typeface="Amazon Ember" panose="02000000000000000000" pitchFamily="2" charset="0"/>
                      <a:cs typeface="Arial"/>
                    </a:rPr>
                    <a:t>Search</a:t>
                  </a:r>
                </a:p>
              </p:txBody>
            </p:sp>
          </p:grpSp>
          <p:grpSp>
            <p:nvGrpSpPr>
              <p:cNvPr id="216" name="Group 215"/>
              <p:cNvGrpSpPr/>
              <p:nvPr/>
            </p:nvGrpSpPr>
            <p:grpSpPr>
              <a:xfrm>
                <a:off x="5404864" y="1651635"/>
                <a:ext cx="1423702" cy="1495598"/>
                <a:chOff x="5304779" y="1629002"/>
                <a:chExt cx="1423702" cy="1388079"/>
              </a:xfrm>
              <a:grpFill/>
            </p:grpSpPr>
            <p:sp>
              <p:nvSpPr>
                <p:cNvPr id="224" name="TextBox 223"/>
                <p:cNvSpPr txBox="1"/>
                <p:nvPr/>
              </p:nvSpPr>
              <p:spPr>
                <a:xfrm>
                  <a:off x="5474486" y="1629002"/>
                  <a:ext cx="1084289" cy="239284"/>
                </a:xfrm>
                <a:prstGeom prst="rect">
                  <a:avLst/>
                </a:prstGeom>
                <a:grpFill/>
              </p:spPr>
              <p:txBody>
                <a:bodyPr wrap="square" rtlCol="0">
                  <a:spAutoFit/>
                </a:bodyPr>
                <a:lstStyle/>
                <a:p>
                  <a:pPr algn="ctr" defTabSz="609585" fontAlgn="base">
                    <a:spcBef>
                      <a:spcPct val="0"/>
                    </a:spcBef>
                    <a:spcAft>
                      <a:spcPct val="0"/>
                    </a:spcAft>
                    <a:defRPr/>
                  </a:pPr>
                  <a:r>
                    <a:rPr lang="en-US" sz="1200" kern="0" dirty="0">
                      <a:solidFill>
                        <a:srgbClr val="636466"/>
                      </a:solidFill>
                      <a:latin typeface="Amazon Ember" panose="02000000000000000000" pitchFamily="2" charset="0"/>
                      <a:ea typeface="Amazon Ember" panose="02000000000000000000" pitchFamily="2" charset="0"/>
                      <a:cs typeface="Arial"/>
                    </a:rPr>
                    <a:t>Containers</a:t>
                  </a:r>
                </a:p>
              </p:txBody>
            </p:sp>
            <p:sp>
              <p:nvSpPr>
                <p:cNvPr id="225" name="TextBox 224"/>
                <p:cNvSpPr txBox="1"/>
                <p:nvPr/>
              </p:nvSpPr>
              <p:spPr>
                <a:xfrm>
                  <a:off x="5474486" y="1916201"/>
                  <a:ext cx="1084289" cy="239284"/>
                </a:xfrm>
                <a:prstGeom prst="rect">
                  <a:avLst/>
                </a:prstGeom>
                <a:grpFill/>
              </p:spPr>
              <p:txBody>
                <a:bodyPr wrap="square" rtlCol="0">
                  <a:spAutoFit/>
                </a:bodyPr>
                <a:lstStyle/>
                <a:p>
                  <a:pPr algn="ctr" defTabSz="609585" fontAlgn="base">
                    <a:spcBef>
                      <a:spcPct val="0"/>
                    </a:spcBef>
                    <a:spcAft>
                      <a:spcPct val="0"/>
                    </a:spcAft>
                    <a:defRPr/>
                  </a:pPr>
                  <a:r>
                    <a:rPr lang="en-US" sz="1200" kern="0" dirty="0">
                      <a:solidFill>
                        <a:srgbClr val="636466"/>
                      </a:solidFill>
                      <a:latin typeface="Amazon Ember" panose="02000000000000000000" pitchFamily="2" charset="0"/>
                      <a:ea typeface="Amazon Ember" panose="02000000000000000000" pitchFamily="2" charset="0"/>
                      <a:cs typeface="Arial"/>
                    </a:rPr>
                    <a:t>Dev/ops tools</a:t>
                  </a:r>
                </a:p>
              </p:txBody>
            </p:sp>
            <p:sp>
              <p:nvSpPr>
                <p:cNvPr id="226" name="TextBox 225"/>
                <p:cNvSpPr txBox="1"/>
                <p:nvPr/>
              </p:nvSpPr>
              <p:spPr>
                <a:xfrm>
                  <a:off x="5304779" y="2203400"/>
                  <a:ext cx="1423702" cy="239284"/>
                </a:xfrm>
                <a:prstGeom prst="rect">
                  <a:avLst/>
                </a:prstGeom>
                <a:grpFill/>
              </p:spPr>
              <p:txBody>
                <a:bodyPr wrap="square" rtlCol="0">
                  <a:spAutoFit/>
                </a:bodyPr>
                <a:lstStyle/>
                <a:p>
                  <a:pPr algn="ctr" defTabSz="609585" fontAlgn="base">
                    <a:spcBef>
                      <a:spcPct val="0"/>
                    </a:spcBef>
                    <a:spcAft>
                      <a:spcPct val="0"/>
                    </a:spcAft>
                    <a:defRPr/>
                  </a:pPr>
                  <a:r>
                    <a:rPr lang="en-US" sz="1200" kern="0" dirty="0">
                      <a:solidFill>
                        <a:srgbClr val="636466"/>
                      </a:solidFill>
                      <a:latin typeface="Amazon Ember" panose="02000000000000000000" pitchFamily="2" charset="0"/>
                      <a:ea typeface="Amazon Ember" panose="02000000000000000000" pitchFamily="2" charset="0"/>
                      <a:cs typeface="Arial"/>
                    </a:rPr>
                    <a:t>Resource templates</a:t>
                  </a:r>
                </a:p>
              </p:txBody>
            </p:sp>
            <p:sp>
              <p:nvSpPr>
                <p:cNvPr id="227" name="TextBox 226"/>
                <p:cNvSpPr txBox="1"/>
                <p:nvPr/>
              </p:nvSpPr>
              <p:spPr>
                <a:xfrm>
                  <a:off x="5304779" y="2490599"/>
                  <a:ext cx="1423702" cy="239284"/>
                </a:xfrm>
                <a:prstGeom prst="rect">
                  <a:avLst/>
                </a:prstGeom>
                <a:grpFill/>
              </p:spPr>
              <p:txBody>
                <a:bodyPr wrap="square" rtlCol="0">
                  <a:spAutoFit/>
                </a:bodyPr>
                <a:lstStyle/>
                <a:p>
                  <a:pPr algn="ctr" defTabSz="609585" fontAlgn="base">
                    <a:spcBef>
                      <a:spcPct val="0"/>
                    </a:spcBef>
                    <a:spcAft>
                      <a:spcPct val="0"/>
                    </a:spcAft>
                    <a:defRPr/>
                  </a:pPr>
                  <a:r>
                    <a:rPr lang="en-US" sz="1200" kern="0" dirty="0">
                      <a:solidFill>
                        <a:srgbClr val="636466"/>
                      </a:solidFill>
                      <a:latin typeface="Amazon Ember" panose="02000000000000000000" pitchFamily="2" charset="0"/>
                      <a:ea typeface="Amazon Ember" panose="02000000000000000000" pitchFamily="2" charset="0"/>
                      <a:cs typeface="Arial"/>
                    </a:rPr>
                    <a:t>Usage tracking</a:t>
                  </a:r>
                </a:p>
              </p:txBody>
            </p:sp>
            <p:sp>
              <p:nvSpPr>
                <p:cNvPr id="228" name="TextBox 227"/>
                <p:cNvSpPr txBox="1"/>
                <p:nvPr/>
              </p:nvSpPr>
              <p:spPr>
                <a:xfrm>
                  <a:off x="5304779" y="2777797"/>
                  <a:ext cx="1423702" cy="239284"/>
                </a:xfrm>
                <a:prstGeom prst="rect">
                  <a:avLst/>
                </a:prstGeom>
                <a:grpFill/>
              </p:spPr>
              <p:txBody>
                <a:bodyPr wrap="square" rtlCol="0">
                  <a:spAutoFit/>
                </a:bodyPr>
                <a:lstStyle/>
                <a:p>
                  <a:pPr algn="ctr" defTabSz="609585" fontAlgn="base">
                    <a:spcBef>
                      <a:spcPct val="0"/>
                    </a:spcBef>
                    <a:spcAft>
                      <a:spcPct val="0"/>
                    </a:spcAft>
                    <a:defRPr/>
                  </a:pPr>
                  <a:r>
                    <a:rPr lang="en-US" sz="1200" kern="0" dirty="0">
                      <a:solidFill>
                        <a:srgbClr val="636466"/>
                      </a:solidFill>
                      <a:latin typeface="Amazon Ember" panose="02000000000000000000" pitchFamily="2" charset="0"/>
                      <a:ea typeface="Amazon Ember" panose="02000000000000000000" pitchFamily="2" charset="0"/>
                      <a:cs typeface="Arial"/>
                    </a:rPr>
                    <a:t>Monitoring and logs</a:t>
                  </a:r>
                </a:p>
              </p:txBody>
            </p:sp>
          </p:grpSp>
          <p:grpSp>
            <p:nvGrpSpPr>
              <p:cNvPr id="217" name="Group 216"/>
              <p:cNvGrpSpPr/>
              <p:nvPr/>
            </p:nvGrpSpPr>
            <p:grpSpPr>
              <a:xfrm>
                <a:off x="7296613" y="1700903"/>
                <a:ext cx="1140311" cy="1369999"/>
                <a:chOff x="7241693" y="1660685"/>
                <a:chExt cx="1140311" cy="1218680"/>
              </a:xfrm>
              <a:grpFill/>
            </p:grpSpPr>
            <p:sp>
              <p:nvSpPr>
                <p:cNvPr id="219" name="TextBox 218"/>
                <p:cNvSpPr txBox="1"/>
                <p:nvPr/>
              </p:nvSpPr>
              <p:spPr>
                <a:xfrm>
                  <a:off x="7241693" y="1660685"/>
                  <a:ext cx="1140311" cy="229342"/>
                </a:xfrm>
                <a:prstGeom prst="rect">
                  <a:avLst/>
                </a:prstGeom>
                <a:grpFill/>
              </p:spPr>
              <p:txBody>
                <a:bodyPr wrap="square" rtlCol="0">
                  <a:spAutoFit/>
                </a:bodyPr>
                <a:lstStyle/>
                <a:p>
                  <a:pPr algn="ctr" defTabSz="609585" fontAlgn="base">
                    <a:spcBef>
                      <a:spcPct val="0"/>
                    </a:spcBef>
                    <a:spcAft>
                      <a:spcPct val="0"/>
                    </a:spcAft>
                    <a:defRPr/>
                  </a:pPr>
                  <a:r>
                    <a:rPr lang="en-US" sz="1200" kern="0" dirty="0">
                      <a:solidFill>
                        <a:srgbClr val="636466"/>
                      </a:solidFill>
                      <a:latin typeface="Amazon Ember" panose="02000000000000000000" pitchFamily="2" charset="0"/>
                      <a:ea typeface="Amazon Ember" panose="02000000000000000000" pitchFamily="2" charset="0"/>
                      <a:cs typeface="Arial"/>
                    </a:rPr>
                    <a:t>Identity</a:t>
                  </a:r>
                </a:p>
              </p:txBody>
            </p:sp>
            <p:sp>
              <p:nvSpPr>
                <p:cNvPr id="220" name="TextBox 219"/>
                <p:cNvSpPr txBox="1"/>
                <p:nvPr/>
              </p:nvSpPr>
              <p:spPr>
                <a:xfrm>
                  <a:off x="7241693" y="1990464"/>
                  <a:ext cx="1140311" cy="229342"/>
                </a:xfrm>
                <a:prstGeom prst="rect">
                  <a:avLst/>
                </a:prstGeom>
                <a:grpFill/>
              </p:spPr>
              <p:txBody>
                <a:bodyPr wrap="square" rtlCol="0">
                  <a:spAutoFit/>
                </a:bodyPr>
                <a:lstStyle/>
                <a:p>
                  <a:pPr algn="ctr" defTabSz="609585" fontAlgn="base">
                    <a:spcBef>
                      <a:spcPct val="0"/>
                    </a:spcBef>
                    <a:spcAft>
                      <a:spcPct val="0"/>
                    </a:spcAft>
                    <a:defRPr/>
                  </a:pPr>
                  <a:r>
                    <a:rPr lang="en-US" sz="1200" kern="0" dirty="0">
                      <a:solidFill>
                        <a:srgbClr val="636466"/>
                      </a:solidFill>
                      <a:latin typeface="Amazon Ember" panose="02000000000000000000" pitchFamily="2" charset="0"/>
                      <a:ea typeface="Amazon Ember" panose="02000000000000000000" pitchFamily="2" charset="0"/>
                      <a:cs typeface="Arial"/>
                    </a:rPr>
                    <a:t>Sync</a:t>
                  </a:r>
                </a:p>
              </p:txBody>
            </p:sp>
            <p:sp>
              <p:nvSpPr>
                <p:cNvPr id="221" name="TextBox 220"/>
                <p:cNvSpPr txBox="1"/>
                <p:nvPr/>
              </p:nvSpPr>
              <p:spPr>
                <a:xfrm>
                  <a:off x="7241693" y="2320242"/>
                  <a:ext cx="1140311" cy="229342"/>
                </a:xfrm>
                <a:prstGeom prst="rect">
                  <a:avLst/>
                </a:prstGeom>
                <a:grpFill/>
              </p:spPr>
              <p:txBody>
                <a:bodyPr wrap="square" rtlCol="0">
                  <a:spAutoFit/>
                </a:bodyPr>
                <a:lstStyle/>
                <a:p>
                  <a:pPr algn="ctr" defTabSz="609585" fontAlgn="base">
                    <a:spcBef>
                      <a:spcPct val="0"/>
                    </a:spcBef>
                    <a:spcAft>
                      <a:spcPct val="0"/>
                    </a:spcAft>
                    <a:defRPr/>
                  </a:pPr>
                  <a:r>
                    <a:rPr lang="en-US" sz="1200" kern="0" dirty="0">
                      <a:solidFill>
                        <a:srgbClr val="636466"/>
                      </a:solidFill>
                      <a:latin typeface="Amazon Ember" panose="02000000000000000000" pitchFamily="2" charset="0"/>
                      <a:ea typeface="Amazon Ember" panose="02000000000000000000" pitchFamily="2" charset="0"/>
                      <a:cs typeface="Arial"/>
                    </a:rPr>
                    <a:t>Mobile Analytics</a:t>
                  </a:r>
                </a:p>
              </p:txBody>
            </p:sp>
            <p:sp>
              <p:nvSpPr>
                <p:cNvPr id="222" name="TextBox 221"/>
                <p:cNvSpPr txBox="1"/>
                <p:nvPr/>
              </p:nvSpPr>
              <p:spPr>
                <a:xfrm>
                  <a:off x="7241693" y="2650023"/>
                  <a:ext cx="1140311" cy="229342"/>
                </a:xfrm>
                <a:prstGeom prst="rect">
                  <a:avLst/>
                </a:prstGeom>
                <a:grpFill/>
              </p:spPr>
              <p:txBody>
                <a:bodyPr wrap="square" rtlCol="0">
                  <a:spAutoFit/>
                </a:bodyPr>
                <a:lstStyle/>
                <a:p>
                  <a:pPr algn="ctr" defTabSz="609585" fontAlgn="base">
                    <a:spcBef>
                      <a:spcPct val="0"/>
                    </a:spcBef>
                    <a:spcAft>
                      <a:spcPct val="0"/>
                    </a:spcAft>
                    <a:defRPr/>
                  </a:pPr>
                  <a:r>
                    <a:rPr lang="en-US" sz="1200" kern="0" dirty="0">
                      <a:solidFill>
                        <a:srgbClr val="636466"/>
                      </a:solidFill>
                      <a:latin typeface="Amazon Ember" panose="02000000000000000000" pitchFamily="2" charset="0"/>
                      <a:ea typeface="Amazon Ember" panose="02000000000000000000" pitchFamily="2" charset="0"/>
                      <a:cs typeface="Arial"/>
                    </a:rPr>
                    <a:t>Notifications</a:t>
                  </a:r>
                </a:p>
              </p:txBody>
            </p:sp>
          </p:grpSp>
        </p:grpSp>
        <p:pic>
          <p:nvPicPr>
            <p:cNvPr id="375" name="Picture 374" descr="Users.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54364" y="1449136"/>
              <a:ext cx="659179" cy="659179"/>
            </a:xfrm>
            <a:prstGeom prst="rect">
              <a:avLst/>
            </a:prstGeom>
          </p:spPr>
        </p:pic>
        <p:pic>
          <p:nvPicPr>
            <p:cNvPr id="376" name="Picture 375" descr="Clien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30297" y="1491125"/>
              <a:ext cx="617191" cy="617191"/>
            </a:xfrm>
            <a:prstGeom prst="rect">
              <a:avLst/>
            </a:prstGeom>
          </p:spPr>
        </p:pic>
        <p:sp>
          <p:nvSpPr>
            <p:cNvPr id="378" name="Rounded Rectangle 377"/>
            <p:cNvSpPr/>
            <p:nvPr/>
          </p:nvSpPr>
          <p:spPr>
            <a:xfrm>
              <a:off x="3479466" y="5879118"/>
              <a:ext cx="1375453" cy="447871"/>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a:defRPr/>
              </a:pPr>
              <a:endParaRPr lang="en-US" sz="2400" kern="0" dirty="0">
                <a:solidFill>
                  <a:schemeClr val="tx1"/>
                </a:solidFill>
                <a:latin typeface="Amazon Ember" panose="02000000000000000000" pitchFamily="2" charset="0"/>
                <a:ea typeface="Amazon Ember" panose="02000000000000000000" pitchFamily="2" charset="0"/>
                <a:cs typeface="Helvetica Neue"/>
              </a:endParaRPr>
            </a:p>
          </p:txBody>
        </p:sp>
        <p:sp>
          <p:nvSpPr>
            <p:cNvPr id="381" name="Rounded Rectangle 380"/>
            <p:cNvSpPr/>
            <p:nvPr/>
          </p:nvSpPr>
          <p:spPr>
            <a:xfrm>
              <a:off x="5833378" y="5907110"/>
              <a:ext cx="2072165" cy="426236"/>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a:defRPr/>
              </a:pPr>
              <a:endParaRPr lang="en-US" sz="2400" kern="0" dirty="0">
                <a:solidFill>
                  <a:schemeClr val="tx1"/>
                </a:solidFill>
                <a:latin typeface="Amazon Ember" panose="02000000000000000000" pitchFamily="2" charset="0"/>
                <a:ea typeface="Amazon Ember" panose="02000000000000000000" pitchFamily="2" charset="0"/>
                <a:cs typeface="Helvetica Neue"/>
              </a:endParaRPr>
            </a:p>
          </p:txBody>
        </p:sp>
        <p:grpSp>
          <p:nvGrpSpPr>
            <p:cNvPr id="408" name="Group 1239"/>
            <p:cNvGrpSpPr/>
            <p:nvPr/>
          </p:nvGrpSpPr>
          <p:grpSpPr>
            <a:xfrm>
              <a:off x="8596309" y="5917739"/>
              <a:ext cx="359680" cy="359680"/>
              <a:chOff x="0" y="0"/>
              <a:chExt cx="723900" cy="723900"/>
            </a:xfrm>
          </p:grpSpPr>
          <p:sp>
            <p:nvSpPr>
              <p:cNvPr id="409" name="Shape 1215"/>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solidFill>
                <a:srgbClr val="88A57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10" name="Shape 1216"/>
              <p:cNvSpPr/>
              <p:nvPr/>
            </p:nvSpPr>
            <p:spPr>
              <a:xfrm>
                <a:off x="120877" y="89965"/>
                <a:ext cx="166627" cy="134380"/>
              </a:xfrm>
              <a:custGeom>
                <a:avLst/>
                <a:gdLst/>
                <a:ahLst/>
                <a:cxnLst>
                  <a:cxn ang="0">
                    <a:pos x="wd2" y="hd2"/>
                  </a:cxn>
                  <a:cxn ang="5400000">
                    <a:pos x="wd2" y="hd2"/>
                  </a:cxn>
                  <a:cxn ang="10800000">
                    <a:pos x="wd2" y="hd2"/>
                  </a:cxn>
                  <a:cxn ang="16200000">
                    <a:pos x="wd2" y="hd2"/>
                  </a:cxn>
                </a:cxnLst>
                <a:rect l="0" t="0" r="r" b="b"/>
                <a:pathLst>
                  <a:path w="21354" h="21600" extrusionOk="0">
                    <a:moveTo>
                      <a:pt x="1883" y="21600"/>
                    </a:moveTo>
                    <a:cubicBezTo>
                      <a:pt x="11075" y="21600"/>
                      <a:pt x="11075" y="21600"/>
                      <a:pt x="11075" y="21600"/>
                    </a:cubicBezTo>
                    <a:cubicBezTo>
                      <a:pt x="11879" y="21600"/>
                      <a:pt x="12568" y="21024"/>
                      <a:pt x="12798" y="20160"/>
                    </a:cubicBezTo>
                    <a:cubicBezTo>
                      <a:pt x="14751" y="13680"/>
                      <a:pt x="17394" y="8208"/>
                      <a:pt x="20841" y="3888"/>
                    </a:cubicBezTo>
                    <a:cubicBezTo>
                      <a:pt x="21415" y="3168"/>
                      <a:pt x="21530" y="2016"/>
                      <a:pt x="21070" y="1008"/>
                    </a:cubicBezTo>
                    <a:cubicBezTo>
                      <a:pt x="20726" y="432"/>
                      <a:pt x="20036" y="0"/>
                      <a:pt x="19462" y="0"/>
                    </a:cubicBezTo>
                    <a:cubicBezTo>
                      <a:pt x="19232" y="0"/>
                      <a:pt x="19117" y="0"/>
                      <a:pt x="18887" y="144"/>
                    </a:cubicBezTo>
                    <a:cubicBezTo>
                      <a:pt x="13602" y="2304"/>
                      <a:pt x="8777" y="6192"/>
                      <a:pt x="4870" y="11088"/>
                    </a:cubicBezTo>
                    <a:cubicBezTo>
                      <a:pt x="3147" y="13248"/>
                      <a:pt x="1653" y="15552"/>
                      <a:pt x="275" y="18144"/>
                    </a:cubicBezTo>
                    <a:cubicBezTo>
                      <a:pt x="-70" y="18720"/>
                      <a:pt x="-70" y="19728"/>
                      <a:pt x="160" y="20448"/>
                    </a:cubicBezTo>
                    <a:cubicBezTo>
                      <a:pt x="504" y="21168"/>
                      <a:pt x="1194" y="21600"/>
                      <a:pt x="1883"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11" name="Shape 1217"/>
              <p:cNvSpPr/>
              <p:nvPr/>
            </p:nvSpPr>
            <p:spPr>
              <a:xfrm>
                <a:off x="74781" y="236871"/>
                <a:ext cx="132482" cy="119196"/>
              </a:xfrm>
              <a:custGeom>
                <a:avLst/>
                <a:gdLst/>
                <a:ahLst/>
                <a:cxnLst>
                  <a:cxn ang="0">
                    <a:pos x="wd2" y="hd2"/>
                  </a:cxn>
                  <a:cxn ang="5400000">
                    <a:pos x="wd2" y="hd2"/>
                  </a:cxn>
                  <a:cxn ang="10800000">
                    <a:pos x="wd2" y="hd2"/>
                  </a:cxn>
                  <a:cxn ang="16200000">
                    <a:pos x="wd2" y="hd2"/>
                  </a:cxn>
                </a:cxnLst>
                <a:rect l="0" t="0" r="r" b="b"/>
                <a:pathLst>
                  <a:path w="21600" h="21600" extrusionOk="0">
                    <a:moveTo>
                      <a:pt x="2335" y="21600"/>
                    </a:moveTo>
                    <a:cubicBezTo>
                      <a:pt x="17076" y="21600"/>
                      <a:pt x="17076" y="21600"/>
                      <a:pt x="17076" y="21600"/>
                    </a:cubicBezTo>
                    <a:cubicBezTo>
                      <a:pt x="18243" y="21600"/>
                      <a:pt x="19265" y="20463"/>
                      <a:pt x="19411" y="19164"/>
                    </a:cubicBezTo>
                    <a:cubicBezTo>
                      <a:pt x="19703" y="13642"/>
                      <a:pt x="20286" y="8445"/>
                      <a:pt x="21600" y="3411"/>
                    </a:cubicBezTo>
                    <a:cubicBezTo>
                      <a:pt x="21600" y="3086"/>
                      <a:pt x="21600" y="2923"/>
                      <a:pt x="21600" y="2598"/>
                    </a:cubicBezTo>
                    <a:cubicBezTo>
                      <a:pt x="21600" y="1137"/>
                      <a:pt x="20578" y="0"/>
                      <a:pt x="19265" y="0"/>
                    </a:cubicBezTo>
                    <a:cubicBezTo>
                      <a:pt x="5984" y="0"/>
                      <a:pt x="5984" y="0"/>
                      <a:pt x="5984" y="0"/>
                    </a:cubicBezTo>
                    <a:cubicBezTo>
                      <a:pt x="5108" y="0"/>
                      <a:pt x="4232" y="650"/>
                      <a:pt x="3941" y="1624"/>
                    </a:cubicBezTo>
                    <a:cubicBezTo>
                      <a:pt x="1751" y="6983"/>
                      <a:pt x="438" y="12830"/>
                      <a:pt x="0" y="18839"/>
                    </a:cubicBezTo>
                    <a:cubicBezTo>
                      <a:pt x="0" y="19489"/>
                      <a:pt x="146" y="20138"/>
                      <a:pt x="584" y="20788"/>
                    </a:cubicBezTo>
                    <a:cubicBezTo>
                      <a:pt x="1022" y="21275"/>
                      <a:pt x="1605" y="21600"/>
                      <a:pt x="2335"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12" name="Shape 1218"/>
              <p:cNvSpPr/>
              <p:nvPr/>
            </p:nvSpPr>
            <p:spPr>
              <a:xfrm>
                <a:off x="75540" y="367074"/>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21012" y="20626"/>
                    </a:moveTo>
                    <a:cubicBezTo>
                      <a:pt x="21453" y="19976"/>
                      <a:pt x="21600" y="19164"/>
                      <a:pt x="21453" y="18352"/>
                    </a:cubicBezTo>
                    <a:cubicBezTo>
                      <a:pt x="20278" y="13317"/>
                      <a:pt x="19690" y="7958"/>
                      <a:pt x="19543" y="2598"/>
                    </a:cubicBezTo>
                    <a:cubicBezTo>
                      <a:pt x="19396" y="1137"/>
                      <a:pt x="18367" y="0"/>
                      <a:pt x="17192" y="0"/>
                    </a:cubicBezTo>
                    <a:cubicBezTo>
                      <a:pt x="2351" y="0"/>
                      <a:pt x="2351" y="0"/>
                      <a:pt x="2351" y="0"/>
                    </a:cubicBezTo>
                    <a:cubicBezTo>
                      <a:pt x="1763" y="0"/>
                      <a:pt x="1176" y="325"/>
                      <a:pt x="588" y="812"/>
                    </a:cubicBezTo>
                    <a:cubicBezTo>
                      <a:pt x="147" y="1462"/>
                      <a:pt x="0" y="2111"/>
                      <a:pt x="0" y="2923"/>
                    </a:cubicBezTo>
                    <a:cubicBezTo>
                      <a:pt x="441" y="8770"/>
                      <a:pt x="1763" y="14617"/>
                      <a:pt x="3967" y="20138"/>
                    </a:cubicBezTo>
                    <a:cubicBezTo>
                      <a:pt x="4408" y="20950"/>
                      <a:pt x="5143" y="21600"/>
                      <a:pt x="6171" y="21600"/>
                    </a:cubicBezTo>
                    <a:cubicBezTo>
                      <a:pt x="19102" y="21600"/>
                      <a:pt x="19102" y="21600"/>
                      <a:pt x="19102" y="21600"/>
                    </a:cubicBezTo>
                    <a:cubicBezTo>
                      <a:pt x="19837" y="21600"/>
                      <a:pt x="20424" y="21275"/>
                      <a:pt x="21012" y="20626"/>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13" name="Shape 1219"/>
              <p:cNvSpPr/>
              <p:nvPr/>
            </p:nvSpPr>
            <p:spPr>
              <a:xfrm>
                <a:off x="120877" y="500314"/>
                <a:ext cx="159029" cy="132103"/>
              </a:xfrm>
              <a:custGeom>
                <a:avLst/>
                <a:gdLst/>
                <a:ahLst/>
                <a:cxnLst>
                  <a:cxn ang="0">
                    <a:pos x="wd2" y="hd2"/>
                  </a:cxn>
                  <a:cxn ang="5400000">
                    <a:pos x="wd2" y="hd2"/>
                  </a:cxn>
                  <a:cxn ang="10800000">
                    <a:pos x="wd2" y="hd2"/>
                  </a:cxn>
                  <a:cxn ang="16200000">
                    <a:pos x="wd2" y="hd2"/>
                  </a:cxn>
                </a:cxnLst>
                <a:rect l="0" t="0" r="r" b="b"/>
                <a:pathLst>
                  <a:path w="21392" h="21600" extrusionOk="0">
                    <a:moveTo>
                      <a:pt x="13201" y="2351"/>
                    </a:moveTo>
                    <a:cubicBezTo>
                      <a:pt x="13201" y="2057"/>
                      <a:pt x="13080" y="1763"/>
                      <a:pt x="12959" y="1469"/>
                    </a:cubicBezTo>
                    <a:cubicBezTo>
                      <a:pt x="12718" y="588"/>
                      <a:pt x="11994" y="0"/>
                      <a:pt x="11149" y="0"/>
                    </a:cubicBezTo>
                    <a:cubicBezTo>
                      <a:pt x="1978" y="0"/>
                      <a:pt x="1978" y="0"/>
                      <a:pt x="1978" y="0"/>
                    </a:cubicBezTo>
                    <a:cubicBezTo>
                      <a:pt x="1254" y="0"/>
                      <a:pt x="530" y="441"/>
                      <a:pt x="168" y="1176"/>
                    </a:cubicBezTo>
                    <a:cubicBezTo>
                      <a:pt x="-73" y="1910"/>
                      <a:pt x="-73" y="2939"/>
                      <a:pt x="289" y="3673"/>
                    </a:cubicBezTo>
                    <a:cubicBezTo>
                      <a:pt x="1737" y="6171"/>
                      <a:pt x="3306" y="8522"/>
                      <a:pt x="5116" y="10727"/>
                    </a:cubicBezTo>
                    <a:cubicBezTo>
                      <a:pt x="8977" y="15429"/>
                      <a:pt x="13683" y="19102"/>
                      <a:pt x="18752" y="21453"/>
                    </a:cubicBezTo>
                    <a:cubicBezTo>
                      <a:pt x="18993" y="21600"/>
                      <a:pt x="19234" y="21600"/>
                      <a:pt x="19476" y="21600"/>
                    </a:cubicBezTo>
                    <a:cubicBezTo>
                      <a:pt x="20079" y="21600"/>
                      <a:pt x="20682" y="21306"/>
                      <a:pt x="21044" y="20571"/>
                    </a:cubicBezTo>
                    <a:cubicBezTo>
                      <a:pt x="21527" y="19690"/>
                      <a:pt x="21527" y="18514"/>
                      <a:pt x="20924" y="17633"/>
                    </a:cubicBezTo>
                    <a:cubicBezTo>
                      <a:pt x="17666" y="13665"/>
                      <a:pt x="15131" y="8376"/>
                      <a:pt x="13201" y="2351"/>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14" name="Shape 1220"/>
              <p:cNvSpPr/>
              <p:nvPr/>
            </p:nvSpPr>
            <p:spPr>
              <a:xfrm>
                <a:off x="232860" y="500314"/>
                <a:ext cx="122447" cy="140074"/>
              </a:xfrm>
              <a:custGeom>
                <a:avLst/>
                <a:gdLst/>
                <a:ahLst/>
                <a:cxnLst>
                  <a:cxn ang="0">
                    <a:pos x="wd2" y="hd2"/>
                  </a:cxn>
                  <a:cxn ang="5400000">
                    <a:pos x="wd2" y="hd2"/>
                  </a:cxn>
                  <a:cxn ang="10800000">
                    <a:pos x="wd2" y="hd2"/>
                  </a:cxn>
                  <a:cxn ang="16200000">
                    <a:pos x="wd2" y="hd2"/>
                  </a:cxn>
                </a:cxnLst>
                <a:rect l="0" t="0" r="r" b="b"/>
                <a:pathLst>
                  <a:path w="21504" h="21600" extrusionOk="0">
                    <a:moveTo>
                      <a:pt x="18981" y="0"/>
                    </a:moveTo>
                    <a:cubicBezTo>
                      <a:pt x="2584" y="0"/>
                      <a:pt x="2584" y="0"/>
                      <a:pt x="2584" y="0"/>
                    </a:cubicBezTo>
                    <a:cubicBezTo>
                      <a:pt x="1638" y="0"/>
                      <a:pt x="850" y="277"/>
                      <a:pt x="377" y="969"/>
                    </a:cubicBezTo>
                    <a:cubicBezTo>
                      <a:pt x="-96" y="1523"/>
                      <a:pt x="-96" y="2354"/>
                      <a:pt x="219" y="3046"/>
                    </a:cubicBezTo>
                    <a:cubicBezTo>
                      <a:pt x="4161" y="11492"/>
                      <a:pt x="10310" y="17862"/>
                      <a:pt x="17878" y="21323"/>
                    </a:cubicBezTo>
                    <a:cubicBezTo>
                      <a:pt x="18193" y="21462"/>
                      <a:pt x="18666" y="21600"/>
                      <a:pt x="18981" y="21600"/>
                    </a:cubicBezTo>
                    <a:cubicBezTo>
                      <a:pt x="19454" y="21600"/>
                      <a:pt x="19927" y="21462"/>
                      <a:pt x="20400" y="21185"/>
                    </a:cubicBezTo>
                    <a:cubicBezTo>
                      <a:pt x="21031" y="20908"/>
                      <a:pt x="21504" y="20077"/>
                      <a:pt x="21504" y="19385"/>
                    </a:cubicBezTo>
                    <a:cubicBezTo>
                      <a:pt x="21504" y="2215"/>
                      <a:pt x="21504" y="2215"/>
                      <a:pt x="21504" y="2215"/>
                    </a:cubicBezTo>
                    <a:cubicBezTo>
                      <a:pt x="21504" y="969"/>
                      <a:pt x="20400" y="0"/>
                      <a:pt x="18981" y="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15" name="Shape 1221"/>
              <p:cNvSpPr/>
              <p:nvPr/>
            </p:nvSpPr>
            <p:spPr>
              <a:xfrm>
                <a:off x="206503" y="367074"/>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2082" y="0"/>
                      <a:pt x="2082" y="0"/>
                      <a:pt x="2082" y="0"/>
                    </a:cubicBezTo>
                    <a:cubicBezTo>
                      <a:pt x="1431" y="0"/>
                      <a:pt x="911" y="325"/>
                      <a:pt x="520" y="812"/>
                    </a:cubicBezTo>
                    <a:cubicBezTo>
                      <a:pt x="130" y="1299"/>
                      <a:pt x="0" y="2111"/>
                      <a:pt x="0" y="2761"/>
                    </a:cubicBezTo>
                    <a:cubicBezTo>
                      <a:pt x="130" y="8608"/>
                      <a:pt x="781" y="14292"/>
                      <a:pt x="1952" y="19651"/>
                    </a:cubicBezTo>
                    <a:cubicBezTo>
                      <a:pt x="2212" y="20788"/>
                      <a:pt x="2993" y="21600"/>
                      <a:pt x="3904" y="21600"/>
                    </a:cubicBezTo>
                    <a:cubicBezTo>
                      <a:pt x="19518" y="21600"/>
                      <a:pt x="19518" y="21600"/>
                      <a:pt x="19518" y="21600"/>
                    </a:cubicBezTo>
                    <a:cubicBezTo>
                      <a:pt x="20689" y="21600"/>
                      <a:pt x="21600" y="20463"/>
                      <a:pt x="21600" y="19002"/>
                    </a:cubicBezTo>
                    <a:cubicBezTo>
                      <a:pt x="21600" y="2598"/>
                      <a:pt x="21600" y="2598"/>
                      <a:pt x="21600" y="2598"/>
                    </a:cubicBezTo>
                    <a:cubicBezTo>
                      <a:pt x="21600" y="1299"/>
                      <a:pt x="20689" y="0"/>
                      <a:pt x="19518" y="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16" name="Shape 1222"/>
              <p:cNvSpPr/>
              <p:nvPr/>
            </p:nvSpPr>
            <p:spPr>
              <a:xfrm>
                <a:off x="206503" y="236871"/>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4294" y="0"/>
                      <a:pt x="4294" y="0"/>
                      <a:pt x="4294" y="0"/>
                    </a:cubicBezTo>
                    <a:cubicBezTo>
                      <a:pt x="3383" y="0"/>
                      <a:pt x="2602" y="812"/>
                      <a:pt x="2342" y="1949"/>
                    </a:cubicBezTo>
                    <a:cubicBezTo>
                      <a:pt x="1041" y="7308"/>
                      <a:pt x="260" y="12992"/>
                      <a:pt x="0" y="18839"/>
                    </a:cubicBezTo>
                    <a:cubicBezTo>
                      <a:pt x="0" y="19489"/>
                      <a:pt x="260" y="20301"/>
                      <a:pt x="651" y="20788"/>
                    </a:cubicBezTo>
                    <a:cubicBezTo>
                      <a:pt x="1041" y="21275"/>
                      <a:pt x="1561" y="21600"/>
                      <a:pt x="2082" y="21600"/>
                    </a:cubicBezTo>
                    <a:cubicBezTo>
                      <a:pt x="19518" y="21600"/>
                      <a:pt x="19518" y="21600"/>
                      <a:pt x="19518" y="21600"/>
                    </a:cubicBezTo>
                    <a:cubicBezTo>
                      <a:pt x="20689" y="21600"/>
                      <a:pt x="21600" y="20463"/>
                      <a:pt x="21600" y="19002"/>
                    </a:cubicBezTo>
                    <a:cubicBezTo>
                      <a:pt x="21600" y="2598"/>
                      <a:pt x="21600" y="2598"/>
                      <a:pt x="21600" y="2598"/>
                    </a:cubicBezTo>
                    <a:cubicBezTo>
                      <a:pt x="21600" y="1137"/>
                      <a:pt x="20689" y="0"/>
                      <a:pt x="19518" y="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17" name="Shape 1223"/>
              <p:cNvSpPr/>
              <p:nvPr/>
            </p:nvSpPr>
            <p:spPr>
              <a:xfrm>
                <a:off x="236655" y="87308"/>
                <a:ext cx="118652" cy="137037"/>
              </a:xfrm>
              <a:custGeom>
                <a:avLst/>
                <a:gdLst/>
                <a:ahLst/>
                <a:cxnLst>
                  <a:cxn ang="0">
                    <a:pos x="wd2" y="hd2"/>
                  </a:cxn>
                  <a:cxn ang="5400000">
                    <a:pos x="wd2" y="hd2"/>
                  </a:cxn>
                  <a:cxn ang="10800000">
                    <a:pos x="wd2" y="hd2"/>
                  </a:cxn>
                  <a:cxn ang="16200000">
                    <a:pos x="wd2" y="hd2"/>
                  </a:cxn>
                </a:cxnLst>
                <a:rect l="0" t="0" r="r" b="b"/>
                <a:pathLst>
                  <a:path w="21502" h="21600" extrusionOk="0">
                    <a:moveTo>
                      <a:pt x="20203" y="282"/>
                    </a:moveTo>
                    <a:cubicBezTo>
                      <a:pt x="19878" y="0"/>
                      <a:pt x="19391" y="0"/>
                      <a:pt x="18904" y="0"/>
                    </a:cubicBezTo>
                    <a:cubicBezTo>
                      <a:pt x="18579" y="0"/>
                      <a:pt x="18091" y="0"/>
                      <a:pt x="17604" y="282"/>
                    </a:cubicBezTo>
                    <a:cubicBezTo>
                      <a:pt x="10296" y="4094"/>
                      <a:pt x="4287" y="10306"/>
                      <a:pt x="227" y="18494"/>
                    </a:cubicBezTo>
                    <a:cubicBezTo>
                      <a:pt x="-98" y="19200"/>
                      <a:pt x="-98" y="20047"/>
                      <a:pt x="389" y="20612"/>
                    </a:cubicBezTo>
                    <a:cubicBezTo>
                      <a:pt x="876" y="21318"/>
                      <a:pt x="1688" y="21600"/>
                      <a:pt x="2663" y="21600"/>
                    </a:cubicBezTo>
                    <a:cubicBezTo>
                      <a:pt x="18904" y="21600"/>
                      <a:pt x="18904" y="21600"/>
                      <a:pt x="18904" y="21600"/>
                    </a:cubicBezTo>
                    <a:cubicBezTo>
                      <a:pt x="20365" y="21600"/>
                      <a:pt x="21502" y="20612"/>
                      <a:pt x="21502" y="19341"/>
                    </a:cubicBezTo>
                    <a:cubicBezTo>
                      <a:pt x="21502" y="2259"/>
                      <a:pt x="21502" y="2259"/>
                      <a:pt x="21502" y="2259"/>
                    </a:cubicBezTo>
                    <a:cubicBezTo>
                      <a:pt x="21502" y="1412"/>
                      <a:pt x="21015" y="706"/>
                      <a:pt x="20203" y="282"/>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18" name="Shape 1224"/>
              <p:cNvSpPr/>
              <p:nvPr/>
            </p:nvSpPr>
            <p:spPr>
              <a:xfrm>
                <a:off x="438294" y="500314"/>
                <a:ext cx="166398" cy="134760"/>
              </a:xfrm>
              <a:custGeom>
                <a:avLst/>
                <a:gdLst/>
                <a:ahLst/>
                <a:cxnLst>
                  <a:cxn ang="0">
                    <a:pos x="wd2" y="hd2"/>
                  </a:cxn>
                  <a:cxn ang="5400000">
                    <a:pos x="wd2" y="hd2"/>
                  </a:cxn>
                  <a:cxn ang="10800000">
                    <a:pos x="wd2" y="hd2"/>
                  </a:cxn>
                  <a:cxn ang="16200000">
                    <a:pos x="wd2" y="hd2"/>
                  </a:cxn>
                </a:cxnLst>
                <a:rect l="0" t="0" r="r" b="b"/>
                <a:pathLst>
                  <a:path w="21325" h="21600" extrusionOk="0">
                    <a:moveTo>
                      <a:pt x="19471" y="0"/>
                    </a:moveTo>
                    <a:cubicBezTo>
                      <a:pt x="10279" y="0"/>
                      <a:pt x="10279" y="0"/>
                      <a:pt x="10279" y="0"/>
                    </a:cubicBezTo>
                    <a:cubicBezTo>
                      <a:pt x="9475" y="0"/>
                      <a:pt x="8786" y="576"/>
                      <a:pt x="8556" y="1440"/>
                    </a:cubicBezTo>
                    <a:cubicBezTo>
                      <a:pt x="6603" y="7920"/>
                      <a:pt x="3845" y="13392"/>
                      <a:pt x="513" y="17712"/>
                    </a:cubicBezTo>
                    <a:cubicBezTo>
                      <a:pt x="-61" y="18432"/>
                      <a:pt x="-176" y="19728"/>
                      <a:pt x="284" y="20592"/>
                    </a:cubicBezTo>
                    <a:cubicBezTo>
                      <a:pt x="628" y="21312"/>
                      <a:pt x="1203" y="21600"/>
                      <a:pt x="1892" y="21600"/>
                    </a:cubicBezTo>
                    <a:cubicBezTo>
                      <a:pt x="2007" y="21600"/>
                      <a:pt x="2237" y="21600"/>
                      <a:pt x="2467" y="21456"/>
                    </a:cubicBezTo>
                    <a:cubicBezTo>
                      <a:pt x="7637" y="19296"/>
                      <a:pt x="12462" y="15408"/>
                      <a:pt x="16484" y="10512"/>
                    </a:cubicBezTo>
                    <a:cubicBezTo>
                      <a:pt x="18092" y="8352"/>
                      <a:pt x="19701" y="6048"/>
                      <a:pt x="20964" y="3600"/>
                    </a:cubicBezTo>
                    <a:cubicBezTo>
                      <a:pt x="21424" y="2880"/>
                      <a:pt x="21424" y="1872"/>
                      <a:pt x="21079" y="1152"/>
                    </a:cubicBezTo>
                    <a:cubicBezTo>
                      <a:pt x="20735" y="432"/>
                      <a:pt x="20160" y="0"/>
                      <a:pt x="19471" y="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19" name="Shape 1225"/>
              <p:cNvSpPr/>
              <p:nvPr/>
            </p:nvSpPr>
            <p:spPr>
              <a:xfrm>
                <a:off x="515300" y="367074"/>
                <a:ext cx="133060" cy="119196"/>
              </a:xfrm>
              <a:custGeom>
                <a:avLst/>
                <a:gdLst/>
                <a:ahLst/>
                <a:cxnLst>
                  <a:cxn ang="0">
                    <a:pos x="wd2" y="hd2"/>
                  </a:cxn>
                  <a:cxn ang="5400000">
                    <a:pos x="wd2" y="hd2"/>
                  </a:cxn>
                  <a:cxn ang="10800000">
                    <a:pos x="wd2" y="hd2"/>
                  </a:cxn>
                  <a:cxn ang="16200000">
                    <a:pos x="wd2" y="hd2"/>
                  </a:cxn>
                </a:cxnLst>
                <a:rect l="0" t="0" r="r" b="b"/>
                <a:pathLst>
                  <a:path w="21509" h="21600" extrusionOk="0">
                    <a:moveTo>
                      <a:pt x="19190" y="0"/>
                    </a:moveTo>
                    <a:cubicBezTo>
                      <a:pt x="4548" y="0"/>
                      <a:pt x="4548" y="0"/>
                      <a:pt x="4548" y="0"/>
                    </a:cubicBezTo>
                    <a:cubicBezTo>
                      <a:pt x="3388" y="0"/>
                      <a:pt x="2373" y="1137"/>
                      <a:pt x="2228" y="2598"/>
                    </a:cubicBezTo>
                    <a:cubicBezTo>
                      <a:pt x="1939" y="7958"/>
                      <a:pt x="1214" y="13317"/>
                      <a:pt x="54" y="18352"/>
                    </a:cubicBezTo>
                    <a:cubicBezTo>
                      <a:pt x="-91" y="19164"/>
                      <a:pt x="54" y="19976"/>
                      <a:pt x="489" y="20626"/>
                    </a:cubicBezTo>
                    <a:cubicBezTo>
                      <a:pt x="924" y="21275"/>
                      <a:pt x="1649" y="21600"/>
                      <a:pt x="2373" y="21600"/>
                    </a:cubicBezTo>
                    <a:cubicBezTo>
                      <a:pt x="15565" y="21600"/>
                      <a:pt x="15565" y="21600"/>
                      <a:pt x="15565" y="21600"/>
                    </a:cubicBezTo>
                    <a:cubicBezTo>
                      <a:pt x="16435" y="21600"/>
                      <a:pt x="17305" y="20950"/>
                      <a:pt x="17595" y="20138"/>
                    </a:cubicBezTo>
                    <a:cubicBezTo>
                      <a:pt x="19769" y="14617"/>
                      <a:pt x="21074" y="8932"/>
                      <a:pt x="21509" y="2923"/>
                    </a:cubicBezTo>
                    <a:cubicBezTo>
                      <a:pt x="21509" y="2923"/>
                      <a:pt x="21509" y="2761"/>
                      <a:pt x="21509" y="2598"/>
                    </a:cubicBezTo>
                    <a:cubicBezTo>
                      <a:pt x="21509" y="1299"/>
                      <a:pt x="20494" y="0"/>
                      <a:pt x="19190" y="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20" name="Shape 1226"/>
              <p:cNvSpPr/>
              <p:nvPr/>
            </p:nvSpPr>
            <p:spPr>
              <a:xfrm>
                <a:off x="516438" y="236871"/>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496" y="974"/>
                    </a:moveTo>
                    <a:cubicBezTo>
                      <a:pt x="55" y="1624"/>
                      <a:pt x="-92" y="2436"/>
                      <a:pt x="55" y="3248"/>
                    </a:cubicBezTo>
                    <a:cubicBezTo>
                      <a:pt x="1230" y="8283"/>
                      <a:pt x="1818" y="13642"/>
                      <a:pt x="1965" y="19002"/>
                    </a:cubicBezTo>
                    <a:cubicBezTo>
                      <a:pt x="2112" y="20463"/>
                      <a:pt x="3141" y="21600"/>
                      <a:pt x="4316" y="21600"/>
                    </a:cubicBezTo>
                    <a:cubicBezTo>
                      <a:pt x="19157" y="21600"/>
                      <a:pt x="19157" y="21600"/>
                      <a:pt x="19157" y="21600"/>
                    </a:cubicBezTo>
                    <a:cubicBezTo>
                      <a:pt x="19745" y="21600"/>
                      <a:pt x="20332" y="21275"/>
                      <a:pt x="20773" y="20788"/>
                    </a:cubicBezTo>
                    <a:cubicBezTo>
                      <a:pt x="21214" y="20138"/>
                      <a:pt x="21508" y="19489"/>
                      <a:pt x="21508" y="18839"/>
                    </a:cubicBezTo>
                    <a:cubicBezTo>
                      <a:pt x="21067" y="12830"/>
                      <a:pt x="19745" y="6983"/>
                      <a:pt x="17541" y="1624"/>
                    </a:cubicBezTo>
                    <a:cubicBezTo>
                      <a:pt x="17100" y="650"/>
                      <a:pt x="16365" y="0"/>
                      <a:pt x="15337" y="0"/>
                    </a:cubicBezTo>
                    <a:cubicBezTo>
                      <a:pt x="2406" y="0"/>
                      <a:pt x="2406" y="0"/>
                      <a:pt x="2406" y="0"/>
                    </a:cubicBezTo>
                    <a:cubicBezTo>
                      <a:pt x="1671" y="0"/>
                      <a:pt x="937" y="325"/>
                      <a:pt x="496" y="974"/>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21" name="Shape 1227"/>
              <p:cNvSpPr/>
              <p:nvPr/>
            </p:nvSpPr>
            <p:spPr>
              <a:xfrm>
                <a:off x="440951" y="92622"/>
                <a:ext cx="158893" cy="131723"/>
              </a:xfrm>
              <a:custGeom>
                <a:avLst/>
                <a:gdLst/>
                <a:ahLst/>
                <a:cxnLst>
                  <a:cxn ang="0">
                    <a:pos x="wd2" y="hd2"/>
                  </a:cxn>
                  <a:cxn ang="5400000">
                    <a:pos x="wd2" y="hd2"/>
                  </a:cxn>
                  <a:cxn ang="10800000">
                    <a:pos x="wd2" y="hd2"/>
                  </a:cxn>
                  <a:cxn ang="16200000">
                    <a:pos x="wd2" y="hd2"/>
                  </a:cxn>
                </a:cxnLst>
                <a:rect l="0" t="0" r="r" b="b"/>
                <a:pathLst>
                  <a:path w="21274" h="21600" extrusionOk="0">
                    <a:moveTo>
                      <a:pt x="8096" y="19249"/>
                    </a:moveTo>
                    <a:cubicBezTo>
                      <a:pt x="8096" y="19543"/>
                      <a:pt x="8216" y="19837"/>
                      <a:pt x="8336" y="20131"/>
                    </a:cubicBezTo>
                    <a:cubicBezTo>
                      <a:pt x="8576" y="21012"/>
                      <a:pt x="9296" y="21600"/>
                      <a:pt x="10136" y="21600"/>
                    </a:cubicBezTo>
                    <a:cubicBezTo>
                      <a:pt x="19376" y="21600"/>
                      <a:pt x="19376" y="21600"/>
                      <a:pt x="19376" y="21600"/>
                    </a:cubicBezTo>
                    <a:cubicBezTo>
                      <a:pt x="20096" y="21600"/>
                      <a:pt x="20696" y="21159"/>
                      <a:pt x="21056" y="20424"/>
                    </a:cubicBezTo>
                    <a:cubicBezTo>
                      <a:pt x="21416" y="19690"/>
                      <a:pt x="21296" y="18661"/>
                      <a:pt x="20936" y="18073"/>
                    </a:cubicBezTo>
                    <a:cubicBezTo>
                      <a:pt x="19496" y="15429"/>
                      <a:pt x="17936" y="13078"/>
                      <a:pt x="16136" y="10873"/>
                    </a:cubicBezTo>
                    <a:cubicBezTo>
                      <a:pt x="12296" y="6171"/>
                      <a:pt x="7616" y="2498"/>
                      <a:pt x="2576" y="147"/>
                    </a:cubicBezTo>
                    <a:cubicBezTo>
                      <a:pt x="2336" y="0"/>
                      <a:pt x="2096" y="0"/>
                      <a:pt x="1856" y="0"/>
                    </a:cubicBezTo>
                    <a:cubicBezTo>
                      <a:pt x="1256" y="0"/>
                      <a:pt x="656" y="294"/>
                      <a:pt x="296" y="1029"/>
                    </a:cubicBezTo>
                    <a:cubicBezTo>
                      <a:pt x="-184" y="1910"/>
                      <a:pt x="-64" y="3086"/>
                      <a:pt x="536" y="3967"/>
                    </a:cubicBezTo>
                    <a:cubicBezTo>
                      <a:pt x="3656" y="8082"/>
                      <a:pt x="6176" y="13224"/>
                      <a:pt x="8096" y="19249"/>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22" name="Shape 1228"/>
              <p:cNvSpPr/>
              <p:nvPr/>
            </p:nvSpPr>
            <p:spPr>
              <a:xfrm>
                <a:off x="367833" y="84651"/>
                <a:ext cx="122070" cy="139694"/>
              </a:xfrm>
              <a:custGeom>
                <a:avLst/>
                <a:gdLst/>
                <a:ahLst/>
                <a:cxnLst>
                  <a:cxn ang="0">
                    <a:pos x="wd2" y="hd2"/>
                  </a:cxn>
                  <a:cxn ang="5400000">
                    <a:pos x="wd2" y="hd2"/>
                  </a:cxn>
                  <a:cxn ang="10800000">
                    <a:pos x="wd2" y="hd2"/>
                  </a:cxn>
                  <a:cxn ang="16200000">
                    <a:pos x="wd2" y="hd2"/>
                  </a:cxn>
                </a:cxnLst>
                <a:rect l="0" t="0" r="r" b="b"/>
                <a:pathLst>
                  <a:path w="21504" h="21600" extrusionOk="0">
                    <a:moveTo>
                      <a:pt x="2523" y="21600"/>
                    </a:moveTo>
                    <a:cubicBezTo>
                      <a:pt x="18920" y="21600"/>
                      <a:pt x="18920" y="21600"/>
                      <a:pt x="18920" y="21600"/>
                    </a:cubicBezTo>
                    <a:cubicBezTo>
                      <a:pt x="19866" y="21600"/>
                      <a:pt x="20654" y="21323"/>
                      <a:pt x="21127" y="20631"/>
                    </a:cubicBezTo>
                    <a:cubicBezTo>
                      <a:pt x="21600" y="20077"/>
                      <a:pt x="21600" y="19246"/>
                      <a:pt x="21285" y="18554"/>
                    </a:cubicBezTo>
                    <a:cubicBezTo>
                      <a:pt x="17343" y="10108"/>
                      <a:pt x="11194" y="3738"/>
                      <a:pt x="3626" y="277"/>
                    </a:cubicBezTo>
                    <a:cubicBezTo>
                      <a:pt x="3311" y="138"/>
                      <a:pt x="2838" y="0"/>
                      <a:pt x="2523" y="0"/>
                    </a:cubicBezTo>
                    <a:cubicBezTo>
                      <a:pt x="2050" y="0"/>
                      <a:pt x="1577" y="138"/>
                      <a:pt x="1104" y="415"/>
                    </a:cubicBezTo>
                    <a:cubicBezTo>
                      <a:pt x="315" y="831"/>
                      <a:pt x="0" y="1523"/>
                      <a:pt x="0" y="2215"/>
                    </a:cubicBezTo>
                    <a:cubicBezTo>
                      <a:pt x="0" y="19385"/>
                      <a:pt x="0" y="19385"/>
                      <a:pt x="0" y="19385"/>
                    </a:cubicBezTo>
                    <a:cubicBezTo>
                      <a:pt x="0" y="20631"/>
                      <a:pt x="1104" y="21600"/>
                      <a:pt x="2523"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23" name="Shape 1229"/>
              <p:cNvSpPr/>
              <p:nvPr/>
            </p:nvSpPr>
            <p:spPr>
              <a:xfrm>
                <a:off x="367833" y="236871"/>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9518" y="21600"/>
                      <a:pt x="19518" y="21600"/>
                      <a:pt x="19518" y="21600"/>
                    </a:cubicBezTo>
                    <a:cubicBezTo>
                      <a:pt x="20169" y="21600"/>
                      <a:pt x="20689" y="21275"/>
                      <a:pt x="21080" y="20788"/>
                    </a:cubicBezTo>
                    <a:cubicBezTo>
                      <a:pt x="21470" y="20301"/>
                      <a:pt x="21600" y="19651"/>
                      <a:pt x="21600" y="18839"/>
                    </a:cubicBezTo>
                    <a:cubicBezTo>
                      <a:pt x="21470" y="12992"/>
                      <a:pt x="20819" y="7308"/>
                      <a:pt x="19648" y="1949"/>
                    </a:cubicBezTo>
                    <a:cubicBezTo>
                      <a:pt x="19388" y="812"/>
                      <a:pt x="18607" y="0"/>
                      <a:pt x="17696" y="0"/>
                    </a:cubicBezTo>
                    <a:cubicBezTo>
                      <a:pt x="2082" y="0"/>
                      <a:pt x="2082" y="0"/>
                      <a:pt x="2082" y="0"/>
                    </a:cubicBezTo>
                    <a:cubicBezTo>
                      <a:pt x="911" y="0"/>
                      <a:pt x="0" y="1137"/>
                      <a:pt x="0" y="2598"/>
                    </a:cubicBezTo>
                    <a:cubicBezTo>
                      <a:pt x="0" y="19002"/>
                      <a:pt x="0" y="19002"/>
                      <a:pt x="0" y="19002"/>
                    </a:cubicBezTo>
                    <a:cubicBezTo>
                      <a:pt x="0" y="20463"/>
                      <a:pt x="911" y="21600"/>
                      <a:pt x="2082"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24" name="Shape 1230"/>
              <p:cNvSpPr/>
              <p:nvPr/>
            </p:nvSpPr>
            <p:spPr>
              <a:xfrm>
                <a:off x="367833" y="367074"/>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7306" y="21600"/>
                      <a:pt x="17306" y="21600"/>
                      <a:pt x="17306" y="21600"/>
                    </a:cubicBezTo>
                    <a:cubicBezTo>
                      <a:pt x="18217" y="21600"/>
                      <a:pt x="18998" y="20788"/>
                      <a:pt x="19258" y="19814"/>
                    </a:cubicBezTo>
                    <a:cubicBezTo>
                      <a:pt x="20559" y="14454"/>
                      <a:pt x="21340" y="8770"/>
                      <a:pt x="21600" y="2923"/>
                    </a:cubicBezTo>
                    <a:cubicBezTo>
                      <a:pt x="21600" y="2761"/>
                      <a:pt x="21600" y="2761"/>
                      <a:pt x="21600" y="2598"/>
                    </a:cubicBezTo>
                    <a:cubicBezTo>
                      <a:pt x="21600" y="1299"/>
                      <a:pt x="20689" y="0"/>
                      <a:pt x="19518" y="0"/>
                    </a:cubicBezTo>
                    <a:cubicBezTo>
                      <a:pt x="2082" y="0"/>
                      <a:pt x="2082" y="0"/>
                      <a:pt x="2082" y="0"/>
                    </a:cubicBezTo>
                    <a:cubicBezTo>
                      <a:pt x="911" y="0"/>
                      <a:pt x="0" y="1299"/>
                      <a:pt x="0" y="2598"/>
                    </a:cubicBezTo>
                    <a:cubicBezTo>
                      <a:pt x="0" y="19002"/>
                      <a:pt x="0" y="19002"/>
                      <a:pt x="0" y="19002"/>
                    </a:cubicBezTo>
                    <a:cubicBezTo>
                      <a:pt x="0" y="20463"/>
                      <a:pt x="911" y="21600"/>
                      <a:pt x="2082"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25" name="Shape 1231"/>
              <p:cNvSpPr/>
              <p:nvPr/>
            </p:nvSpPr>
            <p:spPr>
              <a:xfrm>
                <a:off x="367833" y="500314"/>
                <a:ext cx="118437" cy="138176"/>
              </a:xfrm>
              <a:custGeom>
                <a:avLst/>
                <a:gdLst/>
                <a:ahLst/>
                <a:cxnLst>
                  <a:cxn ang="0">
                    <a:pos x="wd2" y="hd2"/>
                  </a:cxn>
                  <a:cxn ang="5400000">
                    <a:pos x="wd2" y="hd2"/>
                  </a:cxn>
                  <a:cxn ang="10800000">
                    <a:pos x="wd2" y="hd2"/>
                  </a:cxn>
                  <a:cxn ang="16200000">
                    <a:pos x="wd2" y="hd2"/>
                  </a:cxn>
                </a:cxnLst>
                <a:rect l="0" t="0" r="r" b="b"/>
                <a:pathLst>
                  <a:path w="21600" h="21600" extrusionOk="0">
                    <a:moveTo>
                      <a:pt x="21600" y="2244"/>
                    </a:moveTo>
                    <a:cubicBezTo>
                      <a:pt x="21600" y="982"/>
                      <a:pt x="20455" y="0"/>
                      <a:pt x="18982" y="0"/>
                    </a:cubicBezTo>
                    <a:cubicBezTo>
                      <a:pt x="2618" y="0"/>
                      <a:pt x="2618" y="0"/>
                      <a:pt x="2618" y="0"/>
                    </a:cubicBezTo>
                    <a:cubicBezTo>
                      <a:pt x="1145" y="0"/>
                      <a:pt x="0" y="982"/>
                      <a:pt x="0" y="2244"/>
                    </a:cubicBezTo>
                    <a:cubicBezTo>
                      <a:pt x="0" y="19356"/>
                      <a:pt x="0" y="19356"/>
                      <a:pt x="0" y="19356"/>
                    </a:cubicBezTo>
                    <a:cubicBezTo>
                      <a:pt x="0" y="20057"/>
                      <a:pt x="491" y="20899"/>
                      <a:pt x="1309" y="21179"/>
                    </a:cubicBezTo>
                    <a:cubicBezTo>
                      <a:pt x="1636" y="21460"/>
                      <a:pt x="2127" y="21600"/>
                      <a:pt x="2618" y="21600"/>
                    </a:cubicBezTo>
                    <a:cubicBezTo>
                      <a:pt x="2945" y="21600"/>
                      <a:pt x="3436" y="21460"/>
                      <a:pt x="3927" y="21179"/>
                    </a:cubicBezTo>
                    <a:cubicBezTo>
                      <a:pt x="11291" y="17532"/>
                      <a:pt x="17345" y="11221"/>
                      <a:pt x="21436" y="3226"/>
                    </a:cubicBezTo>
                    <a:cubicBezTo>
                      <a:pt x="21600" y="2945"/>
                      <a:pt x="21600" y="2525"/>
                      <a:pt x="21600" y="2244"/>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26" name="Shape 1232"/>
              <p:cNvSpPr/>
              <p:nvPr/>
            </p:nvSpPr>
            <p:spPr>
              <a:xfrm>
                <a:off x="31506" y="31506"/>
                <a:ext cx="660128" cy="660128"/>
              </a:xfrm>
              <a:custGeom>
                <a:avLst/>
                <a:gdLst/>
                <a:ahLst/>
                <a:cxnLst>
                  <a:cxn ang="0">
                    <a:pos x="wd2" y="hd2"/>
                  </a:cxn>
                  <a:cxn ang="5400000">
                    <a:pos x="wd2" y="hd2"/>
                  </a:cxn>
                  <a:cxn ang="10800000">
                    <a:pos x="wd2" y="hd2"/>
                  </a:cxn>
                  <a:cxn ang="16200000">
                    <a:pos x="wd2" y="hd2"/>
                  </a:cxn>
                </a:cxnLst>
                <a:rect l="0" t="0" r="r" b="b"/>
                <a:pathLst>
                  <a:path w="21600" h="21600" extrusionOk="0">
                    <a:moveTo>
                      <a:pt x="10800" y="704"/>
                    </a:moveTo>
                    <a:cubicBezTo>
                      <a:pt x="16376" y="704"/>
                      <a:pt x="20896" y="5224"/>
                      <a:pt x="20896" y="10800"/>
                    </a:cubicBezTo>
                    <a:cubicBezTo>
                      <a:pt x="20896" y="16376"/>
                      <a:pt x="16376" y="20896"/>
                      <a:pt x="10800" y="20896"/>
                    </a:cubicBezTo>
                    <a:cubicBezTo>
                      <a:pt x="5224" y="20896"/>
                      <a:pt x="704" y="16376"/>
                      <a:pt x="704" y="10800"/>
                    </a:cubicBezTo>
                    <a:cubicBezTo>
                      <a:pt x="704" y="5224"/>
                      <a:pt x="5224" y="704"/>
                      <a:pt x="10800" y="704"/>
                    </a:cubicBezTo>
                    <a:moveTo>
                      <a:pt x="10800" y="0"/>
                    </a:moveTo>
                    <a:cubicBezTo>
                      <a:pt x="4842" y="0"/>
                      <a:pt x="0" y="4842"/>
                      <a:pt x="0" y="10800"/>
                    </a:cubicBezTo>
                    <a:cubicBezTo>
                      <a:pt x="0" y="16758"/>
                      <a:pt x="4842" y="21600"/>
                      <a:pt x="10800" y="21600"/>
                    </a:cubicBezTo>
                    <a:cubicBezTo>
                      <a:pt x="16758" y="21600"/>
                      <a:pt x="21600" y="16758"/>
                      <a:pt x="21600" y="10800"/>
                    </a:cubicBezTo>
                    <a:cubicBezTo>
                      <a:pt x="21600" y="4842"/>
                      <a:pt x="16758" y="0"/>
                      <a:pt x="10800" y="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27" name="Shape 1233"/>
              <p:cNvSpPr/>
              <p:nvPr/>
            </p:nvSpPr>
            <p:spPr>
              <a:xfrm>
                <a:off x="82686" y="23535"/>
                <a:ext cx="234728" cy="223966"/>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28" name="Shape 1234"/>
              <p:cNvSpPr/>
              <p:nvPr/>
            </p:nvSpPr>
            <p:spPr>
              <a:xfrm>
                <a:off x="72119" y="12906"/>
                <a:ext cx="255862" cy="245603"/>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solidFill>
                <a:srgbClr val="45B40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29" name="Shape 1235"/>
              <p:cNvSpPr/>
              <p:nvPr/>
            </p:nvSpPr>
            <p:spPr>
              <a:xfrm>
                <a:off x="407245" y="161710"/>
                <a:ext cx="234728" cy="223966"/>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solidFill>
                <a:srgbClr val="FFFFF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30" name="Shape 1236"/>
              <p:cNvSpPr/>
              <p:nvPr/>
            </p:nvSpPr>
            <p:spPr>
              <a:xfrm>
                <a:off x="396678" y="150701"/>
                <a:ext cx="255862" cy="245603"/>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solidFill>
                <a:srgbClr val="45B40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31" name="Shape 1237"/>
              <p:cNvSpPr/>
              <p:nvPr/>
            </p:nvSpPr>
            <p:spPr>
              <a:xfrm>
                <a:off x="170752" y="373148"/>
                <a:ext cx="234352" cy="224345"/>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solidFill>
                <a:srgbClr val="FFFFFF"/>
              </a:solidFill>
              <a:ln w="3175" cap="flat">
                <a:solidFill>
                  <a:srgbClr val="88A57F"/>
                </a:solid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sp>
            <p:nvSpPr>
              <p:cNvPr id="432" name="Shape 1238"/>
              <p:cNvSpPr/>
              <p:nvPr/>
            </p:nvSpPr>
            <p:spPr>
              <a:xfrm>
                <a:off x="160186" y="362519"/>
                <a:ext cx="255863" cy="245603"/>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solidFill>
                <a:srgbClr val="45B40F"/>
              </a:solid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kern="0" dirty="0">
                  <a:solidFill>
                    <a:srgbClr val="000000"/>
                  </a:solidFill>
                  <a:latin typeface="Amazon Ember" panose="02000000000000000000" pitchFamily="2" charset="0"/>
                  <a:ea typeface="Amazon Ember" panose="02000000000000000000" pitchFamily="2" charset="0"/>
                  <a:cs typeface="Calibri"/>
                  <a:sym typeface="Calibri"/>
                </a:endParaRPr>
              </a:p>
            </p:txBody>
          </p:sp>
        </p:grpSp>
        <p:sp>
          <p:nvSpPr>
            <p:cNvPr id="433" name="TextBox 432"/>
            <p:cNvSpPr txBox="1"/>
            <p:nvPr/>
          </p:nvSpPr>
          <p:spPr>
            <a:xfrm>
              <a:off x="2075275" y="2317635"/>
              <a:ext cx="1149899" cy="318100"/>
            </a:xfrm>
            <a:prstGeom prst="rect">
              <a:avLst/>
            </a:prstGeom>
            <a:solidFill>
              <a:schemeClr val="bg1"/>
            </a:solidFill>
          </p:spPr>
          <p:txBody>
            <a:bodyPr wrap="square" rtlCol="0">
              <a:spAutoFit/>
            </a:bodyPr>
            <a:lstStyle/>
            <a:p>
              <a:pPr algn="ctr" defTabSz="609585" fontAlgn="base">
                <a:spcBef>
                  <a:spcPct val="0"/>
                </a:spcBef>
                <a:spcAft>
                  <a:spcPct val="0"/>
                </a:spcAft>
                <a:defRPr/>
              </a:pPr>
              <a:r>
                <a:rPr lang="en-US" sz="1467" kern="0" dirty="0">
                  <a:solidFill>
                    <a:schemeClr val="accent2"/>
                  </a:solidFill>
                  <a:latin typeface="Amazon Ember" panose="02000000000000000000" pitchFamily="2" charset="0"/>
                  <a:ea typeface="Amazon Ember" panose="02000000000000000000" pitchFamily="2" charset="0"/>
                  <a:cs typeface="Arial"/>
                </a:rPr>
                <a:t>Databases</a:t>
              </a:r>
            </a:p>
          </p:txBody>
        </p:sp>
        <p:sp>
          <p:nvSpPr>
            <p:cNvPr id="434" name="TextBox 433"/>
            <p:cNvSpPr txBox="1"/>
            <p:nvPr/>
          </p:nvSpPr>
          <p:spPr>
            <a:xfrm>
              <a:off x="3697141" y="2317626"/>
              <a:ext cx="1026744" cy="318100"/>
            </a:xfrm>
            <a:prstGeom prst="rect">
              <a:avLst/>
            </a:prstGeom>
            <a:solidFill>
              <a:schemeClr val="bg1"/>
            </a:solidFill>
          </p:spPr>
          <p:txBody>
            <a:bodyPr wrap="square" rtlCol="0">
              <a:spAutoFit/>
            </a:bodyPr>
            <a:lstStyle/>
            <a:p>
              <a:pPr algn="ctr" defTabSz="609585" fontAlgn="base">
                <a:spcBef>
                  <a:spcPct val="0"/>
                </a:spcBef>
                <a:spcAft>
                  <a:spcPct val="0"/>
                </a:spcAft>
                <a:defRPr/>
              </a:pPr>
              <a:r>
                <a:rPr lang="en-US" sz="1467" kern="0" dirty="0">
                  <a:solidFill>
                    <a:schemeClr val="accent2"/>
                  </a:solidFill>
                  <a:latin typeface="Amazon Ember" panose="02000000000000000000" pitchFamily="2" charset="0"/>
                  <a:ea typeface="Amazon Ember" panose="02000000000000000000" pitchFamily="2" charset="0"/>
                  <a:cs typeface="Arial"/>
                </a:rPr>
                <a:t>Analytics</a:t>
              </a:r>
            </a:p>
          </p:txBody>
        </p:sp>
        <p:sp>
          <p:nvSpPr>
            <p:cNvPr id="435" name="TextBox 434"/>
            <p:cNvSpPr txBox="1"/>
            <p:nvPr/>
          </p:nvSpPr>
          <p:spPr>
            <a:xfrm>
              <a:off x="5213741" y="2317633"/>
              <a:ext cx="1420139" cy="318100"/>
            </a:xfrm>
            <a:prstGeom prst="rect">
              <a:avLst/>
            </a:prstGeom>
            <a:solidFill>
              <a:schemeClr val="bg1"/>
            </a:solidFill>
          </p:spPr>
          <p:txBody>
            <a:bodyPr wrap="square" rtlCol="0">
              <a:spAutoFit/>
            </a:bodyPr>
            <a:lstStyle/>
            <a:p>
              <a:pPr algn="ctr" defTabSz="609585" fontAlgn="base">
                <a:spcBef>
                  <a:spcPct val="0"/>
                </a:spcBef>
                <a:spcAft>
                  <a:spcPct val="0"/>
                </a:spcAft>
                <a:defRPr/>
              </a:pPr>
              <a:r>
                <a:rPr lang="en-US" sz="1467" kern="0" dirty="0">
                  <a:solidFill>
                    <a:schemeClr val="accent2"/>
                  </a:solidFill>
                  <a:latin typeface="Amazon Ember" panose="02000000000000000000" pitchFamily="2" charset="0"/>
                  <a:ea typeface="Amazon Ember" panose="02000000000000000000" pitchFamily="2" charset="0"/>
                  <a:cs typeface="Arial"/>
                </a:rPr>
                <a:t>App Services</a:t>
              </a:r>
            </a:p>
          </p:txBody>
        </p:sp>
        <p:sp>
          <p:nvSpPr>
            <p:cNvPr id="436" name="TextBox 435"/>
            <p:cNvSpPr txBox="1"/>
            <p:nvPr/>
          </p:nvSpPr>
          <p:spPr>
            <a:xfrm>
              <a:off x="6884369" y="2317633"/>
              <a:ext cx="2604631" cy="543867"/>
            </a:xfrm>
            <a:prstGeom prst="rect">
              <a:avLst/>
            </a:prstGeom>
            <a:solidFill>
              <a:schemeClr val="bg1"/>
            </a:solidFill>
          </p:spPr>
          <p:txBody>
            <a:bodyPr wrap="square" rtlCol="0">
              <a:spAutoFit/>
            </a:bodyPr>
            <a:lstStyle/>
            <a:p>
              <a:pPr algn="ctr" defTabSz="609585" fontAlgn="base">
                <a:spcBef>
                  <a:spcPct val="0"/>
                </a:spcBef>
                <a:spcAft>
                  <a:spcPct val="0"/>
                </a:spcAft>
                <a:defRPr/>
              </a:pPr>
              <a:r>
                <a:rPr lang="en-US" sz="1467" kern="0" dirty="0">
                  <a:solidFill>
                    <a:schemeClr val="accent2"/>
                  </a:solidFill>
                  <a:latin typeface="Amazon Ember" panose="02000000000000000000" pitchFamily="2" charset="0"/>
                  <a:ea typeface="Amazon Ember" panose="02000000000000000000" pitchFamily="2" charset="0"/>
                  <a:cs typeface="Arial"/>
                </a:rPr>
                <a:t>Deployment and Management</a:t>
              </a:r>
            </a:p>
          </p:txBody>
        </p:sp>
        <p:sp>
          <p:nvSpPr>
            <p:cNvPr id="437" name="TextBox 436"/>
            <p:cNvSpPr txBox="1"/>
            <p:nvPr/>
          </p:nvSpPr>
          <p:spPr>
            <a:xfrm>
              <a:off x="9728818" y="2317631"/>
              <a:ext cx="1686241" cy="318100"/>
            </a:xfrm>
            <a:prstGeom prst="rect">
              <a:avLst/>
            </a:prstGeom>
            <a:solidFill>
              <a:schemeClr val="bg1"/>
            </a:solidFill>
          </p:spPr>
          <p:txBody>
            <a:bodyPr wrap="square" rtlCol="0">
              <a:spAutoFit/>
            </a:bodyPr>
            <a:lstStyle/>
            <a:p>
              <a:pPr algn="ctr" defTabSz="609585" fontAlgn="base">
                <a:spcBef>
                  <a:spcPct val="0"/>
                </a:spcBef>
                <a:spcAft>
                  <a:spcPct val="0"/>
                </a:spcAft>
                <a:defRPr/>
              </a:pPr>
              <a:r>
                <a:rPr lang="en-US" sz="1467" kern="0" dirty="0">
                  <a:solidFill>
                    <a:schemeClr val="accent2"/>
                  </a:solidFill>
                  <a:latin typeface="Amazon Ember" panose="02000000000000000000" pitchFamily="2" charset="0"/>
                  <a:ea typeface="Amazon Ember" panose="02000000000000000000" pitchFamily="2" charset="0"/>
                  <a:cs typeface="Arial"/>
                </a:rPr>
                <a:t>Mobile Services</a:t>
              </a:r>
            </a:p>
          </p:txBody>
        </p:sp>
        <p:sp>
          <p:nvSpPr>
            <p:cNvPr id="236" name="TextBox 235"/>
            <p:cNvSpPr txBox="1"/>
            <p:nvPr/>
          </p:nvSpPr>
          <p:spPr>
            <a:xfrm>
              <a:off x="9019004" y="4816904"/>
              <a:ext cx="2242205" cy="502766"/>
            </a:xfrm>
            <a:prstGeom prst="rect">
              <a:avLst/>
            </a:prstGeom>
            <a:solidFill>
              <a:schemeClr val="bg1"/>
            </a:solidFill>
          </p:spPr>
          <p:txBody>
            <a:bodyPr wrap="square" rtlCol="0">
              <a:spAutoFit/>
            </a:bodyPr>
            <a:lstStyle/>
            <a:p>
              <a:pPr defTabSz="609585" fontAlgn="base">
                <a:spcBef>
                  <a:spcPct val="0"/>
                </a:spcBef>
                <a:spcAft>
                  <a:spcPct val="0"/>
                </a:spcAft>
                <a:defRPr/>
              </a:pPr>
              <a:r>
                <a:rPr lang="en-US" sz="1467" kern="0" dirty="0">
                  <a:solidFill>
                    <a:srgbClr val="636466"/>
                  </a:solidFill>
                  <a:latin typeface="Amazon Ember" panose="02000000000000000000" pitchFamily="2" charset="0"/>
                  <a:ea typeface="Amazon Ember" panose="02000000000000000000" pitchFamily="2" charset="0"/>
                  <a:cs typeface="Arial"/>
                </a:rPr>
                <a:t>Storage</a:t>
              </a:r>
            </a:p>
            <a:p>
              <a:pPr defTabSz="609585" fontAlgn="base">
                <a:spcBef>
                  <a:spcPct val="0"/>
                </a:spcBef>
                <a:spcAft>
                  <a:spcPct val="0"/>
                </a:spcAft>
                <a:defRPr/>
              </a:pPr>
              <a:r>
                <a:rPr lang="en-US" sz="1200" kern="0" dirty="0">
                  <a:solidFill>
                    <a:srgbClr val="636466"/>
                  </a:solidFill>
                  <a:latin typeface="Amazon Ember" panose="02000000000000000000" pitchFamily="2" charset="0"/>
                  <a:ea typeface="Amazon Ember" panose="02000000000000000000" pitchFamily="2" charset="0"/>
                  <a:cs typeface="Arial"/>
                </a:rPr>
                <a:t>(Object, block and archive)</a:t>
              </a:r>
            </a:p>
          </p:txBody>
        </p:sp>
        <p:sp>
          <p:nvSpPr>
            <p:cNvPr id="2" name="Rounded Rectangle 1"/>
            <p:cNvSpPr/>
            <p:nvPr/>
          </p:nvSpPr>
          <p:spPr>
            <a:xfrm>
              <a:off x="2461087" y="4838438"/>
              <a:ext cx="845467" cy="669572"/>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1219170">
                <a:defRPr/>
              </a:pPr>
              <a:endParaRPr lang="en-US" sz="2400" kern="0" dirty="0">
                <a:solidFill>
                  <a:sysClr val="windowText" lastClr="000000"/>
                </a:solidFill>
                <a:latin typeface="Amazon Ember" panose="02000000000000000000" pitchFamily="2" charset="0"/>
                <a:ea typeface="Amazon Ember" panose="02000000000000000000" pitchFamily="2" charset="0"/>
              </a:endParaRPr>
            </a:p>
          </p:txBody>
        </p:sp>
        <p:pic>
          <p:nvPicPr>
            <p:cNvPr id="2050" name="Picture 2" descr="product-category-icons_compute_24x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9162" y="4878637"/>
              <a:ext cx="578076" cy="578076"/>
            </a:xfrm>
            <a:prstGeom prst="rect">
              <a:avLst/>
            </a:prstGeom>
            <a:noFill/>
            <a:extLst>
              <a:ext uri="{909E8E84-426E-40DD-AFC4-6F175D3DCCD1}">
                <a14:hiddenFill xmlns:a14="http://schemas.microsoft.com/office/drawing/2010/main">
                  <a:solidFill>
                    <a:srgbClr val="FFFFFF"/>
                  </a:solidFill>
                </a14:hiddenFill>
              </a:ext>
            </a:extLst>
          </p:spPr>
        </p:pic>
        <p:sp>
          <p:nvSpPr>
            <p:cNvPr id="241" name="Rounded Rectangle 240"/>
            <p:cNvSpPr/>
            <p:nvPr/>
          </p:nvSpPr>
          <p:spPr>
            <a:xfrm>
              <a:off x="5643520" y="4824654"/>
              <a:ext cx="845467" cy="669572"/>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1219170">
                <a:defRPr/>
              </a:pPr>
              <a:endParaRPr lang="en-US" sz="2400" kern="0" dirty="0">
                <a:solidFill>
                  <a:sysClr val="windowText" lastClr="000000"/>
                </a:solidFill>
                <a:latin typeface="Amazon Ember" panose="02000000000000000000" pitchFamily="2" charset="0"/>
                <a:ea typeface="Amazon Ember" panose="02000000000000000000" pitchFamily="2" charset="0"/>
              </a:endParaRPr>
            </a:p>
          </p:txBody>
        </p:sp>
        <p:pic>
          <p:nvPicPr>
            <p:cNvPr id="2052" name="Picture 4" descr="product-category-icons_networking-content-delivery_24x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76869" y="4887197"/>
              <a:ext cx="569515" cy="569515"/>
            </a:xfrm>
            <a:prstGeom prst="rect">
              <a:avLst/>
            </a:prstGeom>
            <a:noFill/>
            <a:extLst>
              <a:ext uri="{909E8E84-426E-40DD-AFC4-6F175D3DCCD1}">
                <a14:hiddenFill xmlns:a14="http://schemas.microsoft.com/office/drawing/2010/main">
                  <a:solidFill>
                    <a:srgbClr val="FFFFFF"/>
                  </a:solidFill>
                </a14:hiddenFill>
              </a:ext>
            </a:extLst>
          </p:spPr>
        </p:pic>
        <p:sp>
          <p:nvSpPr>
            <p:cNvPr id="253" name="Rounded Rectangle 252"/>
            <p:cNvSpPr/>
            <p:nvPr/>
          </p:nvSpPr>
          <p:spPr>
            <a:xfrm>
              <a:off x="8189717" y="4882560"/>
              <a:ext cx="845467" cy="669572"/>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1219170">
                <a:defRPr/>
              </a:pPr>
              <a:endParaRPr lang="en-US" sz="2400" kern="0" dirty="0">
                <a:solidFill>
                  <a:sysClr val="windowText" lastClr="000000"/>
                </a:solidFill>
                <a:latin typeface="Amazon Ember" panose="02000000000000000000" pitchFamily="2" charset="0"/>
                <a:ea typeface="Amazon Ember" panose="02000000000000000000" pitchFamily="2" charset="0"/>
              </a:endParaRPr>
            </a:p>
          </p:txBody>
        </p:sp>
        <p:pic>
          <p:nvPicPr>
            <p:cNvPr id="2054" name="Picture 6" descr="product-category-icons_storage_24x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39212" y="4925643"/>
              <a:ext cx="589971" cy="58997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itle 7">
            <a:extLst>
              <a:ext uri="{FF2B5EF4-FFF2-40B4-BE49-F238E27FC236}">
                <a16:creationId xmlns:a16="http://schemas.microsoft.com/office/drawing/2014/main" id="{2790DEA4-E3D3-4E49-AA89-51FB7A89CE65}"/>
              </a:ext>
            </a:extLst>
          </p:cNvPr>
          <p:cNvSpPr>
            <a:spLocks noGrp="1"/>
          </p:cNvSpPr>
          <p:nvPr>
            <p:ph type="title"/>
          </p:nvPr>
        </p:nvSpPr>
        <p:spPr/>
        <p:txBody>
          <a:bodyPr>
            <a:noAutofit/>
          </a:bodyPr>
          <a:lstStyle/>
          <a:p>
            <a:r>
              <a:rPr lang="en-US" dirty="0"/>
              <a:t>AWS Service Stack</a:t>
            </a:r>
          </a:p>
        </p:txBody>
      </p:sp>
    </p:spTree>
    <p:custDataLst>
      <p:tags r:id="rId1"/>
    </p:custDataLst>
    <p:extLst>
      <p:ext uri="{BB962C8B-B14F-4D97-AF65-F5344CB8AC3E}">
        <p14:creationId xmlns:p14="http://schemas.microsoft.com/office/powerpoint/2010/main" val="2164904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AWS Foundation Services</a:t>
            </a:r>
          </a:p>
        </p:txBody>
      </p:sp>
      <p:grpSp>
        <p:nvGrpSpPr>
          <p:cNvPr id="4" name="Group 3"/>
          <p:cNvGrpSpPr/>
          <p:nvPr/>
        </p:nvGrpSpPr>
        <p:grpSpPr>
          <a:xfrm>
            <a:off x="483047" y="1415995"/>
            <a:ext cx="10235895" cy="4824333"/>
            <a:chOff x="-92828" y="1502746"/>
            <a:chExt cx="10235895" cy="4824333"/>
          </a:xfrm>
        </p:grpSpPr>
        <p:grpSp>
          <p:nvGrpSpPr>
            <p:cNvPr id="7" name="Group 6"/>
            <p:cNvGrpSpPr/>
            <p:nvPr/>
          </p:nvGrpSpPr>
          <p:grpSpPr>
            <a:xfrm>
              <a:off x="226710" y="2678092"/>
              <a:ext cx="9916357" cy="3648987"/>
              <a:chOff x="108179" y="3405385"/>
              <a:chExt cx="8520370" cy="681747"/>
            </a:xfrm>
            <a:solidFill>
              <a:schemeClr val="bg1"/>
            </a:solidFill>
          </p:grpSpPr>
          <p:sp>
            <p:nvSpPr>
              <p:cNvPr id="8" name="TextBox 7"/>
              <p:cNvSpPr txBox="1"/>
              <p:nvPr/>
            </p:nvSpPr>
            <p:spPr>
              <a:xfrm>
                <a:off x="108179" y="3688123"/>
                <a:ext cx="1045898" cy="101612"/>
              </a:xfrm>
              <a:prstGeom prst="rect">
                <a:avLst/>
              </a:prstGeom>
              <a:noFill/>
            </p:spPr>
            <p:txBody>
              <a:bodyPr wrap="square" rtlCol="0">
                <a:spAutoFit/>
              </a:bodyPr>
              <a:lstStyle/>
              <a:p>
                <a:pPr algn="r" defTabSz="609585" fontAlgn="base">
                  <a:spcBef>
                    <a:spcPct val="0"/>
                  </a:spcBef>
                  <a:spcAft>
                    <a:spcPct val="0"/>
                  </a:spcAft>
                </a:pPr>
                <a:r>
                  <a:rPr lang="en-US" sz="1467" b="1" dirty="0">
                    <a:solidFill>
                      <a:schemeClr val="accent1"/>
                    </a:solidFill>
                    <a:latin typeface="Amazon Ember" panose="02000000000000000000" pitchFamily="2" charset="0"/>
                    <a:ea typeface="Amazon Ember" panose="02000000000000000000" pitchFamily="2" charset="0"/>
                    <a:cs typeface="Amazon Ember" panose="020B0603020204020204" pitchFamily="34" charset="0"/>
                  </a:rPr>
                  <a:t>Foundation</a:t>
                </a:r>
              </a:p>
              <a:p>
                <a:pPr algn="r" defTabSz="609585" fontAlgn="base">
                  <a:spcBef>
                    <a:spcPct val="0"/>
                  </a:spcBef>
                  <a:spcAft>
                    <a:spcPct val="0"/>
                  </a:spcAft>
                </a:pPr>
                <a:r>
                  <a:rPr lang="en-US" sz="1467" b="1" dirty="0">
                    <a:solidFill>
                      <a:schemeClr val="accent1"/>
                    </a:solidFill>
                    <a:latin typeface="Amazon Ember" panose="02000000000000000000" pitchFamily="2" charset="0"/>
                    <a:ea typeface="Amazon Ember" panose="02000000000000000000" pitchFamily="2" charset="0"/>
                    <a:cs typeface="Amazon Ember" panose="020B0603020204020204" pitchFamily="34" charset="0"/>
                  </a:rPr>
                  <a:t>Services</a:t>
                </a:r>
              </a:p>
            </p:txBody>
          </p:sp>
          <p:grpSp>
            <p:nvGrpSpPr>
              <p:cNvPr id="9" name="Group 8"/>
              <p:cNvGrpSpPr/>
              <p:nvPr/>
            </p:nvGrpSpPr>
            <p:grpSpPr>
              <a:xfrm>
                <a:off x="1230277" y="3405385"/>
                <a:ext cx="7398272" cy="681747"/>
                <a:chOff x="1230277" y="3397914"/>
                <a:chExt cx="7398272" cy="681747"/>
              </a:xfrm>
              <a:grpFill/>
            </p:grpSpPr>
            <p:sp>
              <p:nvSpPr>
                <p:cNvPr id="10" name="Rectangle 9"/>
                <p:cNvSpPr/>
                <p:nvPr/>
              </p:nvSpPr>
              <p:spPr>
                <a:xfrm>
                  <a:off x="1230277" y="3397914"/>
                  <a:ext cx="7398272" cy="681747"/>
                </a:xfrm>
                <a:prstGeom prst="rect">
                  <a:avLst/>
                </a:prstGeom>
                <a:grpFill/>
                <a:ln>
                  <a:solidFill>
                    <a:srgbClr val="457AA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2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1" name="Group 876"/>
                <p:cNvGrpSpPr/>
                <p:nvPr/>
              </p:nvGrpSpPr>
              <p:grpSpPr>
                <a:xfrm>
                  <a:off x="1637558" y="3594065"/>
                  <a:ext cx="261748" cy="261748"/>
                  <a:chOff x="0" y="0"/>
                  <a:chExt cx="723900" cy="723900"/>
                </a:xfrm>
                <a:grpFill/>
              </p:grpSpPr>
              <p:sp>
                <p:nvSpPr>
                  <p:cNvPr id="54" name="Shape 872"/>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20048" y="21600"/>
                          <a:pt x="20048" y="21600"/>
                          <a:pt x="20048" y="21600"/>
                        </a:cubicBezTo>
                        <a:cubicBezTo>
                          <a:pt x="20904" y="21600"/>
                          <a:pt x="21600" y="20904"/>
                          <a:pt x="21600" y="20048"/>
                        </a:cubicBezTo>
                        <a:cubicBezTo>
                          <a:pt x="21600" y="9877"/>
                          <a:pt x="21600" y="9877"/>
                          <a:pt x="21600" y="9877"/>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55" name="Shape 873"/>
                  <p:cNvSpPr/>
                  <p:nvPr/>
                </p:nvSpPr>
                <p:spPr>
                  <a:xfrm>
                    <a:off x="51246" y="34164"/>
                    <a:ext cx="321144" cy="321143"/>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56" name="Shape 874"/>
                  <p:cNvSpPr/>
                  <p:nvPr/>
                </p:nvSpPr>
                <p:spPr>
                  <a:xfrm>
                    <a:off x="351510" y="105908"/>
                    <a:ext cx="321144" cy="321144"/>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57" name="Shape 875"/>
                  <p:cNvSpPr/>
                  <p:nvPr/>
                </p:nvSpPr>
                <p:spPr>
                  <a:xfrm>
                    <a:off x="192837" y="367833"/>
                    <a:ext cx="321144" cy="320765"/>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grpSp>
            <p:grpSp>
              <p:nvGrpSpPr>
                <p:cNvPr id="12" name="Group 885"/>
                <p:cNvGrpSpPr/>
                <p:nvPr/>
              </p:nvGrpSpPr>
              <p:grpSpPr>
                <a:xfrm>
                  <a:off x="3666863" y="3594065"/>
                  <a:ext cx="261748" cy="261748"/>
                  <a:chOff x="0" y="0"/>
                  <a:chExt cx="723900" cy="723900"/>
                </a:xfrm>
                <a:grpFill/>
              </p:grpSpPr>
              <p:sp>
                <p:nvSpPr>
                  <p:cNvPr id="46" name="Shape 877"/>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20048" y="21600"/>
                          <a:pt x="20048" y="21600"/>
                          <a:pt x="20048" y="21600"/>
                        </a:cubicBezTo>
                        <a:cubicBezTo>
                          <a:pt x="20904" y="21600"/>
                          <a:pt x="21600" y="20904"/>
                          <a:pt x="21600" y="20048"/>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47" name="Shape 878"/>
                  <p:cNvSpPr/>
                  <p:nvPr/>
                </p:nvSpPr>
                <p:spPr>
                  <a:xfrm>
                    <a:off x="392128" y="250157"/>
                    <a:ext cx="192459" cy="355308"/>
                  </a:xfrm>
                  <a:custGeom>
                    <a:avLst/>
                    <a:gdLst/>
                    <a:ahLst/>
                    <a:cxnLst>
                      <a:cxn ang="0">
                        <a:pos x="wd2" y="hd2"/>
                      </a:cxn>
                      <a:cxn ang="5400000">
                        <a:pos x="wd2" y="hd2"/>
                      </a:cxn>
                      <a:cxn ang="10800000">
                        <a:pos x="wd2" y="hd2"/>
                      </a:cxn>
                      <a:cxn ang="16200000">
                        <a:pos x="wd2" y="hd2"/>
                      </a:cxn>
                    </a:cxnLst>
                    <a:rect l="0" t="0" r="r" b="b"/>
                    <a:pathLst>
                      <a:path w="21600" h="21600" extrusionOk="0">
                        <a:moveTo>
                          <a:pt x="20796" y="55"/>
                        </a:moveTo>
                        <a:cubicBezTo>
                          <a:pt x="20495" y="0"/>
                          <a:pt x="20294" y="0"/>
                          <a:pt x="19993" y="0"/>
                        </a:cubicBezTo>
                        <a:cubicBezTo>
                          <a:pt x="19691" y="0"/>
                          <a:pt x="19390" y="55"/>
                          <a:pt x="19088" y="109"/>
                        </a:cubicBezTo>
                        <a:cubicBezTo>
                          <a:pt x="703" y="6982"/>
                          <a:pt x="703" y="6982"/>
                          <a:pt x="703" y="6982"/>
                        </a:cubicBezTo>
                        <a:cubicBezTo>
                          <a:pt x="301" y="7145"/>
                          <a:pt x="0" y="7418"/>
                          <a:pt x="0" y="7691"/>
                        </a:cubicBezTo>
                        <a:cubicBezTo>
                          <a:pt x="0" y="20727"/>
                          <a:pt x="0" y="20727"/>
                          <a:pt x="0" y="20727"/>
                        </a:cubicBezTo>
                        <a:cubicBezTo>
                          <a:pt x="0" y="21055"/>
                          <a:pt x="301" y="21327"/>
                          <a:pt x="904" y="21491"/>
                        </a:cubicBezTo>
                        <a:cubicBezTo>
                          <a:pt x="1105" y="21545"/>
                          <a:pt x="1407" y="21600"/>
                          <a:pt x="1607" y="21600"/>
                        </a:cubicBezTo>
                        <a:cubicBezTo>
                          <a:pt x="1909" y="21600"/>
                          <a:pt x="2210" y="21545"/>
                          <a:pt x="2512" y="21436"/>
                        </a:cubicBezTo>
                        <a:cubicBezTo>
                          <a:pt x="20897" y="14618"/>
                          <a:pt x="20897" y="14618"/>
                          <a:pt x="20897" y="14618"/>
                        </a:cubicBezTo>
                        <a:cubicBezTo>
                          <a:pt x="21399" y="14455"/>
                          <a:pt x="21600" y="14182"/>
                          <a:pt x="21600" y="13909"/>
                        </a:cubicBezTo>
                        <a:cubicBezTo>
                          <a:pt x="21600" y="873"/>
                          <a:pt x="21600" y="873"/>
                          <a:pt x="21600" y="873"/>
                        </a:cubicBezTo>
                        <a:cubicBezTo>
                          <a:pt x="21600" y="545"/>
                          <a:pt x="21299" y="218"/>
                          <a:pt x="20796" y="55"/>
                        </a:cubicBezTo>
                        <a:close/>
                        <a:moveTo>
                          <a:pt x="19993" y="13909"/>
                        </a:moveTo>
                        <a:cubicBezTo>
                          <a:pt x="1607" y="20727"/>
                          <a:pt x="1607" y="20727"/>
                          <a:pt x="1607" y="20727"/>
                        </a:cubicBezTo>
                        <a:cubicBezTo>
                          <a:pt x="1607" y="7691"/>
                          <a:pt x="1607" y="7691"/>
                          <a:pt x="1607" y="7691"/>
                        </a:cubicBezTo>
                        <a:cubicBezTo>
                          <a:pt x="19993" y="873"/>
                          <a:pt x="19993" y="873"/>
                          <a:pt x="19993" y="873"/>
                        </a:cubicBezTo>
                        <a:lnTo>
                          <a:pt x="19993" y="1390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48" name="Shape 879"/>
                  <p:cNvSpPr/>
                  <p:nvPr/>
                </p:nvSpPr>
                <p:spPr>
                  <a:xfrm>
                    <a:off x="403516" y="259267"/>
                    <a:ext cx="169683" cy="3370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81"/>
                        </a:lnTo>
                        <a:lnTo>
                          <a:pt x="21600" y="0"/>
                        </a:lnTo>
                        <a:lnTo>
                          <a:pt x="0" y="7468"/>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49" name="Shape 880"/>
                  <p:cNvSpPr/>
                  <p:nvPr/>
                </p:nvSpPr>
                <p:spPr>
                  <a:xfrm>
                    <a:off x="151840" y="128305"/>
                    <a:ext cx="406934" cy="221688"/>
                  </a:xfrm>
                  <a:custGeom>
                    <a:avLst/>
                    <a:gdLst/>
                    <a:ahLst/>
                    <a:cxnLst>
                      <a:cxn ang="0">
                        <a:pos x="wd2" y="hd2"/>
                      </a:cxn>
                      <a:cxn ang="5400000">
                        <a:pos x="wd2" y="hd2"/>
                      </a:cxn>
                      <a:cxn ang="10800000">
                        <a:pos x="wd2" y="hd2"/>
                      </a:cxn>
                      <a:cxn ang="16200000">
                        <a:pos x="wd2" y="hd2"/>
                      </a:cxn>
                    </a:cxnLst>
                    <a:rect l="0" t="0" r="r" b="b"/>
                    <a:pathLst>
                      <a:path w="21600" h="21600" extrusionOk="0">
                        <a:moveTo>
                          <a:pt x="21600" y="9007"/>
                        </a:moveTo>
                        <a:cubicBezTo>
                          <a:pt x="21552" y="8483"/>
                          <a:pt x="21362" y="8045"/>
                          <a:pt x="21124" y="7870"/>
                        </a:cubicBezTo>
                        <a:cubicBezTo>
                          <a:pt x="10229" y="87"/>
                          <a:pt x="10229" y="87"/>
                          <a:pt x="10229" y="87"/>
                        </a:cubicBezTo>
                        <a:cubicBezTo>
                          <a:pt x="10134" y="0"/>
                          <a:pt x="10039" y="0"/>
                          <a:pt x="9944" y="0"/>
                        </a:cubicBezTo>
                        <a:cubicBezTo>
                          <a:pt x="9801" y="0"/>
                          <a:pt x="9658" y="87"/>
                          <a:pt x="9563" y="175"/>
                        </a:cubicBezTo>
                        <a:cubicBezTo>
                          <a:pt x="381" y="10931"/>
                          <a:pt x="381" y="10931"/>
                          <a:pt x="381" y="10931"/>
                        </a:cubicBezTo>
                        <a:cubicBezTo>
                          <a:pt x="143" y="11281"/>
                          <a:pt x="0" y="11718"/>
                          <a:pt x="0" y="12243"/>
                        </a:cubicBezTo>
                        <a:cubicBezTo>
                          <a:pt x="48" y="12768"/>
                          <a:pt x="238" y="13292"/>
                          <a:pt x="476" y="13467"/>
                        </a:cubicBezTo>
                        <a:cubicBezTo>
                          <a:pt x="11847" y="21513"/>
                          <a:pt x="11847" y="21513"/>
                          <a:pt x="11847" y="21513"/>
                        </a:cubicBezTo>
                        <a:cubicBezTo>
                          <a:pt x="11942" y="21513"/>
                          <a:pt x="12037" y="21600"/>
                          <a:pt x="12132" y="21600"/>
                        </a:cubicBezTo>
                        <a:cubicBezTo>
                          <a:pt x="12275" y="21600"/>
                          <a:pt x="12418" y="21513"/>
                          <a:pt x="12560" y="21338"/>
                        </a:cubicBezTo>
                        <a:cubicBezTo>
                          <a:pt x="21267" y="10319"/>
                          <a:pt x="21267" y="10319"/>
                          <a:pt x="21267" y="10319"/>
                        </a:cubicBezTo>
                        <a:cubicBezTo>
                          <a:pt x="21505" y="10057"/>
                          <a:pt x="21600" y="9532"/>
                          <a:pt x="21600" y="9007"/>
                        </a:cubicBezTo>
                        <a:close/>
                        <a:moveTo>
                          <a:pt x="12132" y="20201"/>
                        </a:moveTo>
                        <a:cubicBezTo>
                          <a:pt x="761" y="12155"/>
                          <a:pt x="761" y="12155"/>
                          <a:pt x="761" y="12155"/>
                        </a:cubicBezTo>
                        <a:cubicBezTo>
                          <a:pt x="9944" y="1399"/>
                          <a:pt x="9944" y="1399"/>
                          <a:pt x="9944" y="1399"/>
                        </a:cubicBezTo>
                        <a:cubicBezTo>
                          <a:pt x="20839" y="9182"/>
                          <a:pt x="20839" y="9182"/>
                          <a:pt x="20839" y="9182"/>
                        </a:cubicBezTo>
                        <a:lnTo>
                          <a:pt x="12132" y="2020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50" name="Shape 881"/>
                  <p:cNvSpPr/>
                  <p:nvPr/>
                </p:nvSpPr>
                <p:spPr>
                  <a:xfrm>
                    <a:off x="162469" y="140832"/>
                    <a:ext cx="385676" cy="196634"/>
                  </a:xfrm>
                  <a:custGeom>
                    <a:avLst/>
                    <a:gdLst/>
                    <a:ahLst/>
                    <a:cxnLst>
                      <a:cxn ang="0">
                        <a:pos x="wd2" y="hd2"/>
                      </a:cxn>
                      <a:cxn ang="5400000">
                        <a:pos x="wd2" y="hd2"/>
                      </a:cxn>
                      <a:cxn ang="10800000">
                        <a:pos x="wd2" y="hd2"/>
                      </a:cxn>
                      <a:cxn ang="16200000">
                        <a:pos x="wd2" y="hd2"/>
                      </a:cxn>
                    </a:cxnLst>
                    <a:rect l="0" t="0" r="r" b="b"/>
                    <a:pathLst>
                      <a:path w="21600" h="21600" extrusionOk="0">
                        <a:moveTo>
                          <a:pt x="0" y="12343"/>
                        </a:moveTo>
                        <a:lnTo>
                          <a:pt x="12203" y="21600"/>
                        </a:lnTo>
                        <a:lnTo>
                          <a:pt x="21600" y="8882"/>
                        </a:lnTo>
                        <a:lnTo>
                          <a:pt x="9886" y="0"/>
                        </a:lnTo>
                        <a:lnTo>
                          <a:pt x="0" y="1234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51" name="Shape 882"/>
                  <p:cNvSpPr/>
                  <p:nvPr/>
                </p:nvSpPr>
                <p:spPr>
                  <a:xfrm>
                    <a:off x="141970" y="282423"/>
                    <a:ext cx="231938" cy="328356"/>
                  </a:xfrm>
                  <a:custGeom>
                    <a:avLst/>
                    <a:gdLst/>
                    <a:ahLst/>
                    <a:cxnLst>
                      <a:cxn ang="0">
                        <a:pos x="wd2" y="hd2"/>
                      </a:cxn>
                      <a:cxn ang="5400000">
                        <a:pos x="wd2" y="hd2"/>
                      </a:cxn>
                      <a:cxn ang="10800000">
                        <a:pos x="wd2" y="hd2"/>
                      </a:cxn>
                      <a:cxn ang="16200000">
                        <a:pos x="wd2" y="hd2"/>
                      </a:cxn>
                    </a:cxnLst>
                    <a:rect l="0" t="0" r="r" b="b"/>
                    <a:pathLst>
                      <a:path w="21600" h="21600" extrusionOk="0">
                        <a:moveTo>
                          <a:pt x="20766" y="5370"/>
                        </a:moveTo>
                        <a:cubicBezTo>
                          <a:pt x="1751" y="118"/>
                          <a:pt x="1751" y="118"/>
                          <a:pt x="1751" y="118"/>
                        </a:cubicBezTo>
                        <a:cubicBezTo>
                          <a:pt x="1668" y="59"/>
                          <a:pt x="1501" y="0"/>
                          <a:pt x="1334" y="0"/>
                        </a:cubicBezTo>
                        <a:cubicBezTo>
                          <a:pt x="1001" y="0"/>
                          <a:pt x="751" y="59"/>
                          <a:pt x="584" y="177"/>
                        </a:cubicBezTo>
                        <a:cubicBezTo>
                          <a:pt x="167" y="354"/>
                          <a:pt x="0" y="649"/>
                          <a:pt x="0" y="944"/>
                        </a:cubicBezTo>
                        <a:cubicBezTo>
                          <a:pt x="0" y="15462"/>
                          <a:pt x="0" y="15462"/>
                          <a:pt x="0" y="15462"/>
                        </a:cubicBezTo>
                        <a:cubicBezTo>
                          <a:pt x="0" y="15875"/>
                          <a:pt x="334" y="16230"/>
                          <a:pt x="834" y="16348"/>
                        </a:cubicBezTo>
                        <a:cubicBezTo>
                          <a:pt x="19765" y="21541"/>
                          <a:pt x="19765" y="21541"/>
                          <a:pt x="19765" y="21541"/>
                        </a:cubicBezTo>
                        <a:cubicBezTo>
                          <a:pt x="19932" y="21600"/>
                          <a:pt x="20099" y="21600"/>
                          <a:pt x="20266" y="21600"/>
                        </a:cubicBezTo>
                        <a:cubicBezTo>
                          <a:pt x="20516" y="21600"/>
                          <a:pt x="20766" y="21541"/>
                          <a:pt x="21016" y="21423"/>
                        </a:cubicBezTo>
                        <a:cubicBezTo>
                          <a:pt x="21350" y="21246"/>
                          <a:pt x="21600" y="21010"/>
                          <a:pt x="21600" y="20656"/>
                        </a:cubicBezTo>
                        <a:cubicBezTo>
                          <a:pt x="21600" y="6256"/>
                          <a:pt x="21600" y="6256"/>
                          <a:pt x="21600" y="6256"/>
                        </a:cubicBezTo>
                        <a:cubicBezTo>
                          <a:pt x="21600" y="5843"/>
                          <a:pt x="21266" y="5489"/>
                          <a:pt x="20766" y="5370"/>
                        </a:cubicBezTo>
                        <a:close/>
                        <a:moveTo>
                          <a:pt x="20266" y="20656"/>
                        </a:moveTo>
                        <a:cubicBezTo>
                          <a:pt x="1334" y="15462"/>
                          <a:pt x="1334" y="15462"/>
                          <a:pt x="1334" y="15462"/>
                        </a:cubicBezTo>
                        <a:cubicBezTo>
                          <a:pt x="1334" y="944"/>
                          <a:pt x="1334" y="944"/>
                          <a:pt x="1334" y="944"/>
                        </a:cubicBezTo>
                        <a:cubicBezTo>
                          <a:pt x="20266" y="6256"/>
                          <a:pt x="20266" y="6256"/>
                          <a:pt x="20266" y="6256"/>
                        </a:cubicBezTo>
                        <a:lnTo>
                          <a:pt x="20266" y="20656"/>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52" name="Shape 883"/>
                  <p:cNvSpPr/>
                  <p:nvPr/>
                </p:nvSpPr>
                <p:spPr>
                  <a:xfrm>
                    <a:off x="153358" y="294191"/>
                    <a:ext cx="208023" cy="305959"/>
                  </a:xfrm>
                  <a:custGeom>
                    <a:avLst/>
                    <a:gdLst/>
                    <a:ahLst/>
                    <a:cxnLst>
                      <a:cxn ang="0">
                        <a:pos x="wd2" y="hd2"/>
                      </a:cxn>
                      <a:cxn ang="5400000">
                        <a:pos x="wd2" y="hd2"/>
                      </a:cxn>
                      <a:cxn ang="10800000">
                        <a:pos x="wd2" y="hd2"/>
                      </a:cxn>
                      <a:cxn ang="16200000">
                        <a:pos x="wd2" y="hd2"/>
                      </a:cxn>
                    </a:cxnLst>
                    <a:rect l="0" t="0" r="r" b="b"/>
                    <a:pathLst>
                      <a:path w="21600" h="21600" extrusionOk="0">
                        <a:moveTo>
                          <a:pt x="0" y="15892"/>
                        </a:moveTo>
                        <a:lnTo>
                          <a:pt x="21600" y="21600"/>
                        </a:lnTo>
                        <a:lnTo>
                          <a:pt x="21600" y="5762"/>
                        </a:lnTo>
                        <a:lnTo>
                          <a:pt x="0" y="0"/>
                        </a:lnTo>
                        <a:lnTo>
                          <a:pt x="0" y="15892"/>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53" name="Shape 884"/>
                  <p:cNvSpPr/>
                  <p:nvPr/>
                </p:nvSpPr>
                <p:spPr>
                  <a:xfrm>
                    <a:off x="157155" y="133619"/>
                    <a:ext cx="181830" cy="193978"/>
                  </a:xfrm>
                  <a:custGeom>
                    <a:avLst/>
                    <a:gdLst/>
                    <a:ahLst/>
                    <a:cxnLst>
                      <a:cxn ang="0">
                        <a:pos x="wd2" y="hd2"/>
                      </a:cxn>
                      <a:cxn ang="5400000">
                        <a:pos x="wd2" y="hd2"/>
                      </a:cxn>
                      <a:cxn ang="10800000">
                        <a:pos x="wd2" y="hd2"/>
                      </a:cxn>
                      <a:cxn ang="16200000">
                        <a:pos x="wd2" y="hd2"/>
                      </a:cxn>
                    </a:cxnLst>
                    <a:rect l="0" t="0" r="r" b="b"/>
                    <a:pathLst>
                      <a:path w="21600" h="21600" extrusionOk="0">
                        <a:moveTo>
                          <a:pt x="21600" y="211"/>
                        </a:moveTo>
                        <a:lnTo>
                          <a:pt x="21600" y="21600"/>
                        </a:lnTo>
                        <a:lnTo>
                          <a:pt x="722" y="14076"/>
                        </a:lnTo>
                        <a:lnTo>
                          <a:pt x="0" y="13104"/>
                        </a:lnTo>
                        <a:lnTo>
                          <a:pt x="21284" y="0"/>
                        </a:lnTo>
                        <a:lnTo>
                          <a:pt x="21600" y="21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grpSp>
            <p:grpSp>
              <p:nvGrpSpPr>
                <p:cNvPr id="13" name="Group 891"/>
                <p:cNvGrpSpPr/>
                <p:nvPr/>
              </p:nvGrpSpPr>
              <p:grpSpPr>
                <a:xfrm>
                  <a:off x="5362656" y="3594065"/>
                  <a:ext cx="261748" cy="261748"/>
                  <a:chOff x="0" y="0"/>
                  <a:chExt cx="723900" cy="723900"/>
                </a:xfrm>
                <a:grpFill/>
              </p:grpSpPr>
              <p:sp>
                <p:nvSpPr>
                  <p:cNvPr id="41" name="Shape 886"/>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256" y="15685"/>
                        </a:moveTo>
                        <a:cubicBezTo>
                          <a:pt x="4336" y="15765"/>
                          <a:pt x="4336" y="15765"/>
                          <a:pt x="4336" y="15765"/>
                        </a:cubicBezTo>
                        <a:cubicBezTo>
                          <a:pt x="4336" y="15765"/>
                          <a:pt x="4336" y="15765"/>
                          <a:pt x="4336" y="15765"/>
                        </a:cubicBezTo>
                        <a:lnTo>
                          <a:pt x="4256" y="1568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42" name="Shape 887"/>
                  <p:cNvSpPr/>
                  <p:nvPr/>
                </p:nvSpPr>
                <p:spPr>
                  <a:xfrm>
                    <a:off x="44033" y="149942"/>
                    <a:ext cx="634695" cy="423257"/>
                  </a:xfrm>
                  <a:custGeom>
                    <a:avLst/>
                    <a:gdLst/>
                    <a:ahLst/>
                    <a:cxnLst>
                      <a:cxn ang="0">
                        <a:pos x="wd2" y="hd2"/>
                      </a:cxn>
                      <a:cxn ang="5400000">
                        <a:pos x="wd2" y="hd2"/>
                      </a:cxn>
                      <a:cxn ang="10800000">
                        <a:pos x="wd2" y="hd2"/>
                      </a:cxn>
                      <a:cxn ang="16200000">
                        <a:pos x="wd2" y="hd2"/>
                      </a:cxn>
                    </a:cxnLst>
                    <a:rect l="0" t="0" r="r" b="b"/>
                    <a:pathLst>
                      <a:path w="21600" h="21600" extrusionOk="0">
                        <a:moveTo>
                          <a:pt x="17481" y="9747"/>
                        </a:moveTo>
                        <a:cubicBezTo>
                          <a:pt x="17512" y="9336"/>
                          <a:pt x="17542" y="8924"/>
                          <a:pt x="17542" y="8512"/>
                        </a:cubicBezTo>
                        <a:cubicBezTo>
                          <a:pt x="17542" y="3844"/>
                          <a:pt x="14980" y="0"/>
                          <a:pt x="11868" y="0"/>
                        </a:cubicBezTo>
                        <a:cubicBezTo>
                          <a:pt x="10617" y="0"/>
                          <a:pt x="9427" y="595"/>
                          <a:pt x="8420" y="1739"/>
                        </a:cubicBezTo>
                        <a:cubicBezTo>
                          <a:pt x="7505" y="2792"/>
                          <a:pt x="6834" y="4210"/>
                          <a:pt x="6468" y="5858"/>
                        </a:cubicBezTo>
                        <a:cubicBezTo>
                          <a:pt x="6163" y="5675"/>
                          <a:pt x="5827" y="5629"/>
                          <a:pt x="5522" y="5629"/>
                        </a:cubicBezTo>
                        <a:cubicBezTo>
                          <a:pt x="3905" y="5629"/>
                          <a:pt x="2593" y="7551"/>
                          <a:pt x="2593" y="9931"/>
                        </a:cubicBezTo>
                        <a:cubicBezTo>
                          <a:pt x="2593" y="9976"/>
                          <a:pt x="2593" y="10022"/>
                          <a:pt x="2593" y="10068"/>
                        </a:cubicBezTo>
                        <a:cubicBezTo>
                          <a:pt x="1007" y="11075"/>
                          <a:pt x="0" y="13408"/>
                          <a:pt x="0" y="16017"/>
                        </a:cubicBezTo>
                        <a:cubicBezTo>
                          <a:pt x="0" y="18259"/>
                          <a:pt x="763" y="20319"/>
                          <a:pt x="2044" y="21554"/>
                        </a:cubicBezTo>
                        <a:cubicBezTo>
                          <a:pt x="2075" y="21600"/>
                          <a:pt x="2075" y="21600"/>
                          <a:pt x="2075" y="21600"/>
                        </a:cubicBezTo>
                        <a:cubicBezTo>
                          <a:pt x="19373" y="21600"/>
                          <a:pt x="19373" y="21600"/>
                          <a:pt x="19373" y="21600"/>
                        </a:cubicBezTo>
                        <a:cubicBezTo>
                          <a:pt x="19586" y="21371"/>
                          <a:pt x="19586" y="21371"/>
                          <a:pt x="19586" y="21371"/>
                        </a:cubicBezTo>
                        <a:cubicBezTo>
                          <a:pt x="20868" y="20227"/>
                          <a:pt x="21600" y="18214"/>
                          <a:pt x="21600" y="16017"/>
                        </a:cubicBezTo>
                        <a:cubicBezTo>
                          <a:pt x="21600" y="12585"/>
                          <a:pt x="19769" y="9793"/>
                          <a:pt x="17481" y="9747"/>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43" name="Shape 888"/>
                  <p:cNvSpPr/>
                  <p:nvPr/>
                </p:nvSpPr>
                <p:spPr>
                  <a:xfrm>
                    <a:off x="302162" y="215234"/>
                    <a:ext cx="184108" cy="94142"/>
                  </a:xfrm>
                  <a:custGeom>
                    <a:avLst/>
                    <a:gdLst/>
                    <a:ahLst/>
                    <a:cxnLst>
                      <a:cxn ang="0">
                        <a:pos x="wd2" y="hd2"/>
                      </a:cxn>
                      <a:cxn ang="5400000">
                        <a:pos x="wd2" y="hd2"/>
                      </a:cxn>
                      <a:cxn ang="10800000">
                        <a:pos x="wd2" y="hd2"/>
                      </a:cxn>
                      <a:cxn ang="16200000">
                        <a:pos x="wd2" y="hd2"/>
                      </a:cxn>
                    </a:cxnLst>
                    <a:rect l="0" t="0" r="r" b="b"/>
                    <a:pathLst>
                      <a:path w="21600" h="21600" extrusionOk="0">
                        <a:moveTo>
                          <a:pt x="3899" y="21600"/>
                        </a:moveTo>
                        <a:cubicBezTo>
                          <a:pt x="3899" y="21394"/>
                          <a:pt x="3899" y="21394"/>
                          <a:pt x="3899" y="21189"/>
                        </a:cubicBezTo>
                        <a:cubicBezTo>
                          <a:pt x="3899" y="13783"/>
                          <a:pt x="6954" y="7611"/>
                          <a:pt x="10747" y="7611"/>
                        </a:cubicBezTo>
                        <a:cubicBezTo>
                          <a:pt x="14646" y="7611"/>
                          <a:pt x="17701" y="13783"/>
                          <a:pt x="17701" y="21189"/>
                        </a:cubicBezTo>
                        <a:cubicBezTo>
                          <a:pt x="17701" y="21394"/>
                          <a:pt x="17701" y="21394"/>
                          <a:pt x="17701" y="21600"/>
                        </a:cubicBezTo>
                        <a:cubicBezTo>
                          <a:pt x="21284" y="21600"/>
                          <a:pt x="21284" y="21600"/>
                          <a:pt x="21284" y="21600"/>
                        </a:cubicBezTo>
                        <a:cubicBezTo>
                          <a:pt x="21389" y="21600"/>
                          <a:pt x="21495" y="21600"/>
                          <a:pt x="21600" y="21600"/>
                        </a:cubicBezTo>
                        <a:cubicBezTo>
                          <a:pt x="21600" y="21394"/>
                          <a:pt x="21600" y="21394"/>
                          <a:pt x="21600" y="21189"/>
                        </a:cubicBezTo>
                        <a:cubicBezTo>
                          <a:pt x="21600" y="9463"/>
                          <a:pt x="16753" y="0"/>
                          <a:pt x="10747" y="0"/>
                        </a:cubicBezTo>
                        <a:cubicBezTo>
                          <a:pt x="4847" y="0"/>
                          <a:pt x="0" y="9463"/>
                          <a:pt x="0" y="21189"/>
                        </a:cubicBezTo>
                        <a:cubicBezTo>
                          <a:pt x="0" y="21394"/>
                          <a:pt x="0" y="21394"/>
                          <a:pt x="0" y="21600"/>
                        </a:cubicBezTo>
                        <a:cubicBezTo>
                          <a:pt x="105" y="21600"/>
                          <a:pt x="211" y="21600"/>
                          <a:pt x="211" y="21600"/>
                        </a:cubicBezTo>
                        <a:lnTo>
                          <a:pt x="3899"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44" name="Shape 889"/>
                  <p:cNvSpPr/>
                  <p:nvPr/>
                </p:nvSpPr>
                <p:spPr>
                  <a:xfrm>
                    <a:off x="279007" y="321902"/>
                    <a:ext cx="230419" cy="75541"/>
                  </a:xfrm>
                  <a:custGeom>
                    <a:avLst/>
                    <a:gdLst/>
                    <a:ahLst/>
                    <a:cxnLst>
                      <a:cxn ang="0">
                        <a:pos x="wd2" y="hd2"/>
                      </a:cxn>
                      <a:cxn ang="5400000">
                        <a:pos x="wd2" y="hd2"/>
                      </a:cxn>
                      <a:cxn ang="10800000">
                        <a:pos x="wd2" y="hd2"/>
                      </a:cxn>
                      <a:cxn ang="16200000">
                        <a:pos x="wd2" y="hd2"/>
                      </a:cxn>
                    </a:cxnLst>
                    <a:rect l="0" t="0" r="r" b="b"/>
                    <a:pathLst>
                      <a:path w="21600" h="21600" extrusionOk="0">
                        <a:moveTo>
                          <a:pt x="21600" y="7971"/>
                        </a:moveTo>
                        <a:cubicBezTo>
                          <a:pt x="21600" y="3600"/>
                          <a:pt x="20423" y="0"/>
                          <a:pt x="18995" y="0"/>
                        </a:cubicBezTo>
                        <a:cubicBezTo>
                          <a:pt x="2605" y="0"/>
                          <a:pt x="2605" y="0"/>
                          <a:pt x="2605" y="0"/>
                        </a:cubicBezTo>
                        <a:cubicBezTo>
                          <a:pt x="1177" y="0"/>
                          <a:pt x="0" y="3600"/>
                          <a:pt x="0" y="7971"/>
                        </a:cubicBezTo>
                        <a:cubicBezTo>
                          <a:pt x="0" y="21600"/>
                          <a:pt x="0" y="21600"/>
                          <a:pt x="0" y="21600"/>
                        </a:cubicBezTo>
                        <a:cubicBezTo>
                          <a:pt x="21600" y="21600"/>
                          <a:pt x="21600" y="21600"/>
                          <a:pt x="21600" y="21600"/>
                        </a:cubicBezTo>
                        <a:lnTo>
                          <a:pt x="21600" y="797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45" name="Shape 890"/>
                  <p:cNvSpPr/>
                  <p:nvPr/>
                </p:nvSpPr>
                <p:spPr>
                  <a:xfrm>
                    <a:off x="279007" y="429708"/>
                    <a:ext cx="230419" cy="80477"/>
                  </a:xfrm>
                  <a:custGeom>
                    <a:avLst/>
                    <a:gdLst/>
                    <a:ahLst/>
                    <a:cxnLst>
                      <a:cxn ang="0">
                        <a:pos x="wd2" y="hd2"/>
                      </a:cxn>
                      <a:cxn ang="5400000">
                        <a:pos x="wd2" y="hd2"/>
                      </a:cxn>
                      <a:cxn ang="10800000">
                        <a:pos x="wd2" y="hd2"/>
                      </a:cxn>
                      <a:cxn ang="16200000">
                        <a:pos x="wd2" y="hd2"/>
                      </a:cxn>
                    </a:cxnLst>
                    <a:rect l="0" t="0" r="r" b="b"/>
                    <a:pathLst>
                      <a:path w="21600" h="21600" extrusionOk="0">
                        <a:moveTo>
                          <a:pt x="0" y="14160"/>
                        </a:moveTo>
                        <a:cubicBezTo>
                          <a:pt x="0" y="18240"/>
                          <a:pt x="1177" y="21600"/>
                          <a:pt x="2605" y="21600"/>
                        </a:cubicBezTo>
                        <a:cubicBezTo>
                          <a:pt x="18995" y="21600"/>
                          <a:pt x="18995" y="21600"/>
                          <a:pt x="18995" y="21600"/>
                        </a:cubicBezTo>
                        <a:cubicBezTo>
                          <a:pt x="20423" y="21600"/>
                          <a:pt x="21600" y="18240"/>
                          <a:pt x="21600" y="14160"/>
                        </a:cubicBezTo>
                        <a:cubicBezTo>
                          <a:pt x="21600" y="0"/>
                          <a:pt x="21600" y="0"/>
                          <a:pt x="21600" y="0"/>
                        </a:cubicBezTo>
                        <a:cubicBezTo>
                          <a:pt x="0" y="0"/>
                          <a:pt x="0" y="0"/>
                          <a:pt x="0" y="0"/>
                        </a:cubicBezTo>
                        <a:lnTo>
                          <a:pt x="0" y="1416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grpSp>
            <p:grpSp>
              <p:nvGrpSpPr>
                <p:cNvPr id="14" name="Group 918"/>
                <p:cNvGrpSpPr/>
                <p:nvPr/>
              </p:nvGrpSpPr>
              <p:grpSpPr>
                <a:xfrm>
                  <a:off x="7269622" y="3594604"/>
                  <a:ext cx="260671" cy="260671"/>
                  <a:chOff x="0" y="0"/>
                  <a:chExt cx="864960" cy="864960"/>
                </a:xfrm>
                <a:grpFill/>
              </p:grpSpPr>
              <p:sp>
                <p:nvSpPr>
                  <p:cNvPr id="15" name="Shape 892"/>
                  <p:cNvSpPr/>
                  <p:nvPr/>
                </p:nvSpPr>
                <p:spPr>
                  <a:xfrm>
                    <a:off x="0" y="0"/>
                    <a:ext cx="864961" cy="86496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7682" y="21600"/>
                          <a:pt x="7682" y="21600"/>
                          <a:pt x="7682"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655"/>
                          <a:pt x="21600" y="7655"/>
                          <a:pt x="21600" y="7655"/>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16" name="Shape 893"/>
                  <p:cNvSpPr/>
                  <p:nvPr/>
                </p:nvSpPr>
                <p:spPr>
                  <a:xfrm>
                    <a:off x="678542" y="526142"/>
                    <a:ext cx="145598" cy="266701"/>
                  </a:xfrm>
                  <a:custGeom>
                    <a:avLst/>
                    <a:gdLst/>
                    <a:ahLst/>
                    <a:cxnLst>
                      <a:cxn ang="0">
                        <a:pos x="wd2" y="hd2"/>
                      </a:cxn>
                      <a:cxn ang="5400000">
                        <a:pos x="wd2" y="hd2"/>
                      </a:cxn>
                      <a:cxn ang="10800000">
                        <a:pos x="wd2" y="hd2"/>
                      </a:cxn>
                      <a:cxn ang="16200000">
                        <a:pos x="wd2" y="hd2"/>
                      </a:cxn>
                    </a:cxnLst>
                    <a:rect l="0" t="0" r="r" b="b"/>
                    <a:pathLst>
                      <a:path w="21600" h="21600" extrusionOk="0">
                        <a:moveTo>
                          <a:pt x="20647" y="87"/>
                        </a:moveTo>
                        <a:cubicBezTo>
                          <a:pt x="20488" y="0"/>
                          <a:pt x="20171" y="0"/>
                          <a:pt x="20012" y="0"/>
                        </a:cubicBezTo>
                        <a:cubicBezTo>
                          <a:pt x="19694" y="0"/>
                          <a:pt x="19376" y="0"/>
                          <a:pt x="19059" y="173"/>
                        </a:cubicBezTo>
                        <a:cubicBezTo>
                          <a:pt x="794" y="7027"/>
                          <a:pt x="794" y="7027"/>
                          <a:pt x="794" y="7027"/>
                        </a:cubicBezTo>
                        <a:cubicBezTo>
                          <a:pt x="318" y="7200"/>
                          <a:pt x="0" y="7460"/>
                          <a:pt x="0" y="7720"/>
                        </a:cubicBezTo>
                        <a:cubicBezTo>
                          <a:pt x="0" y="20733"/>
                          <a:pt x="0" y="20733"/>
                          <a:pt x="0" y="20733"/>
                        </a:cubicBezTo>
                        <a:cubicBezTo>
                          <a:pt x="0" y="21080"/>
                          <a:pt x="476" y="21340"/>
                          <a:pt x="953" y="21513"/>
                        </a:cubicBezTo>
                        <a:cubicBezTo>
                          <a:pt x="1112" y="21600"/>
                          <a:pt x="1429" y="21600"/>
                          <a:pt x="1747" y="21600"/>
                        </a:cubicBezTo>
                        <a:cubicBezTo>
                          <a:pt x="2065" y="21600"/>
                          <a:pt x="2224" y="21513"/>
                          <a:pt x="2541" y="21427"/>
                        </a:cubicBezTo>
                        <a:cubicBezTo>
                          <a:pt x="20806" y="14660"/>
                          <a:pt x="20806" y="14660"/>
                          <a:pt x="20806" y="14660"/>
                        </a:cubicBezTo>
                        <a:cubicBezTo>
                          <a:pt x="21282" y="14487"/>
                          <a:pt x="21600" y="14227"/>
                          <a:pt x="21600" y="13880"/>
                        </a:cubicBezTo>
                        <a:cubicBezTo>
                          <a:pt x="21600" y="867"/>
                          <a:pt x="21600" y="867"/>
                          <a:pt x="21600" y="867"/>
                        </a:cubicBezTo>
                        <a:cubicBezTo>
                          <a:pt x="21600" y="520"/>
                          <a:pt x="21282" y="260"/>
                          <a:pt x="20647" y="87"/>
                        </a:cubicBezTo>
                        <a:close/>
                        <a:moveTo>
                          <a:pt x="20012" y="13880"/>
                        </a:moveTo>
                        <a:cubicBezTo>
                          <a:pt x="1747" y="20733"/>
                          <a:pt x="1747" y="20733"/>
                          <a:pt x="1747" y="20733"/>
                        </a:cubicBezTo>
                        <a:cubicBezTo>
                          <a:pt x="1747" y="7720"/>
                          <a:pt x="1747" y="7720"/>
                          <a:pt x="1747" y="7720"/>
                        </a:cubicBezTo>
                        <a:cubicBezTo>
                          <a:pt x="20012" y="867"/>
                          <a:pt x="20012" y="867"/>
                          <a:pt x="20012" y="867"/>
                        </a:cubicBezTo>
                        <a:lnTo>
                          <a:pt x="20012" y="1388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17" name="Shape 894"/>
                  <p:cNvSpPr/>
                  <p:nvPr/>
                </p:nvSpPr>
                <p:spPr>
                  <a:xfrm>
                    <a:off x="688067" y="532492"/>
                    <a:ext cx="127455" cy="254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17"/>
                        </a:lnTo>
                        <a:lnTo>
                          <a:pt x="21600" y="0"/>
                        </a:lnTo>
                        <a:lnTo>
                          <a:pt x="0" y="7483"/>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18" name="Shape 895"/>
                  <p:cNvSpPr/>
                  <p:nvPr/>
                </p:nvSpPr>
                <p:spPr>
                  <a:xfrm>
                    <a:off x="498475" y="434067"/>
                    <a:ext cx="305369" cy="167369"/>
                  </a:xfrm>
                  <a:custGeom>
                    <a:avLst/>
                    <a:gdLst/>
                    <a:ahLst/>
                    <a:cxnLst>
                      <a:cxn ang="0">
                        <a:pos x="wd2" y="hd2"/>
                      </a:cxn>
                      <a:cxn ang="5400000">
                        <a:pos x="wd2" y="hd2"/>
                      </a:cxn>
                      <a:cxn ang="10800000">
                        <a:pos x="wd2" y="hd2"/>
                      </a:cxn>
                      <a:cxn ang="16200000">
                        <a:pos x="wd2" y="hd2"/>
                      </a:cxn>
                    </a:cxnLst>
                    <a:rect l="0" t="0" r="r" b="b"/>
                    <a:pathLst>
                      <a:path w="21544" h="21600" extrusionOk="0">
                        <a:moveTo>
                          <a:pt x="21524" y="9000"/>
                        </a:moveTo>
                        <a:cubicBezTo>
                          <a:pt x="21524" y="8585"/>
                          <a:pt x="21298" y="8031"/>
                          <a:pt x="21071" y="7892"/>
                        </a:cubicBezTo>
                        <a:cubicBezTo>
                          <a:pt x="10196" y="138"/>
                          <a:pt x="10196" y="138"/>
                          <a:pt x="10196" y="138"/>
                        </a:cubicBezTo>
                        <a:cubicBezTo>
                          <a:pt x="10120" y="138"/>
                          <a:pt x="10045" y="0"/>
                          <a:pt x="9894" y="0"/>
                        </a:cubicBezTo>
                        <a:cubicBezTo>
                          <a:pt x="9818" y="0"/>
                          <a:pt x="9667" y="138"/>
                          <a:pt x="9516" y="277"/>
                        </a:cubicBezTo>
                        <a:cubicBezTo>
                          <a:pt x="378" y="10938"/>
                          <a:pt x="378" y="10938"/>
                          <a:pt x="378" y="10938"/>
                        </a:cubicBezTo>
                        <a:cubicBezTo>
                          <a:pt x="76" y="11215"/>
                          <a:pt x="0" y="11769"/>
                          <a:pt x="0" y="12323"/>
                        </a:cubicBezTo>
                        <a:cubicBezTo>
                          <a:pt x="0" y="12877"/>
                          <a:pt x="227" y="13292"/>
                          <a:pt x="453" y="13431"/>
                        </a:cubicBezTo>
                        <a:cubicBezTo>
                          <a:pt x="11782" y="21462"/>
                          <a:pt x="11782" y="21462"/>
                          <a:pt x="11782" y="21462"/>
                        </a:cubicBezTo>
                        <a:cubicBezTo>
                          <a:pt x="11857" y="21462"/>
                          <a:pt x="12008" y="21600"/>
                          <a:pt x="12084" y="21600"/>
                        </a:cubicBezTo>
                        <a:cubicBezTo>
                          <a:pt x="12235" y="21600"/>
                          <a:pt x="12386" y="21462"/>
                          <a:pt x="12537" y="21323"/>
                        </a:cubicBezTo>
                        <a:cubicBezTo>
                          <a:pt x="21222" y="10385"/>
                          <a:pt x="21222" y="10385"/>
                          <a:pt x="21222" y="10385"/>
                        </a:cubicBezTo>
                        <a:cubicBezTo>
                          <a:pt x="21449" y="10108"/>
                          <a:pt x="21600" y="9554"/>
                          <a:pt x="21524" y="9000"/>
                        </a:cubicBezTo>
                        <a:close/>
                        <a:moveTo>
                          <a:pt x="12084" y="20215"/>
                        </a:moveTo>
                        <a:cubicBezTo>
                          <a:pt x="755" y="12185"/>
                          <a:pt x="755" y="12185"/>
                          <a:pt x="755" y="12185"/>
                        </a:cubicBezTo>
                        <a:cubicBezTo>
                          <a:pt x="9894" y="1385"/>
                          <a:pt x="9894" y="1385"/>
                          <a:pt x="9894" y="1385"/>
                        </a:cubicBezTo>
                        <a:cubicBezTo>
                          <a:pt x="20769" y="9138"/>
                          <a:pt x="20769" y="9138"/>
                          <a:pt x="20769" y="9138"/>
                        </a:cubicBezTo>
                        <a:lnTo>
                          <a:pt x="12084" y="2021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19" name="Shape 896"/>
                  <p:cNvSpPr/>
                  <p:nvPr/>
                </p:nvSpPr>
                <p:spPr>
                  <a:xfrm>
                    <a:off x="507092" y="443592"/>
                    <a:ext cx="288926" cy="147866"/>
                  </a:xfrm>
                  <a:custGeom>
                    <a:avLst/>
                    <a:gdLst/>
                    <a:ahLst/>
                    <a:cxnLst>
                      <a:cxn ang="0">
                        <a:pos x="wd2" y="hd2"/>
                      </a:cxn>
                      <a:cxn ang="5400000">
                        <a:pos x="wd2" y="hd2"/>
                      </a:cxn>
                      <a:cxn ang="10800000">
                        <a:pos x="wd2" y="hd2"/>
                      </a:cxn>
                      <a:cxn ang="16200000">
                        <a:pos x="wd2" y="hd2"/>
                      </a:cxn>
                    </a:cxnLst>
                    <a:rect l="0" t="0" r="r" b="b"/>
                    <a:pathLst>
                      <a:path w="21600" h="21600" extrusionOk="0">
                        <a:moveTo>
                          <a:pt x="0" y="12390"/>
                        </a:moveTo>
                        <a:lnTo>
                          <a:pt x="12173" y="21600"/>
                        </a:lnTo>
                        <a:lnTo>
                          <a:pt x="21600" y="8945"/>
                        </a:lnTo>
                        <a:lnTo>
                          <a:pt x="9834" y="0"/>
                        </a:lnTo>
                        <a:lnTo>
                          <a:pt x="0" y="1239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20" name="Shape 897"/>
                  <p:cNvSpPr/>
                  <p:nvPr/>
                </p:nvSpPr>
                <p:spPr>
                  <a:xfrm>
                    <a:off x="490764" y="551089"/>
                    <a:ext cx="174626" cy="246290"/>
                  </a:xfrm>
                  <a:custGeom>
                    <a:avLst/>
                    <a:gdLst/>
                    <a:ahLst/>
                    <a:cxnLst>
                      <a:cxn ang="0">
                        <a:pos x="wd2" y="hd2"/>
                      </a:cxn>
                      <a:cxn ang="5400000">
                        <a:pos x="wd2" y="hd2"/>
                      </a:cxn>
                      <a:cxn ang="10800000">
                        <a:pos x="wd2" y="hd2"/>
                      </a:cxn>
                      <a:cxn ang="16200000">
                        <a:pos x="wd2" y="hd2"/>
                      </a:cxn>
                    </a:cxnLst>
                    <a:rect l="0" t="0" r="r" b="b"/>
                    <a:pathLst>
                      <a:path w="21600" h="21600" extrusionOk="0">
                        <a:moveTo>
                          <a:pt x="20672" y="5353"/>
                        </a:moveTo>
                        <a:cubicBezTo>
                          <a:pt x="1723" y="94"/>
                          <a:pt x="1723" y="94"/>
                          <a:pt x="1723" y="94"/>
                        </a:cubicBezTo>
                        <a:cubicBezTo>
                          <a:pt x="1590" y="0"/>
                          <a:pt x="1458" y="0"/>
                          <a:pt x="1325" y="0"/>
                        </a:cubicBezTo>
                        <a:cubicBezTo>
                          <a:pt x="1060" y="0"/>
                          <a:pt x="795" y="94"/>
                          <a:pt x="530" y="188"/>
                        </a:cubicBezTo>
                        <a:cubicBezTo>
                          <a:pt x="133" y="376"/>
                          <a:pt x="0" y="657"/>
                          <a:pt x="0" y="939"/>
                        </a:cubicBezTo>
                        <a:cubicBezTo>
                          <a:pt x="0" y="15496"/>
                          <a:pt x="0" y="15496"/>
                          <a:pt x="0" y="15496"/>
                        </a:cubicBezTo>
                        <a:cubicBezTo>
                          <a:pt x="0" y="15871"/>
                          <a:pt x="265" y="16153"/>
                          <a:pt x="795" y="16341"/>
                        </a:cubicBezTo>
                        <a:cubicBezTo>
                          <a:pt x="19745" y="21506"/>
                          <a:pt x="19745" y="21506"/>
                          <a:pt x="19745" y="21506"/>
                        </a:cubicBezTo>
                        <a:cubicBezTo>
                          <a:pt x="19877" y="21600"/>
                          <a:pt x="20010" y="21600"/>
                          <a:pt x="20275" y="21600"/>
                        </a:cubicBezTo>
                        <a:cubicBezTo>
                          <a:pt x="20540" y="21600"/>
                          <a:pt x="20805" y="21506"/>
                          <a:pt x="20937" y="21412"/>
                        </a:cubicBezTo>
                        <a:cubicBezTo>
                          <a:pt x="21335" y="21224"/>
                          <a:pt x="21600" y="20943"/>
                          <a:pt x="21600" y="20661"/>
                        </a:cubicBezTo>
                        <a:cubicBezTo>
                          <a:pt x="21600" y="6198"/>
                          <a:pt x="21600" y="6198"/>
                          <a:pt x="21600" y="6198"/>
                        </a:cubicBezTo>
                        <a:cubicBezTo>
                          <a:pt x="21600" y="5823"/>
                          <a:pt x="21202" y="5447"/>
                          <a:pt x="20672" y="5353"/>
                        </a:cubicBezTo>
                        <a:close/>
                        <a:moveTo>
                          <a:pt x="20275" y="20661"/>
                        </a:moveTo>
                        <a:cubicBezTo>
                          <a:pt x="1325" y="15496"/>
                          <a:pt x="1325" y="15496"/>
                          <a:pt x="1325" y="15496"/>
                        </a:cubicBezTo>
                        <a:cubicBezTo>
                          <a:pt x="1325" y="939"/>
                          <a:pt x="1325" y="939"/>
                          <a:pt x="1325" y="939"/>
                        </a:cubicBezTo>
                        <a:cubicBezTo>
                          <a:pt x="20275" y="6198"/>
                          <a:pt x="20275" y="6198"/>
                          <a:pt x="20275" y="6198"/>
                        </a:cubicBezTo>
                        <a:lnTo>
                          <a:pt x="20275" y="2066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21" name="Shape 898"/>
                  <p:cNvSpPr/>
                  <p:nvPr/>
                </p:nvSpPr>
                <p:spPr>
                  <a:xfrm>
                    <a:off x="499382" y="559253"/>
                    <a:ext cx="156483" cy="229508"/>
                  </a:xfrm>
                  <a:custGeom>
                    <a:avLst/>
                    <a:gdLst/>
                    <a:ahLst/>
                    <a:cxnLst>
                      <a:cxn ang="0">
                        <a:pos x="wd2" y="hd2"/>
                      </a:cxn>
                      <a:cxn ang="5400000">
                        <a:pos x="wd2" y="hd2"/>
                      </a:cxn>
                      <a:cxn ang="10800000">
                        <a:pos x="wd2" y="hd2"/>
                      </a:cxn>
                      <a:cxn ang="16200000">
                        <a:pos x="wd2" y="hd2"/>
                      </a:cxn>
                    </a:cxnLst>
                    <a:rect l="0" t="0" r="r" b="b"/>
                    <a:pathLst>
                      <a:path w="21600" h="21600" extrusionOk="0">
                        <a:moveTo>
                          <a:pt x="0" y="15965"/>
                        </a:moveTo>
                        <a:lnTo>
                          <a:pt x="21600" y="21600"/>
                        </a:lnTo>
                        <a:lnTo>
                          <a:pt x="21600" y="5763"/>
                        </a:lnTo>
                        <a:lnTo>
                          <a:pt x="0" y="0"/>
                        </a:lnTo>
                        <a:lnTo>
                          <a:pt x="0" y="15965"/>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22" name="Shape 899"/>
                  <p:cNvSpPr/>
                  <p:nvPr/>
                </p:nvSpPr>
                <p:spPr>
                  <a:xfrm>
                    <a:off x="502557" y="438603"/>
                    <a:ext cx="136072" cy="145598"/>
                  </a:xfrm>
                  <a:custGeom>
                    <a:avLst/>
                    <a:gdLst/>
                    <a:ahLst/>
                    <a:cxnLst>
                      <a:cxn ang="0">
                        <a:pos x="wd2" y="hd2"/>
                      </a:cxn>
                      <a:cxn ang="5400000">
                        <a:pos x="wd2" y="hd2"/>
                      </a:cxn>
                      <a:cxn ang="10800000">
                        <a:pos x="wd2" y="hd2"/>
                      </a:cxn>
                      <a:cxn ang="16200000">
                        <a:pos x="wd2" y="hd2"/>
                      </a:cxn>
                    </a:cxnLst>
                    <a:rect l="0" t="0" r="r" b="b"/>
                    <a:pathLst>
                      <a:path w="21600" h="21600" extrusionOk="0">
                        <a:moveTo>
                          <a:pt x="21600" y="269"/>
                        </a:moveTo>
                        <a:lnTo>
                          <a:pt x="21600" y="21600"/>
                        </a:lnTo>
                        <a:lnTo>
                          <a:pt x="720" y="14131"/>
                        </a:lnTo>
                        <a:lnTo>
                          <a:pt x="0" y="13189"/>
                        </a:lnTo>
                        <a:lnTo>
                          <a:pt x="21240" y="0"/>
                        </a:lnTo>
                        <a:lnTo>
                          <a:pt x="21600" y="26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23" name="Shape 900"/>
                  <p:cNvSpPr/>
                  <p:nvPr/>
                </p:nvSpPr>
                <p:spPr>
                  <a:xfrm>
                    <a:off x="268967" y="137432"/>
                    <a:ext cx="128816" cy="235404"/>
                  </a:xfrm>
                  <a:custGeom>
                    <a:avLst/>
                    <a:gdLst/>
                    <a:ahLst/>
                    <a:cxnLst>
                      <a:cxn ang="0">
                        <a:pos x="wd2" y="hd2"/>
                      </a:cxn>
                      <a:cxn ang="5400000">
                        <a:pos x="wd2" y="hd2"/>
                      </a:cxn>
                      <a:cxn ang="10800000">
                        <a:pos x="wd2" y="hd2"/>
                      </a:cxn>
                      <a:cxn ang="16200000">
                        <a:pos x="wd2" y="hd2"/>
                      </a:cxn>
                    </a:cxnLst>
                    <a:rect l="0" t="0" r="r" b="b"/>
                    <a:pathLst>
                      <a:path w="21600" h="21600" extrusionOk="0">
                        <a:moveTo>
                          <a:pt x="20700" y="98"/>
                        </a:moveTo>
                        <a:cubicBezTo>
                          <a:pt x="20520" y="0"/>
                          <a:pt x="20160" y="0"/>
                          <a:pt x="19980" y="0"/>
                        </a:cubicBezTo>
                        <a:cubicBezTo>
                          <a:pt x="19620" y="0"/>
                          <a:pt x="19260" y="0"/>
                          <a:pt x="19080" y="98"/>
                        </a:cubicBezTo>
                        <a:cubicBezTo>
                          <a:pt x="720" y="6971"/>
                          <a:pt x="720" y="6971"/>
                          <a:pt x="720" y="6971"/>
                        </a:cubicBezTo>
                        <a:cubicBezTo>
                          <a:pt x="360" y="7167"/>
                          <a:pt x="0" y="7462"/>
                          <a:pt x="0" y="7658"/>
                        </a:cubicBezTo>
                        <a:cubicBezTo>
                          <a:pt x="0" y="20716"/>
                          <a:pt x="0" y="20716"/>
                          <a:pt x="0" y="20716"/>
                        </a:cubicBezTo>
                        <a:cubicBezTo>
                          <a:pt x="0" y="21011"/>
                          <a:pt x="360" y="21305"/>
                          <a:pt x="900" y="21502"/>
                        </a:cubicBezTo>
                        <a:cubicBezTo>
                          <a:pt x="1080" y="21502"/>
                          <a:pt x="1440" y="21600"/>
                          <a:pt x="1620" y="21600"/>
                        </a:cubicBezTo>
                        <a:cubicBezTo>
                          <a:pt x="1980" y="21600"/>
                          <a:pt x="2340" y="21502"/>
                          <a:pt x="2520" y="21404"/>
                        </a:cubicBezTo>
                        <a:cubicBezTo>
                          <a:pt x="20880" y="14629"/>
                          <a:pt x="20880" y="14629"/>
                          <a:pt x="20880" y="14629"/>
                        </a:cubicBezTo>
                        <a:cubicBezTo>
                          <a:pt x="21240" y="14433"/>
                          <a:pt x="21600" y="14138"/>
                          <a:pt x="21600" y="13844"/>
                        </a:cubicBezTo>
                        <a:cubicBezTo>
                          <a:pt x="21600" y="785"/>
                          <a:pt x="21600" y="785"/>
                          <a:pt x="21600" y="785"/>
                        </a:cubicBezTo>
                        <a:cubicBezTo>
                          <a:pt x="21600" y="491"/>
                          <a:pt x="21240" y="196"/>
                          <a:pt x="20700" y="98"/>
                        </a:cubicBezTo>
                        <a:close/>
                        <a:moveTo>
                          <a:pt x="19980" y="13844"/>
                        </a:moveTo>
                        <a:cubicBezTo>
                          <a:pt x="1620" y="20716"/>
                          <a:pt x="1620" y="20716"/>
                          <a:pt x="1620" y="20716"/>
                        </a:cubicBezTo>
                        <a:cubicBezTo>
                          <a:pt x="1620" y="7658"/>
                          <a:pt x="1620" y="7658"/>
                          <a:pt x="1620" y="7658"/>
                        </a:cubicBezTo>
                        <a:cubicBezTo>
                          <a:pt x="19980" y="785"/>
                          <a:pt x="19980" y="785"/>
                          <a:pt x="19980" y="785"/>
                        </a:cubicBezTo>
                        <a:lnTo>
                          <a:pt x="19980" y="13844"/>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24" name="Shape 901"/>
                  <p:cNvSpPr/>
                  <p:nvPr/>
                </p:nvSpPr>
                <p:spPr>
                  <a:xfrm>
                    <a:off x="276678" y="142875"/>
                    <a:ext cx="113394" cy="2236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52"/>
                        </a:lnTo>
                        <a:lnTo>
                          <a:pt x="21600" y="0"/>
                        </a:lnTo>
                        <a:lnTo>
                          <a:pt x="0" y="7448"/>
                        </a:lnTo>
                        <a:lnTo>
                          <a:pt x="0" y="2160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25" name="Shape 902"/>
                  <p:cNvSpPr/>
                  <p:nvPr/>
                </p:nvSpPr>
                <p:spPr>
                  <a:xfrm>
                    <a:off x="109310" y="55789"/>
                    <a:ext cx="270444" cy="146958"/>
                  </a:xfrm>
                  <a:custGeom>
                    <a:avLst/>
                    <a:gdLst/>
                    <a:ahLst/>
                    <a:cxnLst>
                      <a:cxn ang="0">
                        <a:pos x="wd2" y="hd2"/>
                      </a:cxn>
                      <a:cxn ang="5400000">
                        <a:pos x="wd2" y="hd2"/>
                      </a:cxn>
                      <a:cxn ang="10800000">
                        <a:pos x="wd2" y="hd2"/>
                      </a:cxn>
                      <a:cxn ang="16200000">
                        <a:pos x="wd2" y="hd2"/>
                      </a:cxn>
                    </a:cxnLst>
                    <a:rect l="0" t="0" r="r" b="b"/>
                    <a:pathLst>
                      <a:path w="21537" h="21600" extrusionOk="0">
                        <a:moveTo>
                          <a:pt x="21515" y="8987"/>
                        </a:moveTo>
                        <a:cubicBezTo>
                          <a:pt x="21515" y="8514"/>
                          <a:pt x="21344" y="8041"/>
                          <a:pt x="21088" y="7883"/>
                        </a:cubicBezTo>
                        <a:cubicBezTo>
                          <a:pt x="10245" y="158"/>
                          <a:pt x="10245" y="158"/>
                          <a:pt x="10245" y="158"/>
                        </a:cubicBezTo>
                        <a:cubicBezTo>
                          <a:pt x="10160" y="0"/>
                          <a:pt x="9989" y="0"/>
                          <a:pt x="9904" y="0"/>
                        </a:cubicBezTo>
                        <a:cubicBezTo>
                          <a:pt x="9818" y="0"/>
                          <a:pt x="9647" y="0"/>
                          <a:pt x="9562" y="158"/>
                        </a:cubicBezTo>
                        <a:cubicBezTo>
                          <a:pt x="342" y="11036"/>
                          <a:pt x="342" y="11036"/>
                          <a:pt x="342" y="11036"/>
                        </a:cubicBezTo>
                        <a:cubicBezTo>
                          <a:pt x="85" y="11352"/>
                          <a:pt x="0" y="11825"/>
                          <a:pt x="0" y="12298"/>
                        </a:cubicBezTo>
                        <a:cubicBezTo>
                          <a:pt x="85" y="12928"/>
                          <a:pt x="256" y="13244"/>
                          <a:pt x="512" y="13559"/>
                        </a:cubicBezTo>
                        <a:cubicBezTo>
                          <a:pt x="11782" y="21600"/>
                          <a:pt x="11782" y="21600"/>
                          <a:pt x="11782" y="21600"/>
                        </a:cubicBezTo>
                        <a:cubicBezTo>
                          <a:pt x="11867" y="21600"/>
                          <a:pt x="11953" y="21600"/>
                          <a:pt x="12123" y="21600"/>
                        </a:cubicBezTo>
                        <a:cubicBezTo>
                          <a:pt x="12209" y="21600"/>
                          <a:pt x="12379" y="21600"/>
                          <a:pt x="12550" y="21442"/>
                        </a:cubicBezTo>
                        <a:cubicBezTo>
                          <a:pt x="21173" y="10406"/>
                          <a:pt x="21173" y="10406"/>
                          <a:pt x="21173" y="10406"/>
                        </a:cubicBezTo>
                        <a:cubicBezTo>
                          <a:pt x="21429" y="10091"/>
                          <a:pt x="21600" y="9618"/>
                          <a:pt x="21515" y="8987"/>
                        </a:cubicBezTo>
                        <a:close/>
                        <a:moveTo>
                          <a:pt x="12123" y="20181"/>
                        </a:moveTo>
                        <a:cubicBezTo>
                          <a:pt x="768" y="12140"/>
                          <a:pt x="768" y="12140"/>
                          <a:pt x="768" y="12140"/>
                        </a:cubicBezTo>
                        <a:cubicBezTo>
                          <a:pt x="9904" y="1419"/>
                          <a:pt x="9904" y="1419"/>
                          <a:pt x="9904" y="1419"/>
                        </a:cubicBezTo>
                        <a:cubicBezTo>
                          <a:pt x="20746" y="9145"/>
                          <a:pt x="20746" y="9145"/>
                          <a:pt x="20746" y="9145"/>
                        </a:cubicBezTo>
                        <a:lnTo>
                          <a:pt x="12123" y="2018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26" name="Shape 903"/>
                  <p:cNvSpPr/>
                  <p:nvPr/>
                </p:nvSpPr>
                <p:spPr>
                  <a:xfrm>
                    <a:off x="117021" y="64407"/>
                    <a:ext cx="255815" cy="130629"/>
                  </a:xfrm>
                  <a:custGeom>
                    <a:avLst/>
                    <a:gdLst/>
                    <a:ahLst/>
                    <a:cxnLst>
                      <a:cxn ang="0">
                        <a:pos x="wd2" y="hd2"/>
                      </a:cxn>
                      <a:cxn ang="5400000">
                        <a:pos x="wd2" y="hd2"/>
                      </a:cxn>
                      <a:cxn ang="10800000">
                        <a:pos x="wd2" y="hd2"/>
                      </a:cxn>
                      <a:cxn ang="16200000">
                        <a:pos x="wd2" y="hd2"/>
                      </a:cxn>
                    </a:cxnLst>
                    <a:rect l="0" t="0" r="r" b="b"/>
                    <a:pathLst>
                      <a:path w="21600" h="21600" extrusionOk="0">
                        <a:moveTo>
                          <a:pt x="0" y="12450"/>
                        </a:moveTo>
                        <a:lnTo>
                          <a:pt x="12217" y="21600"/>
                        </a:lnTo>
                        <a:lnTo>
                          <a:pt x="21600" y="8850"/>
                        </a:lnTo>
                        <a:lnTo>
                          <a:pt x="9843" y="0"/>
                        </a:lnTo>
                        <a:lnTo>
                          <a:pt x="0" y="12450"/>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27" name="Shape 904"/>
                  <p:cNvSpPr/>
                  <p:nvPr/>
                </p:nvSpPr>
                <p:spPr>
                  <a:xfrm>
                    <a:off x="102960" y="158750"/>
                    <a:ext cx="154216" cy="217715"/>
                  </a:xfrm>
                  <a:custGeom>
                    <a:avLst/>
                    <a:gdLst/>
                    <a:ahLst/>
                    <a:cxnLst>
                      <a:cxn ang="0">
                        <a:pos x="wd2" y="hd2"/>
                      </a:cxn>
                      <a:cxn ang="5400000">
                        <a:pos x="wd2" y="hd2"/>
                      </a:cxn>
                      <a:cxn ang="10800000">
                        <a:pos x="wd2" y="hd2"/>
                      </a:cxn>
                      <a:cxn ang="16200000">
                        <a:pos x="wd2" y="hd2"/>
                      </a:cxn>
                    </a:cxnLst>
                    <a:rect l="0" t="0" r="r" b="b"/>
                    <a:pathLst>
                      <a:path w="21600" h="21600" extrusionOk="0">
                        <a:moveTo>
                          <a:pt x="20700" y="5320"/>
                        </a:moveTo>
                        <a:cubicBezTo>
                          <a:pt x="1800" y="106"/>
                          <a:pt x="1800" y="106"/>
                          <a:pt x="1800" y="106"/>
                        </a:cubicBezTo>
                        <a:cubicBezTo>
                          <a:pt x="1650" y="0"/>
                          <a:pt x="1500" y="0"/>
                          <a:pt x="1350" y="0"/>
                        </a:cubicBezTo>
                        <a:cubicBezTo>
                          <a:pt x="1050" y="0"/>
                          <a:pt x="750" y="106"/>
                          <a:pt x="600" y="213"/>
                        </a:cubicBezTo>
                        <a:cubicBezTo>
                          <a:pt x="150" y="319"/>
                          <a:pt x="0" y="638"/>
                          <a:pt x="0" y="958"/>
                        </a:cubicBezTo>
                        <a:cubicBezTo>
                          <a:pt x="0" y="15535"/>
                          <a:pt x="0" y="15535"/>
                          <a:pt x="0" y="15535"/>
                        </a:cubicBezTo>
                        <a:cubicBezTo>
                          <a:pt x="0" y="15854"/>
                          <a:pt x="300" y="16280"/>
                          <a:pt x="750" y="16386"/>
                        </a:cubicBezTo>
                        <a:cubicBezTo>
                          <a:pt x="19800" y="21600"/>
                          <a:pt x="19800" y="21600"/>
                          <a:pt x="19800" y="21600"/>
                        </a:cubicBezTo>
                        <a:cubicBezTo>
                          <a:pt x="19950" y="21600"/>
                          <a:pt x="20100" y="21600"/>
                          <a:pt x="20250" y="21600"/>
                        </a:cubicBezTo>
                        <a:cubicBezTo>
                          <a:pt x="20550" y="21600"/>
                          <a:pt x="20700" y="21600"/>
                          <a:pt x="21000" y="21494"/>
                        </a:cubicBezTo>
                        <a:cubicBezTo>
                          <a:pt x="21300" y="21281"/>
                          <a:pt x="21600" y="21068"/>
                          <a:pt x="21600" y="20749"/>
                        </a:cubicBezTo>
                        <a:cubicBezTo>
                          <a:pt x="21600" y="6278"/>
                          <a:pt x="21600" y="6278"/>
                          <a:pt x="21600" y="6278"/>
                        </a:cubicBezTo>
                        <a:cubicBezTo>
                          <a:pt x="21600" y="5852"/>
                          <a:pt x="21300" y="5533"/>
                          <a:pt x="20700" y="5320"/>
                        </a:cubicBezTo>
                        <a:close/>
                        <a:moveTo>
                          <a:pt x="20250" y="20749"/>
                        </a:moveTo>
                        <a:cubicBezTo>
                          <a:pt x="1350" y="15535"/>
                          <a:pt x="1350" y="15535"/>
                          <a:pt x="1350" y="15535"/>
                        </a:cubicBezTo>
                        <a:cubicBezTo>
                          <a:pt x="1350" y="958"/>
                          <a:pt x="1350" y="958"/>
                          <a:pt x="1350" y="958"/>
                        </a:cubicBezTo>
                        <a:cubicBezTo>
                          <a:pt x="20250" y="6278"/>
                          <a:pt x="20250" y="6278"/>
                          <a:pt x="20250" y="6278"/>
                        </a:cubicBezTo>
                        <a:lnTo>
                          <a:pt x="20250" y="20749"/>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28" name="Shape 905"/>
                  <p:cNvSpPr/>
                  <p:nvPr/>
                </p:nvSpPr>
                <p:spPr>
                  <a:xfrm>
                    <a:off x="110671" y="166460"/>
                    <a:ext cx="137887" cy="203201"/>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21600" y="21600"/>
                        </a:lnTo>
                        <a:lnTo>
                          <a:pt x="21600" y="5786"/>
                        </a:lnTo>
                        <a:lnTo>
                          <a:pt x="0" y="0"/>
                        </a:lnTo>
                        <a:lnTo>
                          <a:pt x="0" y="1591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29" name="Shape 906"/>
                  <p:cNvSpPr/>
                  <p:nvPr/>
                </p:nvSpPr>
                <p:spPr>
                  <a:xfrm>
                    <a:off x="112485" y="60324"/>
                    <a:ext cx="121105" cy="128362"/>
                  </a:xfrm>
                  <a:custGeom>
                    <a:avLst/>
                    <a:gdLst/>
                    <a:ahLst/>
                    <a:cxnLst>
                      <a:cxn ang="0">
                        <a:pos x="wd2" y="hd2"/>
                      </a:cxn>
                      <a:cxn ang="5400000">
                        <a:pos x="wd2" y="hd2"/>
                      </a:cxn>
                      <a:cxn ang="10800000">
                        <a:pos x="wd2" y="hd2"/>
                      </a:cxn>
                      <a:cxn ang="16200000">
                        <a:pos x="wd2" y="hd2"/>
                      </a:cxn>
                    </a:cxnLst>
                    <a:rect l="0" t="0" r="r" b="b"/>
                    <a:pathLst>
                      <a:path w="21600" h="21600" extrusionOk="0">
                        <a:moveTo>
                          <a:pt x="21600" y="153"/>
                        </a:moveTo>
                        <a:lnTo>
                          <a:pt x="21600" y="21600"/>
                        </a:lnTo>
                        <a:lnTo>
                          <a:pt x="809" y="14044"/>
                        </a:lnTo>
                        <a:lnTo>
                          <a:pt x="0" y="12975"/>
                        </a:lnTo>
                        <a:lnTo>
                          <a:pt x="21438" y="0"/>
                        </a:lnTo>
                        <a:lnTo>
                          <a:pt x="21600" y="153"/>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30" name="Shape 907"/>
                  <p:cNvSpPr/>
                  <p:nvPr/>
                </p:nvSpPr>
                <p:spPr>
                  <a:xfrm>
                    <a:off x="342900" y="643164"/>
                    <a:ext cx="99786" cy="71665"/>
                  </a:xfrm>
                  <a:custGeom>
                    <a:avLst/>
                    <a:gdLst/>
                    <a:ahLst/>
                    <a:cxnLst>
                      <a:cxn ang="0">
                        <a:pos x="wd2" y="hd2"/>
                      </a:cxn>
                      <a:cxn ang="5400000">
                        <a:pos x="wd2" y="hd2"/>
                      </a:cxn>
                      <a:cxn ang="10800000">
                        <a:pos x="wd2" y="hd2"/>
                      </a:cxn>
                      <a:cxn ang="16200000">
                        <a:pos x="wd2" y="hd2"/>
                      </a:cxn>
                    </a:cxnLst>
                    <a:rect l="0" t="0" r="r" b="b"/>
                    <a:pathLst>
                      <a:path w="21600" h="21600" extrusionOk="0">
                        <a:moveTo>
                          <a:pt x="10452" y="15797"/>
                        </a:moveTo>
                        <a:cubicBezTo>
                          <a:pt x="8361" y="15797"/>
                          <a:pt x="6735" y="13540"/>
                          <a:pt x="6735" y="10961"/>
                        </a:cubicBezTo>
                        <a:cubicBezTo>
                          <a:pt x="6735" y="8060"/>
                          <a:pt x="8361" y="5803"/>
                          <a:pt x="10452" y="5803"/>
                        </a:cubicBezTo>
                        <a:cubicBezTo>
                          <a:pt x="21600" y="5803"/>
                          <a:pt x="21600" y="5803"/>
                          <a:pt x="21600" y="5803"/>
                        </a:cubicBezTo>
                        <a:cubicBezTo>
                          <a:pt x="21600" y="0"/>
                          <a:pt x="21600" y="0"/>
                          <a:pt x="21600" y="0"/>
                        </a:cubicBezTo>
                        <a:cubicBezTo>
                          <a:pt x="3716" y="0"/>
                          <a:pt x="3716" y="0"/>
                          <a:pt x="3716" y="0"/>
                        </a:cubicBezTo>
                        <a:cubicBezTo>
                          <a:pt x="1626" y="0"/>
                          <a:pt x="0" y="2257"/>
                          <a:pt x="0" y="5158"/>
                        </a:cubicBezTo>
                        <a:cubicBezTo>
                          <a:pt x="0" y="16442"/>
                          <a:pt x="0" y="16442"/>
                          <a:pt x="0" y="16442"/>
                        </a:cubicBezTo>
                        <a:cubicBezTo>
                          <a:pt x="0" y="19343"/>
                          <a:pt x="1626" y="21600"/>
                          <a:pt x="3716" y="21600"/>
                        </a:cubicBezTo>
                        <a:cubicBezTo>
                          <a:pt x="21600" y="21600"/>
                          <a:pt x="21600" y="21600"/>
                          <a:pt x="21600" y="21600"/>
                        </a:cubicBezTo>
                        <a:cubicBezTo>
                          <a:pt x="21600" y="15797"/>
                          <a:pt x="21600" y="15797"/>
                          <a:pt x="21600" y="15797"/>
                        </a:cubicBezTo>
                        <a:lnTo>
                          <a:pt x="10452" y="15797"/>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31" name="Shape 908"/>
                  <p:cNvSpPr/>
                  <p:nvPr/>
                </p:nvSpPr>
                <p:spPr>
                  <a:xfrm>
                    <a:off x="382814" y="669925"/>
                    <a:ext cx="59872" cy="18143"/>
                  </a:xfrm>
                  <a:custGeom>
                    <a:avLst/>
                    <a:gdLst/>
                    <a:ahLst/>
                    <a:cxnLst>
                      <a:cxn ang="0">
                        <a:pos x="wd2" y="hd2"/>
                      </a:cxn>
                      <a:cxn ang="5400000">
                        <a:pos x="wd2" y="hd2"/>
                      </a:cxn>
                      <a:cxn ang="10800000">
                        <a:pos x="wd2" y="hd2"/>
                      </a:cxn>
                      <a:cxn ang="16200000">
                        <a:pos x="wd2" y="hd2"/>
                      </a:cxn>
                    </a:cxnLst>
                    <a:rect l="0" t="0" r="r" b="b"/>
                    <a:pathLst>
                      <a:path w="21600" h="21600" extrusionOk="0">
                        <a:moveTo>
                          <a:pt x="0" y="11435"/>
                        </a:moveTo>
                        <a:cubicBezTo>
                          <a:pt x="0" y="16518"/>
                          <a:pt x="1157" y="21600"/>
                          <a:pt x="3086" y="21600"/>
                        </a:cubicBezTo>
                        <a:cubicBezTo>
                          <a:pt x="21600" y="21600"/>
                          <a:pt x="21600" y="21600"/>
                          <a:pt x="21600" y="21600"/>
                        </a:cubicBezTo>
                        <a:cubicBezTo>
                          <a:pt x="21600" y="0"/>
                          <a:pt x="21600" y="0"/>
                          <a:pt x="21600" y="0"/>
                        </a:cubicBezTo>
                        <a:cubicBezTo>
                          <a:pt x="3086" y="0"/>
                          <a:pt x="3086" y="0"/>
                          <a:pt x="3086" y="0"/>
                        </a:cubicBezTo>
                        <a:cubicBezTo>
                          <a:pt x="1157" y="0"/>
                          <a:pt x="0" y="5082"/>
                          <a:pt x="0" y="11435"/>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32" name="Shape 909"/>
                  <p:cNvSpPr/>
                  <p:nvPr/>
                </p:nvSpPr>
                <p:spPr>
                  <a:xfrm>
                    <a:off x="446767" y="653596"/>
                    <a:ext cx="14062" cy="50347"/>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33" name="Shape 910"/>
                  <p:cNvSpPr/>
                  <p:nvPr/>
                </p:nvSpPr>
                <p:spPr>
                  <a:xfrm>
                    <a:off x="324757" y="664482"/>
                    <a:ext cx="1270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34" name="Shape 911"/>
                  <p:cNvSpPr/>
                  <p:nvPr/>
                </p:nvSpPr>
                <p:spPr>
                  <a:xfrm>
                    <a:off x="306614" y="664482"/>
                    <a:ext cx="14061" cy="29029"/>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35" name="Shape 912"/>
                  <p:cNvSpPr/>
                  <p:nvPr/>
                </p:nvSpPr>
                <p:spPr>
                  <a:xfrm>
                    <a:off x="449035" y="194128"/>
                    <a:ext cx="98426" cy="70758"/>
                  </a:xfrm>
                  <a:custGeom>
                    <a:avLst/>
                    <a:gdLst/>
                    <a:ahLst/>
                    <a:cxnLst>
                      <a:cxn ang="0">
                        <a:pos x="wd2" y="hd2"/>
                      </a:cxn>
                      <a:cxn ang="5400000">
                        <a:pos x="wd2" y="hd2"/>
                      </a:cxn>
                      <a:cxn ang="10800000">
                        <a:pos x="wd2" y="hd2"/>
                      </a:cxn>
                      <a:cxn ang="16200000">
                        <a:pos x="wd2" y="hd2"/>
                      </a:cxn>
                    </a:cxnLst>
                    <a:rect l="0" t="0" r="r" b="b"/>
                    <a:pathLst>
                      <a:path w="21600" h="21600" extrusionOk="0">
                        <a:moveTo>
                          <a:pt x="11270" y="5891"/>
                        </a:moveTo>
                        <a:cubicBezTo>
                          <a:pt x="13148" y="5891"/>
                          <a:pt x="14791" y="8182"/>
                          <a:pt x="14791" y="10800"/>
                        </a:cubicBezTo>
                        <a:cubicBezTo>
                          <a:pt x="14791" y="13418"/>
                          <a:pt x="13148" y="15709"/>
                          <a:pt x="11270" y="15709"/>
                        </a:cubicBezTo>
                        <a:cubicBezTo>
                          <a:pt x="0" y="15709"/>
                          <a:pt x="0" y="15709"/>
                          <a:pt x="0" y="15709"/>
                        </a:cubicBezTo>
                        <a:cubicBezTo>
                          <a:pt x="0" y="21600"/>
                          <a:pt x="0" y="21600"/>
                          <a:pt x="0" y="21600"/>
                        </a:cubicBezTo>
                        <a:cubicBezTo>
                          <a:pt x="17843" y="21600"/>
                          <a:pt x="17843" y="21600"/>
                          <a:pt x="17843" y="21600"/>
                        </a:cubicBezTo>
                        <a:cubicBezTo>
                          <a:pt x="19957" y="21600"/>
                          <a:pt x="21600" y="19309"/>
                          <a:pt x="21600" y="16691"/>
                        </a:cubicBezTo>
                        <a:cubicBezTo>
                          <a:pt x="21600" y="4909"/>
                          <a:pt x="21600" y="4909"/>
                          <a:pt x="21600" y="4909"/>
                        </a:cubicBezTo>
                        <a:cubicBezTo>
                          <a:pt x="21600" y="2291"/>
                          <a:pt x="19957" y="0"/>
                          <a:pt x="17843" y="0"/>
                        </a:cubicBezTo>
                        <a:cubicBezTo>
                          <a:pt x="0" y="0"/>
                          <a:pt x="0" y="0"/>
                          <a:pt x="0" y="0"/>
                        </a:cubicBezTo>
                        <a:cubicBezTo>
                          <a:pt x="0" y="5891"/>
                          <a:pt x="0" y="5891"/>
                          <a:pt x="0" y="5891"/>
                        </a:cubicBezTo>
                        <a:lnTo>
                          <a:pt x="11270" y="5891"/>
                        </a:ln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36" name="Shape 913"/>
                  <p:cNvSpPr/>
                  <p:nvPr/>
                </p:nvSpPr>
                <p:spPr>
                  <a:xfrm>
                    <a:off x="449035" y="220889"/>
                    <a:ext cx="59873" cy="1723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5400"/>
                          <a:pt x="20057" y="0"/>
                          <a:pt x="18514" y="0"/>
                        </a:cubicBezTo>
                        <a:cubicBezTo>
                          <a:pt x="0" y="0"/>
                          <a:pt x="0" y="0"/>
                          <a:pt x="0" y="0"/>
                        </a:cubicBezTo>
                        <a:cubicBezTo>
                          <a:pt x="0" y="21600"/>
                          <a:pt x="0" y="21600"/>
                          <a:pt x="0" y="21600"/>
                        </a:cubicBezTo>
                        <a:cubicBezTo>
                          <a:pt x="18514" y="21600"/>
                          <a:pt x="18514" y="21600"/>
                          <a:pt x="18514" y="21600"/>
                        </a:cubicBezTo>
                        <a:cubicBezTo>
                          <a:pt x="20057" y="21600"/>
                          <a:pt x="21600" y="16200"/>
                          <a:pt x="21600" y="10800"/>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37" name="Shape 914"/>
                  <p:cNvSpPr/>
                  <p:nvPr/>
                </p:nvSpPr>
                <p:spPr>
                  <a:xfrm>
                    <a:off x="430892" y="203653"/>
                    <a:ext cx="12701" cy="51708"/>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38" name="Shape 915"/>
                  <p:cNvSpPr/>
                  <p:nvPr/>
                </p:nvSpPr>
                <p:spPr>
                  <a:xfrm>
                    <a:off x="552903" y="215446"/>
                    <a:ext cx="13155"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39" name="Shape 916"/>
                  <p:cNvSpPr/>
                  <p:nvPr/>
                </p:nvSpPr>
                <p:spPr>
                  <a:xfrm>
                    <a:off x="570139" y="215446"/>
                    <a:ext cx="14061" cy="28122"/>
                  </a:xfrm>
                  <a:prstGeom prst="rect">
                    <a:avLst/>
                  </a:pr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sp>
                <p:nvSpPr>
                  <p:cNvPr id="40" name="Shape 917"/>
                  <p:cNvSpPr/>
                  <p:nvPr/>
                </p:nvSpPr>
                <p:spPr>
                  <a:xfrm>
                    <a:off x="31187" y="216807"/>
                    <a:ext cx="719130" cy="474436"/>
                  </a:xfrm>
                  <a:custGeom>
                    <a:avLst/>
                    <a:gdLst/>
                    <a:ahLst/>
                    <a:cxnLst>
                      <a:cxn ang="0">
                        <a:pos x="wd2" y="hd2"/>
                      </a:cxn>
                      <a:cxn ang="5400000">
                        <a:pos x="wd2" y="hd2"/>
                      </a:cxn>
                      <a:cxn ang="10800000">
                        <a:pos x="wd2" y="hd2"/>
                      </a:cxn>
                      <a:cxn ang="16200000">
                        <a:pos x="wd2" y="hd2"/>
                      </a:cxn>
                    </a:cxnLst>
                    <a:rect l="0" t="0" r="r" b="b"/>
                    <a:pathLst>
                      <a:path w="21552" h="21600" extrusionOk="0">
                        <a:moveTo>
                          <a:pt x="21544" y="439"/>
                        </a:moveTo>
                        <a:cubicBezTo>
                          <a:pt x="21480" y="195"/>
                          <a:pt x="21319" y="0"/>
                          <a:pt x="21159" y="0"/>
                        </a:cubicBezTo>
                        <a:cubicBezTo>
                          <a:pt x="16184" y="0"/>
                          <a:pt x="16184" y="0"/>
                          <a:pt x="16184" y="0"/>
                        </a:cubicBezTo>
                        <a:cubicBezTo>
                          <a:pt x="16184" y="0"/>
                          <a:pt x="16152" y="0"/>
                          <a:pt x="16152" y="0"/>
                        </a:cubicBezTo>
                        <a:cubicBezTo>
                          <a:pt x="16152" y="1170"/>
                          <a:pt x="16152" y="1170"/>
                          <a:pt x="16152" y="1170"/>
                        </a:cubicBezTo>
                        <a:cubicBezTo>
                          <a:pt x="16152" y="1170"/>
                          <a:pt x="16184" y="1170"/>
                          <a:pt x="16184" y="1170"/>
                        </a:cubicBezTo>
                        <a:cubicBezTo>
                          <a:pt x="19843" y="1170"/>
                          <a:pt x="19843" y="1170"/>
                          <a:pt x="19843" y="1170"/>
                        </a:cubicBezTo>
                        <a:cubicBezTo>
                          <a:pt x="169" y="20527"/>
                          <a:pt x="169" y="20527"/>
                          <a:pt x="169" y="20527"/>
                        </a:cubicBezTo>
                        <a:cubicBezTo>
                          <a:pt x="40" y="20674"/>
                          <a:pt x="-24" y="20917"/>
                          <a:pt x="8" y="21161"/>
                        </a:cubicBezTo>
                        <a:cubicBezTo>
                          <a:pt x="72" y="21454"/>
                          <a:pt x="233" y="21600"/>
                          <a:pt x="393" y="21600"/>
                        </a:cubicBezTo>
                        <a:cubicBezTo>
                          <a:pt x="8481" y="21600"/>
                          <a:pt x="8481" y="21600"/>
                          <a:pt x="8481" y="21600"/>
                        </a:cubicBezTo>
                        <a:cubicBezTo>
                          <a:pt x="8481" y="20430"/>
                          <a:pt x="8481" y="20430"/>
                          <a:pt x="8481" y="20430"/>
                        </a:cubicBezTo>
                        <a:cubicBezTo>
                          <a:pt x="1709" y="20430"/>
                          <a:pt x="1709" y="20430"/>
                          <a:pt x="1709" y="20430"/>
                        </a:cubicBezTo>
                        <a:cubicBezTo>
                          <a:pt x="21383" y="1073"/>
                          <a:pt x="21383" y="1073"/>
                          <a:pt x="21383" y="1073"/>
                        </a:cubicBezTo>
                        <a:cubicBezTo>
                          <a:pt x="21512" y="926"/>
                          <a:pt x="21576" y="683"/>
                          <a:pt x="21544" y="439"/>
                        </a:cubicBezTo>
                        <a:close/>
                      </a:path>
                    </a:pathLst>
                  </a:custGeom>
                  <a:grpFill/>
                  <a:ln w="3175" cap="flat">
                    <a:noFill/>
                    <a:miter lim="400000"/>
                  </a:ln>
                  <a:effectLst/>
                </p:spPr>
                <p:txBody>
                  <a:bodyPr wrap="square" lIns="60959" tIns="60959" rIns="60959" bIns="60959" numCol="1" anchor="t">
                    <a:noAutofit/>
                  </a:bodyPr>
                  <a:lstStyle/>
                  <a:p>
                    <a:pPr defTabSz="1219170" fontAlgn="base">
                      <a:spcBef>
                        <a:spcPct val="0"/>
                      </a:spcBef>
                      <a:spcAft>
                        <a:spcPct val="0"/>
                      </a:spcAft>
                      <a:defRPr sz="1800">
                        <a:solidFill>
                          <a:srgbClr val="000000"/>
                        </a:solidFill>
                        <a:latin typeface="Calibri"/>
                        <a:ea typeface="Calibri"/>
                        <a:cs typeface="Calibri"/>
                        <a:sym typeface="Calibri"/>
                      </a:defRPr>
                    </a:pPr>
                    <a:endParaRPr sz="2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sym typeface="Calibri"/>
                    </a:endParaRPr>
                  </a:p>
                </p:txBody>
              </p:sp>
            </p:grpSp>
          </p:grpSp>
        </p:grpSp>
        <p:pic>
          <p:nvPicPr>
            <p:cNvPr id="58" name="Picture 48" descr="EC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2734" y="3360529"/>
              <a:ext cx="439760" cy="4397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9" name="Picture 52" descr="S3.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08523" y="3561765"/>
              <a:ext cx="539412" cy="5393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0" name="TextBox 59"/>
            <p:cNvSpPr txBox="1"/>
            <p:nvPr/>
          </p:nvSpPr>
          <p:spPr>
            <a:xfrm>
              <a:off x="9105147" y="4427921"/>
              <a:ext cx="909591"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AWS CloudTrail</a:t>
              </a:r>
            </a:p>
          </p:txBody>
        </p:sp>
        <p:pic>
          <p:nvPicPr>
            <p:cNvPr id="61" name="Picture 60" descr="CloudTrail.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01085" y="3853567"/>
              <a:ext cx="403785" cy="484543"/>
            </a:xfrm>
            <a:prstGeom prst="rect">
              <a:avLst/>
            </a:prstGeom>
          </p:spPr>
        </p:pic>
        <p:pic>
          <p:nvPicPr>
            <p:cNvPr id="62" name="Picture 61" descr="CloudWatch.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8034" y="3472335"/>
              <a:ext cx="509759" cy="509759"/>
            </a:xfrm>
            <a:prstGeom prst="rect">
              <a:avLst/>
            </a:prstGeom>
          </p:spPr>
        </p:pic>
        <p:sp>
          <p:nvSpPr>
            <p:cNvPr id="63" name="TextBox 62"/>
            <p:cNvSpPr txBox="1"/>
            <p:nvPr/>
          </p:nvSpPr>
          <p:spPr>
            <a:xfrm>
              <a:off x="7588700" y="4028635"/>
              <a:ext cx="1050880"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 CloudWatch</a:t>
              </a:r>
            </a:p>
          </p:txBody>
        </p:sp>
        <p:cxnSp>
          <p:nvCxnSpPr>
            <p:cNvPr id="66" name="Straight Connector 65"/>
            <p:cNvCxnSpPr/>
            <p:nvPr/>
          </p:nvCxnSpPr>
          <p:spPr>
            <a:xfrm>
              <a:off x="3609417" y="2926079"/>
              <a:ext cx="1003" cy="2804160"/>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7532833" y="2926080"/>
              <a:ext cx="28511" cy="2804160"/>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2124277" y="2877807"/>
              <a:ext cx="1128359" cy="318100"/>
            </a:xfrm>
            <a:prstGeom prst="rect">
              <a:avLst/>
            </a:prstGeom>
            <a:solidFill>
              <a:schemeClr val="bg1"/>
            </a:solidFill>
          </p:spPr>
          <p:txBody>
            <a:bodyPr wrap="square" rtlCol="0">
              <a:spAutoFit/>
            </a:bodyPr>
            <a:lstStyle/>
            <a:p>
              <a:pPr algn="ctr" defTabSz="609585" fontAlgn="base">
                <a:spcBef>
                  <a:spcPct val="0"/>
                </a:spcBef>
                <a:spcAft>
                  <a:spcPct val="0"/>
                </a:spcAft>
              </a:pPr>
              <a:r>
                <a:rPr lang="en-US" sz="1467"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Compute</a:t>
              </a:r>
              <a:r>
                <a:rPr lang="en-US" sz="1467"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 </a:t>
              </a:r>
            </a:p>
          </p:txBody>
        </p:sp>
        <p:sp>
          <p:nvSpPr>
            <p:cNvPr id="70" name="TextBox 69"/>
            <p:cNvSpPr txBox="1"/>
            <p:nvPr/>
          </p:nvSpPr>
          <p:spPr>
            <a:xfrm>
              <a:off x="3916242" y="2859558"/>
              <a:ext cx="1242372" cy="318100"/>
            </a:xfrm>
            <a:prstGeom prst="rect">
              <a:avLst/>
            </a:prstGeom>
            <a:solidFill>
              <a:schemeClr val="bg1"/>
            </a:solidFill>
          </p:spPr>
          <p:txBody>
            <a:bodyPr wrap="square" rtlCol="0">
              <a:spAutoFit/>
            </a:bodyPr>
            <a:lstStyle/>
            <a:p>
              <a:pPr algn="ctr" defTabSz="609585" fontAlgn="base">
                <a:spcBef>
                  <a:spcPct val="0"/>
                </a:spcBef>
                <a:spcAft>
                  <a:spcPct val="0"/>
                </a:spcAft>
              </a:pPr>
              <a:r>
                <a:rPr lang="en-US" sz="1467"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Networking </a:t>
              </a:r>
            </a:p>
          </p:txBody>
        </p:sp>
        <p:sp>
          <p:nvSpPr>
            <p:cNvPr id="71" name="TextBox 70"/>
            <p:cNvSpPr txBox="1"/>
            <p:nvPr/>
          </p:nvSpPr>
          <p:spPr>
            <a:xfrm>
              <a:off x="5953429" y="2880438"/>
              <a:ext cx="1128359" cy="318100"/>
            </a:xfrm>
            <a:prstGeom prst="rect">
              <a:avLst/>
            </a:prstGeom>
            <a:solidFill>
              <a:schemeClr val="bg1"/>
            </a:solidFill>
          </p:spPr>
          <p:txBody>
            <a:bodyPr wrap="square" rtlCol="0">
              <a:spAutoFit/>
            </a:bodyPr>
            <a:lstStyle/>
            <a:p>
              <a:pPr algn="ctr" defTabSz="609585" fontAlgn="base">
                <a:spcBef>
                  <a:spcPct val="0"/>
                </a:spcBef>
                <a:spcAft>
                  <a:spcPct val="0"/>
                </a:spcAft>
              </a:pPr>
              <a:r>
                <a:rPr lang="en-US" sz="1467"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Storage</a:t>
              </a:r>
              <a:r>
                <a:rPr lang="en-US" sz="1467" dirty="0">
                  <a:solidFill>
                    <a:srgbClr val="4F81BD"/>
                  </a:solidFill>
                  <a:latin typeface="Amazon Ember" panose="020B0603020204020204" pitchFamily="34" charset="0"/>
                  <a:ea typeface="Amazon Ember" panose="020B0603020204020204" pitchFamily="34" charset="0"/>
                  <a:cs typeface="Amazon Ember" panose="020B0603020204020204" pitchFamily="34" charset="0"/>
                </a:rPr>
                <a:t> </a:t>
              </a:r>
            </a:p>
          </p:txBody>
        </p:sp>
        <p:sp>
          <p:nvSpPr>
            <p:cNvPr id="73" name="TextBox 72"/>
            <p:cNvSpPr txBox="1"/>
            <p:nvPr/>
          </p:nvSpPr>
          <p:spPr>
            <a:xfrm>
              <a:off x="4554931" y="5762660"/>
              <a:ext cx="863909"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 CloudFront</a:t>
              </a:r>
            </a:p>
          </p:txBody>
        </p:sp>
        <p:pic>
          <p:nvPicPr>
            <p:cNvPr id="74" name="Picture 73" descr="Glaci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02012" y="4726612"/>
              <a:ext cx="511232" cy="511232"/>
            </a:xfrm>
            <a:prstGeom prst="rect">
              <a:avLst/>
            </a:prstGeom>
          </p:spPr>
        </p:pic>
        <p:sp>
          <p:nvSpPr>
            <p:cNvPr id="75" name="TextBox 74"/>
            <p:cNvSpPr txBox="1"/>
            <p:nvPr/>
          </p:nvSpPr>
          <p:spPr>
            <a:xfrm>
              <a:off x="6580678" y="5231298"/>
              <a:ext cx="812388"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 Glacier</a:t>
              </a:r>
            </a:p>
          </p:txBody>
        </p:sp>
        <p:sp>
          <p:nvSpPr>
            <p:cNvPr id="76" name="TextBox 75"/>
            <p:cNvSpPr txBox="1"/>
            <p:nvPr/>
          </p:nvSpPr>
          <p:spPr>
            <a:xfrm>
              <a:off x="6459713" y="4070353"/>
              <a:ext cx="960795" cy="20512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 S3</a:t>
              </a:r>
            </a:p>
          </p:txBody>
        </p:sp>
        <p:pic>
          <p:nvPicPr>
            <p:cNvPr id="77" name="Picture 76" descr="Amazon-Elastic-Block-Storag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64781" y="3435136"/>
              <a:ext cx="434049" cy="434049"/>
            </a:xfrm>
            <a:prstGeom prst="rect">
              <a:avLst/>
            </a:prstGeom>
          </p:spPr>
        </p:pic>
        <p:sp>
          <p:nvSpPr>
            <p:cNvPr id="78" name="TextBox 103"/>
            <p:cNvSpPr txBox="1">
              <a:spLocks noChangeArrowheads="1"/>
            </p:cNvSpPr>
            <p:nvPr/>
          </p:nvSpPr>
          <p:spPr bwMode="auto">
            <a:xfrm>
              <a:off x="5600995" y="3899806"/>
              <a:ext cx="703143" cy="410241"/>
            </a:xfrm>
            <a:prstGeom prst="rect">
              <a:avLst/>
            </a:prstGeom>
            <a:noFill/>
            <a:ln w="9525">
              <a:noFill/>
              <a:miter lim="800000"/>
              <a:headEnd/>
              <a:tailEnd/>
            </a:ln>
          </p:spPr>
          <p:txBody>
            <a:bodyPr wrap="square" lIns="0" tIns="0" rIns="0" bIns="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 EBS</a:t>
              </a:r>
            </a:p>
          </p:txBody>
        </p:sp>
        <p:pic>
          <p:nvPicPr>
            <p:cNvPr id="79" name="Picture 78" descr="Auto-Scaling.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02737" y="3295504"/>
              <a:ext cx="583258" cy="583258"/>
            </a:xfrm>
            <a:prstGeom prst="rect">
              <a:avLst/>
            </a:prstGeom>
          </p:spPr>
        </p:pic>
        <p:sp>
          <p:nvSpPr>
            <p:cNvPr id="80" name="TextBox 79"/>
            <p:cNvSpPr txBox="1"/>
            <p:nvPr/>
          </p:nvSpPr>
          <p:spPr>
            <a:xfrm>
              <a:off x="2582701" y="3878054"/>
              <a:ext cx="1033301"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Auto </a:t>
              </a:r>
              <a:br>
                <a:rPr lang="en-US" sz="1333" dirty="0">
                  <a:latin typeface="Amazon Ember" panose="020B0603020204020204" pitchFamily="34" charset="0"/>
                  <a:ea typeface="Amazon Ember" panose="020B0603020204020204" pitchFamily="34" charset="0"/>
                  <a:cs typeface="Amazon Ember" panose="020B0603020204020204" pitchFamily="34" charset="0"/>
                </a:rPr>
              </a:br>
              <a:r>
                <a:rPr lang="en-US" sz="1333" dirty="0">
                  <a:latin typeface="Amazon Ember" panose="020B0603020204020204" pitchFamily="34" charset="0"/>
                  <a:ea typeface="Amazon Ember" panose="020B0603020204020204" pitchFamily="34" charset="0"/>
                  <a:cs typeface="Amazon Ember" panose="020B0603020204020204" pitchFamily="34" charset="0"/>
                </a:rPr>
                <a:t>Scaling</a:t>
              </a:r>
            </a:p>
          </p:txBody>
        </p:sp>
        <p:sp>
          <p:nvSpPr>
            <p:cNvPr id="81" name="TextBox 80"/>
            <p:cNvSpPr txBox="1"/>
            <p:nvPr/>
          </p:nvSpPr>
          <p:spPr>
            <a:xfrm>
              <a:off x="4564787" y="4215052"/>
              <a:ext cx="859008"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 Route 53</a:t>
              </a:r>
            </a:p>
          </p:txBody>
        </p:sp>
        <p:pic>
          <p:nvPicPr>
            <p:cNvPr id="85" name="Picture 84" descr="VPC.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14531" y="3308950"/>
              <a:ext cx="467871" cy="467871"/>
            </a:xfrm>
            <a:prstGeom prst="rect">
              <a:avLst/>
            </a:prstGeom>
          </p:spPr>
        </p:pic>
        <p:sp>
          <p:nvSpPr>
            <p:cNvPr id="86" name="TextBox 85"/>
            <p:cNvSpPr txBox="1"/>
            <p:nvPr/>
          </p:nvSpPr>
          <p:spPr>
            <a:xfrm>
              <a:off x="3698687" y="5139300"/>
              <a:ext cx="980796"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Elastic Load Balancing</a:t>
              </a:r>
            </a:p>
          </p:txBody>
        </p:sp>
        <p:sp>
          <p:nvSpPr>
            <p:cNvPr id="87" name="TextBox 86"/>
            <p:cNvSpPr txBox="1"/>
            <p:nvPr/>
          </p:nvSpPr>
          <p:spPr>
            <a:xfrm>
              <a:off x="1649117" y="3884192"/>
              <a:ext cx="912889"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 EC2</a:t>
              </a:r>
            </a:p>
          </p:txBody>
        </p:sp>
        <p:sp>
          <p:nvSpPr>
            <p:cNvPr id="91" name="Up Ribbon 90"/>
            <p:cNvSpPr/>
            <p:nvPr/>
          </p:nvSpPr>
          <p:spPr>
            <a:xfrm>
              <a:off x="2734644" y="1502746"/>
              <a:ext cx="6038871" cy="569475"/>
            </a:xfrm>
            <a:prstGeom prst="ribbon2">
              <a:avLst/>
            </a:prstGeom>
            <a:solidFill>
              <a:schemeClr val="bg1"/>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2" name="TextBox 91"/>
            <p:cNvSpPr txBox="1"/>
            <p:nvPr/>
          </p:nvSpPr>
          <p:spPr>
            <a:xfrm>
              <a:off x="4286766" y="1599136"/>
              <a:ext cx="2948871" cy="338554"/>
            </a:xfrm>
            <a:prstGeom prst="rect">
              <a:avLst/>
            </a:prstGeom>
            <a:noFill/>
          </p:spPr>
          <p:txBody>
            <a:bodyPr wrap="square" rtlCol="0">
              <a:spAutoFit/>
            </a:bodyPr>
            <a:lstStyle/>
            <a:p>
              <a:pPr algn="ctr" defTabSz="609585" fontAlgn="base">
                <a:spcBef>
                  <a:spcPct val="0"/>
                </a:spcBef>
                <a:spcAft>
                  <a:spcPct val="0"/>
                </a:spcAft>
              </a:pPr>
              <a:r>
                <a:rPr lang="en-US" sz="1600" b="1" dirty="0">
                  <a:solidFill>
                    <a:srgbClr val="636466"/>
                  </a:solidFill>
                  <a:latin typeface="Amazon Ember" panose="020B0603020204020204" pitchFamily="34" charset="0"/>
                  <a:ea typeface="Amazon Ember" panose="020B0603020204020204" pitchFamily="34" charset="0"/>
                  <a:cs typeface="Amazon Ember" panose="020B0603020204020204" pitchFamily="34" charset="0"/>
                </a:rPr>
                <a:t>AWS Management Console</a:t>
              </a:r>
            </a:p>
          </p:txBody>
        </p:sp>
        <p:cxnSp>
          <p:nvCxnSpPr>
            <p:cNvPr id="94" name="Straight Connector 93"/>
            <p:cNvCxnSpPr/>
            <p:nvPr/>
          </p:nvCxnSpPr>
          <p:spPr>
            <a:xfrm>
              <a:off x="5424436" y="2926080"/>
              <a:ext cx="7475" cy="2804160"/>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7960444" y="2870612"/>
              <a:ext cx="1626141" cy="543867"/>
            </a:xfrm>
            <a:prstGeom prst="rect">
              <a:avLst/>
            </a:prstGeom>
            <a:solidFill>
              <a:schemeClr val="bg1"/>
            </a:solidFill>
          </p:spPr>
          <p:txBody>
            <a:bodyPr wrap="square" rtlCol="0">
              <a:spAutoFit/>
            </a:bodyPr>
            <a:lstStyle/>
            <a:p>
              <a:pPr algn="ctr" defTabSz="609585" fontAlgn="base">
                <a:spcBef>
                  <a:spcPct val="0"/>
                </a:spcBef>
                <a:spcAft>
                  <a:spcPct val="0"/>
                </a:spcAft>
              </a:pPr>
              <a:r>
                <a:rPr lang="en-US" sz="1467"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Management Tools</a:t>
              </a:r>
            </a:p>
          </p:txBody>
        </p:sp>
        <p:sp>
          <p:nvSpPr>
            <p:cNvPr id="96" name="TextBox 95"/>
            <p:cNvSpPr txBox="1"/>
            <p:nvPr/>
          </p:nvSpPr>
          <p:spPr>
            <a:xfrm>
              <a:off x="-92828" y="2132847"/>
              <a:ext cx="1394531" cy="543867"/>
            </a:xfrm>
            <a:prstGeom prst="rect">
              <a:avLst/>
            </a:prstGeom>
            <a:noFill/>
          </p:spPr>
          <p:txBody>
            <a:bodyPr wrap="square" rtlCol="0">
              <a:spAutoFit/>
            </a:bodyPr>
            <a:lstStyle/>
            <a:p>
              <a:pPr algn="r" defTabSz="609585" fontAlgn="base">
                <a:spcBef>
                  <a:spcPct val="0"/>
                </a:spcBef>
                <a:spcAft>
                  <a:spcPct val="0"/>
                </a:spcAft>
              </a:pPr>
              <a:r>
                <a:rPr lang="en-US" sz="1467" b="1" dirty="0">
                  <a:solidFill>
                    <a:schemeClr val="accent2"/>
                  </a:solidFill>
                  <a:latin typeface="Amazon Ember" panose="02000000000000000000" pitchFamily="2" charset="0"/>
                  <a:ea typeface="Amazon Ember" panose="02000000000000000000" pitchFamily="2" charset="0"/>
                  <a:cs typeface="Amazon Ember" panose="020B0603020204020204" pitchFamily="34" charset="0"/>
                </a:rPr>
                <a:t>Platform</a:t>
              </a:r>
              <a:br>
                <a:rPr lang="en-US" sz="1467" b="1" dirty="0">
                  <a:solidFill>
                    <a:schemeClr val="accent2"/>
                  </a:solidFill>
                  <a:latin typeface="Amazon Ember" panose="02000000000000000000" pitchFamily="2" charset="0"/>
                  <a:ea typeface="Amazon Ember" panose="02000000000000000000" pitchFamily="2" charset="0"/>
                  <a:cs typeface="Amazon Ember" panose="020B0603020204020204" pitchFamily="34" charset="0"/>
                </a:rPr>
              </a:br>
              <a:r>
                <a:rPr lang="en-US" sz="1467" b="1" dirty="0">
                  <a:solidFill>
                    <a:schemeClr val="accent2"/>
                  </a:solidFill>
                  <a:latin typeface="Amazon Ember" panose="02000000000000000000" pitchFamily="2" charset="0"/>
                  <a:ea typeface="Amazon Ember" panose="02000000000000000000" pitchFamily="2" charset="0"/>
                  <a:cs typeface="Amazon Ember" panose="020B0603020204020204" pitchFamily="34" charset="0"/>
                </a:rPr>
                <a:t>Services</a:t>
              </a:r>
            </a:p>
          </p:txBody>
        </p:sp>
        <p:sp>
          <p:nvSpPr>
            <p:cNvPr id="97" name="Rectangle 96"/>
            <p:cNvSpPr/>
            <p:nvPr/>
          </p:nvSpPr>
          <p:spPr>
            <a:xfrm>
              <a:off x="1532654" y="2223391"/>
              <a:ext cx="8610413" cy="349764"/>
            </a:xfrm>
            <a:prstGeom prst="rect">
              <a:avLst/>
            </a:prstGeom>
            <a:solidFill>
              <a:schemeClr val="accent2">
                <a:lumMod val="40000"/>
                <a:lumOff val="6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2" name="TextBox 101"/>
            <p:cNvSpPr txBox="1"/>
            <p:nvPr/>
          </p:nvSpPr>
          <p:spPr>
            <a:xfrm>
              <a:off x="5532728" y="4871631"/>
              <a:ext cx="938608"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 EFS</a:t>
              </a:r>
            </a:p>
          </p:txBody>
        </p:sp>
        <p:pic>
          <p:nvPicPr>
            <p:cNvPr id="103" name="Picture 10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30239" y="4474741"/>
              <a:ext cx="400836" cy="400836"/>
            </a:xfrm>
            <a:prstGeom prst="rect">
              <a:avLst/>
            </a:prstGeom>
          </p:spPr>
        </p:pic>
        <p:pic>
          <p:nvPicPr>
            <p:cNvPr id="105" name="Picture 10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17751" y="3747464"/>
              <a:ext cx="362311" cy="430245"/>
            </a:xfrm>
            <a:prstGeom prst="rect">
              <a:avLst/>
            </a:prstGeom>
          </p:spPr>
        </p:pic>
        <p:pic>
          <p:nvPicPr>
            <p:cNvPr id="106" name="Picture 10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19732" y="5177148"/>
              <a:ext cx="401873" cy="481777"/>
            </a:xfrm>
            <a:prstGeom prst="rect">
              <a:avLst/>
            </a:prstGeom>
          </p:spPr>
        </p:pic>
        <p:pic>
          <p:nvPicPr>
            <p:cNvPr id="109" name="Picture 10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868961" y="4555574"/>
              <a:ext cx="599773" cy="599773"/>
            </a:xfrm>
            <a:prstGeom prst="rect">
              <a:avLst/>
            </a:prstGeom>
          </p:spPr>
        </p:pic>
        <p:sp>
          <p:nvSpPr>
            <p:cNvPr id="110" name="TextBox 109"/>
            <p:cNvSpPr txBox="1"/>
            <p:nvPr/>
          </p:nvSpPr>
          <p:spPr>
            <a:xfrm>
              <a:off x="3724496" y="3821708"/>
              <a:ext cx="820239"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 VPC</a:t>
              </a:r>
            </a:p>
          </p:txBody>
        </p:sp>
        <p:pic>
          <p:nvPicPr>
            <p:cNvPr id="112" name="Picture 111" descr="CloudFormation.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219977" y="4739176"/>
              <a:ext cx="568342" cy="568342"/>
            </a:xfrm>
            <a:prstGeom prst="rect">
              <a:avLst/>
            </a:prstGeom>
          </p:spPr>
        </p:pic>
        <p:sp>
          <p:nvSpPr>
            <p:cNvPr id="113" name="TextBox 112"/>
            <p:cNvSpPr txBox="1"/>
            <p:nvPr/>
          </p:nvSpPr>
          <p:spPr>
            <a:xfrm>
              <a:off x="7880933" y="5401036"/>
              <a:ext cx="1329781"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AWS CloudFormation</a:t>
              </a:r>
            </a:p>
          </p:txBody>
        </p:sp>
      </p:grpSp>
    </p:spTree>
    <p:custDataLst>
      <p:tags r:id="rId1"/>
    </p:custDataLst>
    <p:extLst>
      <p:ext uri="{BB962C8B-B14F-4D97-AF65-F5344CB8AC3E}">
        <p14:creationId xmlns:p14="http://schemas.microsoft.com/office/powerpoint/2010/main" val="10569212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4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11493</TotalTime>
  <Words>5651</Words>
  <Application>Microsoft Macintosh PowerPoint</Application>
  <PresentationFormat>Widescreen</PresentationFormat>
  <Paragraphs>743</Paragraphs>
  <Slides>46</Slides>
  <Notes>46</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60" baseType="lpstr">
      <vt:lpstr>ＭＳ Ｐゴシック</vt:lpstr>
      <vt:lpstr>Amazon Ember</vt:lpstr>
      <vt:lpstr>Amazon Ember Light</vt:lpstr>
      <vt:lpstr>Arial</vt:lpstr>
      <vt:lpstr>Arial Rounded MT Bold</vt:lpstr>
      <vt:lpstr>Calibri</vt:lpstr>
      <vt:lpstr>Calibri Light</vt:lpstr>
      <vt:lpstr>Chalkduster</vt:lpstr>
      <vt:lpstr>Helvetica Neue</vt:lpstr>
      <vt:lpstr>Helvetica Neue LT Std 35 Thin</vt:lpstr>
      <vt:lpstr>Helvetica Neue LT Std 65 Medium</vt:lpstr>
      <vt:lpstr>Wingdings</vt:lpstr>
      <vt:lpstr>1_Office Theme</vt:lpstr>
      <vt:lpstr>Image</vt:lpstr>
      <vt:lpstr>  Module 0: AWS Review</vt:lpstr>
      <vt:lpstr>Module Overview</vt:lpstr>
      <vt:lpstr>Introduction to AWS Cloud</vt:lpstr>
      <vt:lpstr>What Exactly Is Cloud Computing? </vt:lpstr>
      <vt:lpstr>Three Models of Cloud Computing</vt:lpstr>
      <vt:lpstr>Benefits of AWS Cloud Computing</vt:lpstr>
      <vt:lpstr>Amazon Web Services (AWS)</vt:lpstr>
      <vt:lpstr>AWS Service Stack</vt:lpstr>
      <vt:lpstr>AWS Foundation Services</vt:lpstr>
      <vt:lpstr>Unmanaged vs. Managed Services</vt:lpstr>
      <vt:lpstr>PowerPoint Presentation</vt:lpstr>
      <vt:lpstr>Cloud Scenarios</vt:lpstr>
      <vt:lpstr>Cloud Deployment Models</vt:lpstr>
      <vt:lpstr>Lift and Shift Example: All-In</vt:lpstr>
      <vt:lpstr>Lift and Shift Example: Hybrid</vt:lpstr>
      <vt:lpstr>Microservices Example</vt:lpstr>
      <vt:lpstr>Benefits of Microservices Architecture</vt:lpstr>
      <vt:lpstr>Best Practices</vt:lpstr>
      <vt:lpstr>Best Practices</vt:lpstr>
      <vt:lpstr>Decoupling: Serverless Computing</vt:lpstr>
      <vt:lpstr>From Microservices…</vt:lpstr>
      <vt:lpstr>To Serverless</vt:lpstr>
      <vt:lpstr>Architectural Evolution</vt:lpstr>
      <vt:lpstr>Infrastructure Overview</vt:lpstr>
      <vt:lpstr>AWS Data Centers</vt:lpstr>
      <vt:lpstr>Regions and Availability Zones (AZ)</vt:lpstr>
      <vt:lpstr>AWS Global Infrastructure: Current Regions</vt:lpstr>
      <vt:lpstr>AWS Global Infrastructure: Coming Soon</vt:lpstr>
      <vt:lpstr>Selecting a Region</vt:lpstr>
      <vt:lpstr>Introduction to AWS  Foundation Services</vt:lpstr>
      <vt:lpstr>Topics</vt:lpstr>
      <vt:lpstr>Amazon EC2</vt:lpstr>
      <vt:lpstr>Amazon EC2 Instance Types</vt:lpstr>
      <vt:lpstr>Amazon EC2 Pricing</vt:lpstr>
      <vt:lpstr>Topics</vt:lpstr>
      <vt:lpstr>Elastic Load Balancing</vt:lpstr>
      <vt:lpstr>Health Check</vt:lpstr>
      <vt:lpstr>Sticky Sessions</vt:lpstr>
      <vt:lpstr>Instead of Using Sticky Sessions: Cache</vt:lpstr>
      <vt:lpstr>Instead of Using Sticky Sessions: NoSQL Database</vt:lpstr>
      <vt:lpstr>Topics</vt:lpstr>
      <vt:lpstr>What is EC2 Auto Scaling?</vt:lpstr>
      <vt:lpstr>EC2 Auto Scaling</vt:lpstr>
      <vt:lpstr>Wrap-up</vt:lpstr>
      <vt:lpstr>Knowledge Check</vt:lpstr>
      <vt:lpstr>Thanks for participating!</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Microsoft Office User</cp:lastModifiedBy>
  <cp:revision>461</cp:revision>
  <cp:lastPrinted>2017-08-03T20:30:13Z</cp:lastPrinted>
  <dcterms:created xsi:type="dcterms:W3CDTF">2017-05-11T23:06:57Z</dcterms:created>
  <dcterms:modified xsi:type="dcterms:W3CDTF">2019-04-09T17:51:08Z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2600ADDC-5AC1-4E60-B537-ED544A7DA5A3</vt:lpwstr>
  </property>
  <property fmtid="{D5CDD505-2E9C-101B-9397-08002B2CF9AE}" pid="3" name="ArticulatePath">
    <vt:lpwstr>T&amp;C_PPT_template_100level_newbrand</vt:lpwstr>
  </property>
</Properties>
</file>